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56" r:id="rId2"/>
    <p:sldId id="362" r:id="rId3"/>
    <p:sldId id="270" r:id="rId4"/>
    <p:sldId id="365" r:id="rId5"/>
    <p:sldId id="366" r:id="rId6"/>
    <p:sldId id="367" r:id="rId7"/>
    <p:sldId id="374" r:id="rId8"/>
    <p:sldId id="373" r:id="rId9"/>
    <p:sldId id="375" r:id="rId10"/>
    <p:sldId id="368" r:id="rId11"/>
    <p:sldId id="369" r:id="rId12"/>
    <p:sldId id="370" r:id="rId13"/>
    <p:sldId id="371" r:id="rId14"/>
    <p:sldId id="372" r:id="rId15"/>
    <p:sldId id="294" r:id="rId16"/>
    <p:sldId id="295" r:id="rId17"/>
    <p:sldId id="296" r:id="rId18"/>
    <p:sldId id="588" r:id="rId19"/>
    <p:sldId id="589" r:id="rId20"/>
    <p:sldId id="590" r:id="rId21"/>
    <p:sldId id="376" r:id="rId22"/>
    <p:sldId id="378" r:id="rId23"/>
    <p:sldId id="379" r:id="rId24"/>
    <p:sldId id="380" r:id="rId25"/>
    <p:sldId id="381" r:id="rId26"/>
    <p:sldId id="382" r:id="rId27"/>
    <p:sldId id="383" r:id="rId28"/>
    <p:sldId id="384" r:id="rId29"/>
    <p:sldId id="385" r:id="rId30"/>
    <p:sldId id="299" r:id="rId31"/>
    <p:sldId id="591" r:id="rId32"/>
    <p:sldId id="259" r:id="rId33"/>
    <p:sldId id="260" r:id="rId34"/>
    <p:sldId id="306" r:id="rId35"/>
    <p:sldId id="387" r:id="rId36"/>
    <p:sldId id="388" r:id="rId37"/>
    <p:sldId id="389" r:id="rId38"/>
    <p:sldId id="390" r:id="rId39"/>
    <p:sldId id="386" r:id="rId40"/>
    <p:sldId id="572" r:id="rId41"/>
    <p:sldId id="573" r:id="rId42"/>
    <p:sldId id="574" r:id="rId43"/>
    <p:sldId id="575" r:id="rId44"/>
    <p:sldId id="576" r:id="rId45"/>
    <p:sldId id="577" r:id="rId46"/>
    <p:sldId id="578" r:id="rId47"/>
    <p:sldId id="579" r:id="rId48"/>
    <p:sldId id="584" r:id="rId49"/>
    <p:sldId id="580" r:id="rId50"/>
    <p:sldId id="581" r:id="rId51"/>
    <p:sldId id="582" r:id="rId52"/>
    <p:sldId id="310" r:id="rId53"/>
    <p:sldId id="392" r:id="rId54"/>
    <p:sldId id="274" r:id="rId55"/>
    <p:sldId id="558" r:id="rId56"/>
    <p:sldId id="560" r:id="rId57"/>
    <p:sldId id="559" r:id="rId58"/>
    <p:sldId id="561" r:id="rId59"/>
    <p:sldId id="562" r:id="rId60"/>
    <p:sldId id="399" r:id="rId61"/>
    <p:sldId id="398" r:id="rId62"/>
    <p:sldId id="585" r:id="rId63"/>
    <p:sldId id="586" r:id="rId64"/>
    <p:sldId id="564" r:id="rId65"/>
    <p:sldId id="565" r:id="rId66"/>
    <p:sldId id="563" r:id="rId67"/>
    <p:sldId id="393" r:id="rId68"/>
    <p:sldId id="394" r:id="rId69"/>
    <p:sldId id="535" r:id="rId70"/>
    <p:sldId id="395" r:id="rId71"/>
    <p:sldId id="396" r:id="rId72"/>
    <p:sldId id="352" r:id="rId73"/>
    <p:sldId id="397" r:id="rId74"/>
    <p:sldId id="592" r:id="rId75"/>
    <p:sldId id="593" r:id="rId76"/>
    <p:sldId id="402" r:id="rId77"/>
    <p:sldId id="403" r:id="rId78"/>
    <p:sldId id="536" r:id="rId79"/>
    <p:sldId id="353" r:id="rId80"/>
    <p:sldId id="529" r:id="rId81"/>
    <p:sldId id="570" r:id="rId82"/>
    <p:sldId id="530" r:id="rId83"/>
    <p:sldId id="261" r:id="rId84"/>
    <p:sldId id="262" r:id="rId85"/>
    <p:sldId id="531" r:id="rId86"/>
    <p:sldId id="532" r:id="rId87"/>
    <p:sldId id="533" r:id="rId88"/>
    <p:sldId id="571" r:id="rId89"/>
    <p:sldId id="512" r:id="rId90"/>
    <p:sldId id="517" r:id="rId91"/>
    <p:sldId id="519" r:id="rId92"/>
    <p:sldId id="520" r:id="rId93"/>
    <p:sldId id="521" r:id="rId94"/>
    <p:sldId id="522" r:id="rId95"/>
    <p:sldId id="587" r:id="rId96"/>
    <p:sldId id="513" r:id="rId97"/>
    <p:sldId id="523" r:id="rId98"/>
    <p:sldId id="514" r:id="rId99"/>
    <p:sldId id="524" r:id="rId100"/>
    <p:sldId id="515" r:id="rId101"/>
    <p:sldId id="525" r:id="rId102"/>
    <p:sldId id="356" r:id="rId103"/>
    <p:sldId id="527" r:id="rId104"/>
    <p:sldId id="583" r:id="rId105"/>
    <p:sldId id="526" r:id="rId106"/>
    <p:sldId id="541" r:id="rId107"/>
    <p:sldId id="542" r:id="rId108"/>
    <p:sldId id="543" r:id="rId109"/>
    <p:sldId id="544" r:id="rId110"/>
    <p:sldId id="545" r:id="rId111"/>
    <p:sldId id="546" r:id="rId112"/>
    <p:sldId id="547" r:id="rId113"/>
    <p:sldId id="548" r:id="rId114"/>
    <p:sldId id="549" r:id="rId115"/>
    <p:sldId id="550" r:id="rId116"/>
    <p:sldId id="551" r:id="rId117"/>
    <p:sldId id="540" r:id="rId118"/>
    <p:sldId id="537" r:id="rId119"/>
    <p:sldId id="555" r:id="rId120"/>
    <p:sldId id="556" r:id="rId121"/>
    <p:sldId id="538" r:id="rId122"/>
    <p:sldId id="528" r:id="rId123"/>
    <p:sldId id="539" r:id="rId124"/>
    <p:sldId id="554" r:id="rId125"/>
    <p:sldId id="391" r:id="rId126"/>
    <p:sldId id="268" r:id="rId127"/>
    <p:sldId id="553"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6"/>
    <p:restoredTop sz="94613"/>
  </p:normalViewPr>
  <p:slideViewPr>
    <p:cSldViewPr snapToGrid="0">
      <p:cViewPr varScale="1">
        <p:scale>
          <a:sx n="119" d="100"/>
          <a:sy n="119" d="100"/>
        </p:scale>
        <p:origin x="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F9BFD-981F-A847-BA90-0BB57842D3D2}" type="datetimeFigureOut">
              <a:rPr lang="en-IT" smtClean="0"/>
              <a:t>15/05/25</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BEBDF-990E-4D46-958B-FEB7802135A7}" type="slidenum">
              <a:rPr lang="en-IT" smtClean="0"/>
              <a:t>‹#›</a:t>
            </a:fld>
            <a:endParaRPr lang="en-IT"/>
          </a:p>
        </p:txBody>
      </p:sp>
    </p:spTree>
    <p:extLst>
      <p:ext uri="{BB962C8B-B14F-4D97-AF65-F5344CB8AC3E}">
        <p14:creationId xmlns:p14="http://schemas.microsoft.com/office/powerpoint/2010/main" val="381118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kernel-machines.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Hyperplan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0526F3-14B6-A243-B8F4-D9E262FE9371}"/>
              </a:ext>
            </a:extLst>
          </p:cNvPr>
          <p:cNvSpPr>
            <a:spLocks noGrp="1" noChangeArrowheads="1"/>
          </p:cNvSpPr>
          <p:nvPr>
            <p:ph type="sldNum" sz="quarter" idx="5"/>
          </p:nvPr>
        </p:nvSpPr>
        <p:spPr>
          <a:ln/>
        </p:spPr>
        <p:txBody>
          <a:bodyPr/>
          <a:lstStyle/>
          <a:p>
            <a:fld id="{600DBF54-66BA-EE44-8408-37923317AE7E}" type="slidenum">
              <a:rPr lang="zh-CN" altLang="en-US"/>
              <a:pPr/>
              <a:t>3</a:t>
            </a:fld>
            <a:endParaRPr lang="en-US" altLang="zh-CN"/>
          </a:p>
        </p:txBody>
      </p:sp>
      <p:sp>
        <p:nvSpPr>
          <p:cNvPr id="135170" name="Rectangle 2">
            <a:extLst>
              <a:ext uri="{FF2B5EF4-FFF2-40B4-BE49-F238E27FC236}">
                <a16:creationId xmlns:a16="http://schemas.microsoft.com/office/drawing/2014/main" id="{8C958033-8F74-E147-AEA3-D1549597AD30}"/>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6B3F15CA-1C1A-054B-BC2E-69F07935D0F7}"/>
              </a:ext>
            </a:extLst>
          </p:cNvPr>
          <p:cNvSpPr>
            <a:spLocks noGrp="1" noChangeArrowheads="1"/>
          </p:cNvSpPr>
          <p:nvPr>
            <p:ph type="body" idx="1"/>
          </p:nvPr>
        </p:nvSpPr>
        <p:spPr/>
        <p:txBody>
          <a:bodyPr/>
          <a:lstStyle/>
          <a:p>
            <a:r>
              <a:rPr lang="en-US" altLang="zh-CN" dirty="0">
                <a:ea typeface="宋体" panose="02010600030101010101" pitchFamily="2" charset="-122"/>
              </a:rPr>
              <a:t>First introduced in COLT-92 by </a:t>
            </a:r>
            <a:r>
              <a:rPr lang="en-US" altLang="zh-CN" dirty="0" err="1">
                <a:ea typeface="宋体" panose="02010600030101010101" pitchFamily="2" charset="-122"/>
              </a:rPr>
              <a:t>Boser</a:t>
            </a:r>
            <a:r>
              <a:rPr lang="en-US" altLang="zh-CN" dirty="0">
                <a:ea typeface="宋体" panose="02010600030101010101" pitchFamily="2" charset="-122"/>
              </a:rPr>
              <a:t>, Guyon and </a:t>
            </a:r>
            <a:r>
              <a:rPr lang="en-US" altLang="zh-CN" dirty="0" err="1">
                <a:ea typeface="宋体" panose="02010600030101010101" pitchFamily="2" charset="-122"/>
              </a:rPr>
              <a:t>Vapnik</a:t>
            </a:r>
            <a:endParaRPr lang="en-US" altLang="zh-CN" dirty="0">
              <a:ea typeface="宋体" panose="02010600030101010101" pitchFamily="2" charset="-122"/>
            </a:endParaRPr>
          </a:p>
          <a:p>
            <a:r>
              <a:rPr lang="en-US" altLang="zh-CN" dirty="0">
                <a:ea typeface="宋体" panose="02010600030101010101" pitchFamily="2" charset="-122"/>
              </a:rPr>
              <a:t>COLT = computational learning theory</a:t>
            </a:r>
          </a:p>
          <a:p>
            <a:pPr lvl="2"/>
            <a:r>
              <a:rPr lang="en-US" altLang="zh-CN" dirty="0">
                <a:ea typeface="宋体" panose="02010600030101010101" pitchFamily="2" charset="-122"/>
              </a:rPr>
              <a:t>B. </a:t>
            </a:r>
            <a:r>
              <a:rPr lang="en-US" altLang="zh-CN" dirty="0" err="1">
                <a:ea typeface="宋体" panose="02010600030101010101" pitchFamily="2" charset="-122"/>
              </a:rPr>
              <a:t>Scholkopf</a:t>
            </a:r>
            <a:r>
              <a:rPr lang="en-US" altLang="zh-CN" dirty="0">
                <a:ea typeface="宋体" panose="02010600030101010101" pitchFamily="2" charset="-122"/>
              </a:rPr>
              <a:t> et al. ICANN 96. 47-52.</a:t>
            </a:r>
          </a:p>
          <a:p>
            <a:pPr lvl="2"/>
            <a:endParaRPr lang="en-US" altLang="zh-CN" dirty="0">
              <a:ea typeface="宋体" panose="02010600030101010101" pitchFamily="2" charset="-122"/>
            </a:endParaRPr>
          </a:p>
          <a:p>
            <a:pPr lvl="2"/>
            <a:endParaRPr lang="en-US" altLang="zh-CN" dirty="0">
              <a:ea typeface="宋体" panose="02010600030101010101" pitchFamily="2" charset="-122"/>
            </a:endParaRPr>
          </a:p>
          <a:p>
            <a:r>
              <a:rPr lang="en-US" altLang="zh-CN" sz="1200" dirty="0">
                <a:latin typeface="Tahoma" panose="020B0604030504040204" pitchFamily="34" charset="0"/>
                <a:ea typeface="+mn-ea"/>
              </a:rPr>
              <a:t>[1] B.E. </a:t>
            </a:r>
            <a:r>
              <a:rPr lang="en-US" altLang="zh-CN" sz="1200" dirty="0" err="1">
                <a:latin typeface="Tahoma" panose="020B0604030504040204" pitchFamily="34" charset="0"/>
                <a:ea typeface="+mn-ea"/>
              </a:rPr>
              <a:t>Boser</a:t>
            </a:r>
            <a:r>
              <a:rPr lang="en-US" altLang="zh-CN" sz="1200" dirty="0">
                <a:latin typeface="Tahoma" panose="020B0604030504040204" pitchFamily="34" charset="0"/>
                <a:ea typeface="+mn-ea"/>
              </a:rPr>
              <a:t> </a:t>
            </a:r>
            <a:r>
              <a:rPr lang="en-US" altLang="zh-CN" sz="1200" i="1" dirty="0">
                <a:latin typeface="Tahoma" panose="020B0604030504040204" pitchFamily="34" charset="0"/>
                <a:ea typeface="+mn-ea"/>
              </a:rPr>
              <a:t>et al</a:t>
            </a:r>
            <a:r>
              <a:rPr lang="en-US" altLang="zh-CN" sz="1200" dirty="0">
                <a:latin typeface="Tahoma" panose="020B0604030504040204" pitchFamily="34" charset="0"/>
                <a:ea typeface="+mn-ea"/>
              </a:rPr>
              <a:t>. A Training Algorithm for Optimal Margin Classifiers. Proceedings of the Fifth Annual Workshop on Computational Learning Theory 5 144-152, Pittsburgh, 1992. </a:t>
            </a:r>
          </a:p>
          <a:p>
            <a:r>
              <a:rPr lang="en-US" altLang="zh-CN" sz="1200" dirty="0">
                <a:latin typeface="Tahoma" panose="020B0604030504040204" pitchFamily="34" charset="0"/>
                <a:ea typeface="+mn-ea"/>
              </a:rPr>
              <a:t>[2] L. </a:t>
            </a:r>
            <a:r>
              <a:rPr lang="en-US" altLang="zh-CN" sz="1200" dirty="0" err="1">
                <a:latin typeface="Tahoma" panose="020B0604030504040204" pitchFamily="34" charset="0"/>
                <a:ea typeface="+mn-ea"/>
              </a:rPr>
              <a:t>Bottou</a:t>
            </a:r>
            <a:r>
              <a:rPr lang="en-US" altLang="zh-CN" sz="1200" dirty="0">
                <a:latin typeface="Tahoma" panose="020B0604030504040204" pitchFamily="34" charset="0"/>
                <a:ea typeface="+mn-ea"/>
              </a:rPr>
              <a:t> </a:t>
            </a:r>
            <a:r>
              <a:rPr lang="en-US" altLang="zh-CN" sz="1200" i="1" dirty="0">
                <a:latin typeface="Tahoma" panose="020B0604030504040204" pitchFamily="34" charset="0"/>
                <a:ea typeface="+mn-ea"/>
              </a:rPr>
              <a:t>et al</a:t>
            </a:r>
            <a:r>
              <a:rPr lang="en-US" altLang="zh-CN" sz="1200" dirty="0">
                <a:latin typeface="Tahoma" panose="020B0604030504040204" pitchFamily="34" charset="0"/>
                <a:ea typeface="+mn-ea"/>
              </a:rPr>
              <a:t>.  Comparison of classifier methods: a case study in handwritten digit recognition. Proceedings of the 12th IAPR International Conference on Pattern Recognition, vol. 2, pp. 77-82.</a:t>
            </a:r>
          </a:p>
          <a:p>
            <a:r>
              <a:rPr lang="en-US" altLang="zh-CN" sz="1200" dirty="0">
                <a:latin typeface="Tahoma" panose="020B0604030504040204" pitchFamily="34" charset="0"/>
                <a:ea typeface="+mn-ea"/>
              </a:rPr>
              <a:t>[3] V. </a:t>
            </a:r>
            <a:r>
              <a:rPr lang="en-US" altLang="zh-CN" sz="1200" dirty="0" err="1">
                <a:latin typeface="Tahoma" panose="020B0604030504040204" pitchFamily="34" charset="0"/>
                <a:ea typeface="+mn-ea"/>
              </a:rPr>
              <a:t>Vapnik</a:t>
            </a:r>
            <a:r>
              <a:rPr lang="en-US" altLang="zh-CN" sz="1200" dirty="0">
                <a:latin typeface="Tahoma" panose="020B0604030504040204" pitchFamily="34" charset="0"/>
                <a:ea typeface="+mn-ea"/>
              </a:rPr>
              <a:t>. The Nature of Statistical Learning Theory. 2</a:t>
            </a:r>
            <a:r>
              <a:rPr lang="en-US" altLang="zh-CN" sz="1200" baseline="30000" dirty="0">
                <a:latin typeface="Tahoma" panose="020B0604030504040204" pitchFamily="34" charset="0"/>
                <a:ea typeface="+mn-ea"/>
              </a:rPr>
              <a:t>nd</a:t>
            </a:r>
            <a:r>
              <a:rPr lang="en-US" altLang="zh-CN" sz="1200" dirty="0">
                <a:latin typeface="Tahoma" panose="020B0604030504040204" pitchFamily="34" charset="0"/>
                <a:ea typeface="+mn-ea"/>
              </a:rPr>
              <a:t> edition, Springer, 1999.</a:t>
            </a:r>
          </a:p>
          <a:p>
            <a:pPr lvl="2"/>
            <a:endParaRPr lang="en-US" altLang="zh-CN" dirty="0">
              <a:ea typeface="宋体" panose="02010600030101010101" pitchFamily="2" charset="-122"/>
            </a:endParaRPr>
          </a:p>
          <a:p>
            <a:endParaRPr lang="en-US" altLang="zh-CN" dirty="0">
              <a:ea typeface="宋体" panose="02010600030101010101" pitchFamily="2" charset="-122"/>
            </a:endParaRPr>
          </a:p>
          <a:p>
            <a:endParaRPr lang="zh-CN" altLang="en-US" dirty="0">
              <a:ea typeface="宋体" panose="02010600030101010101" pitchFamily="2" charset="-122"/>
            </a:endParaRPr>
          </a:p>
        </p:txBody>
      </p:sp>
    </p:spTree>
    <p:extLst>
      <p:ext uri="{BB962C8B-B14F-4D97-AF65-F5344CB8AC3E}">
        <p14:creationId xmlns:p14="http://schemas.microsoft.com/office/powerpoint/2010/main" val="1804273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Branch_and_bound</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61</a:t>
            </a:fld>
            <a:endParaRPr lang="en-CA"/>
          </a:p>
        </p:txBody>
      </p:sp>
    </p:spTree>
    <p:extLst>
      <p:ext uri="{BB962C8B-B14F-4D97-AF65-F5344CB8AC3E}">
        <p14:creationId xmlns:p14="http://schemas.microsoft.com/office/powerpoint/2010/main" val="391849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Branch_and_bound</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62</a:t>
            </a:fld>
            <a:endParaRPr lang="en-CA"/>
          </a:p>
        </p:txBody>
      </p:sp>
    </p:spTree>
    <p:extLst>
      <p:ext uri="{BB962C8B-B14F-4D97-AF65-F5344CB8AC3E}">
        <p14:creationId xmlns:p14="http://schemas.microsoft.com/office/powerpoint/2010/main" val="3113554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Branch_and_bound</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63</a:t>
            </a:fld>
            <a:endParaRPr lang="en-CA"/>
          </a:p>
        </p:txBody>
      </p:sp>
    </p:spTree>
    <p:extLst>
      <p:ext uri="{BB962C8B-B14F-4D97-AF65-F5344CB8AC3E}">
        <p14:creationId xmlns:p14="http://schemas.microsoft.com/office/powerpoint/2010/main" val="45688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a:t>
            </a:r>
            <a:r>
              <a:rPr lang="it-IT" dirty="0" err="1"/>
              <a:t>web.mit.edu</a:t>
            </a:r>
            <a:r>
              <a:rPr lang="it-IT" dirty="0"/>
              <a:t>/6.034/</a:t>
            </a:r>
            <a:r>
              <a:rPr lang="it-IT" dirty="0" err="1"/>
              <a:t>wwwbob</a:t>
            </a:r>
            <a:r>
              <a:rPr lang="it-IT" dirty="0"/>
              <a:t>/svm-notes-long-08.pdf</a:t>
            </a:r>
          </a:p>
        </p:txBody>
      </p:sp>
      <p:sp>
        <p:nvSpPr>
          <p:cNvPr id="4" name="Slide Number Placeholder 3"/>
          <p:cNvSpPr>
            <a:spLocks noGrp="1"/>
          </p:cNvSpPr>
          <p:nvPr>
            <p:ph type="sldNum" sz="quarter" idx="5"/>
          </p:nvPr>
        </p:nvSpPr>
        <p:spPr/>
        <p:txBody>
          <a:bodyPr/>
          <a:lstStyle/>
          <a:p>
            <a:fld id="{A124C1E9-D2F8-BF4E-BFD7-3457E29F3EB6}" type="slidenum">
              <a:rPr lang="en-CA" smtClean="0"/>
              <a:t>71</a:t>
            </a:fld>
            <a:endParaRPr lang="en-CA"/>
          </a:p>
        </p:txBody>
      </p:sp>
    </p:spTree>
    <p:extLst>
      <p:ext uri="{BB962C8B-B14F-4D97-AF65-F5344CB8AC3E}">
        <p14:creationId xmlns:p14="http://schemas.microsoft.com/office/powerpoint/2010/main" val="195479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This</a:t>
            </a:r>
            <a:r>
              <a:rPr lang="it-IT" dirty="0"/>
              <a:t> </a:t>
            </a:r>
            <a:r>
              <a:rPr lang="it-IT" dirty="0" err="1"/>
              <a:t>operation</a:t>
            </a:r>
            <a:r>
              <a:rPr lang="it-IT" dirty="0"/>
              <a:t> </a:t>
            </a:r>
            <a:r>
              <a:rPr lang="it-IT" dirty="0" err="1"/>
              <a:t>is</a:t>
            </a:r>
            <a:r>
              <a:rPr lang="it-IT" dirty="0"/>
              <a:t> </a:t>
            </a:r>
            <a:r>
              <a:rPr lang="it-IT" dirty="0" err="1"/>
              <a:t>often</a:t>
            </a:r>
            <a:r>
              <a:rPr lang="it-IT" dirty="0"/>
              <a:t> </a:t>
            </a:r>
            <a:r>
              <a:rPr lang="it-IT" dirty="0" err="1"/>
              <a:t>computationally</a:t>
            </a:r>
            <a:r>
              <a:rPr lang="it-IT" dirty="0"/>
              <a:t> </a:t>
            </a:r>
            <a:r>
              <a:rPr lang="it-IT" dirty="0" err="1"/>
              <a:t>cheaper</a:t>
            </a:r>
            <a:r>
              <a:rPr lang="it-IT" dirty="0"/>
              <a:t> </a:t>
            </a:r>
            <a:r>
              <a:rPr lang="it-IT" dirty="0" err="1"/>
              <a:t>than</a:t>
            </a:r>
            <a:r>
              <a:rPr lang="it-IT" dirty="0"/>
              <a:t> the </a:t>
            </a:r>
            <a:r>
              <a:rPr lang="it-IT" dirty="0" err="1"/>
              <a:t>explicit</a:t>
            </a:r>
            <a:r>
              <a:rPr lang="it-IT" dirty="0"/>
              <a:t> </a:t>
            </a:r>
            <a:r>
              <a:rPr lang="it-IT" dirty="0" err="1"/>
              <a:t>computation</a:t>
            </a:r>
            <a:r>
              <a:rPr lang="it-IT" dirty="0"/>
              <a:t> of the </a:t>
            </a:r>
            <a:r>
              <a:rPr lang="it-IT" dirty="0" err="1"/>
              <a:t>coordinates</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90</a:t>
            </a:fld>
            <a:endParaRPr lang="en-CA"/>
          </a:p>
        </p:txBody>
      </p:sp>
    </p:spTree>
    <p:extLst>
      <p:ext uri="{BB962C8B-B14F-4D97-AF65-F5344CB8AC3E}">
        <p14:creationId xmlns:p14="http://schemas.microsoft.com/office/powerpoint/2010/main" val="81618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This</a:t>
            </a:r>
            <a:r>
              <a:rPr lang="it-IT" dirty="0"/>
              <a:t> </a:t>
            </a:r>
            <a:r>
              <a:rPr lang="it-IT" dirty="0" err="1"/>
              <a:t>operation</a:t>
            </a:r>
            <a:r>
              <a:rPr lang="it-IT" dirty="0"/>
              <a:t> </a:t>
            </a:r>
            <a:r>
              <a:rPr lang="it-IT" dirty="0" err="1"/>
              <a:t>is</a:t>
            </a:r>
            <a:r>
              <a:rPr lang="it-IT" dirty="0"/>
              <a:t> </a:t>
            </a:r>
            <a:r>
              <a:rPr lang="it-IT" dirty="0" err="1"/>
              <a:t>often</a:t>
            </a:r>
            <a:r>
              <a:rPr lang="it-IT" dirty="0"/>
              <a:t> </a:t>
            </a:r>
            <a:r>
              <a:rPr lang="it-IT" dirty="0" err="1"/>
              <a:t>computationally</a:t>
            </a:r>
            <a:r>
              <a:rPr lang="it-IT" dirty="0"/>
              <a:t> </a:t>
            </a:r>
            <a:r>
              <a:rPr lang="it-IT" dirty="0" err="1"/>
              <a:t>cheaper</a:t>
            </a:r>
            <a:r>
              <a:rPr lang="it-IT" dirty="0"/>
              <a:t> </a:t>
            </a:r>
            <a:r>
              <a:rPr lang="it-IT" dirty="0" err="1"/>
              <a:t>than</a:t>
            </a:r>
            <a:r>
              <a:rPr lang="it-IT" dirty="0"/>
              <a:t> the </a:t>
            </a:r>
            <a:r>
              <a:rPr lang="it-IT" dirty="0" err="1"/>
              <a:t>explicit</a:t>
            </a:r>
            <a:r>
              <a:rPr lang="it-IT" dirty="0"/>
              <a:t> </a:t>
            </a:r>
            <a:r>
              <a:rPr lang="it-IT" dirty="0" err="1"/>
              <a:t>computation</a:t>
            </a:r>
            <a:r>
              <a:rPr lang="it-IT" dirty="0"/>
              <a:t> of the </a:t>
            </a:r>
            <a:r>
              <a:rPr lang="it-IT" dirty="0" err="1"/>
              <a:t>coordinates</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91</a:t>
            </a:fld>
            <a:endParaRPr lang="en-CA"/>
          </a:p>
        </p:txBody>
      </p:sp>
    </p:spTree>
    <p:extLst>
      <p:ext uri="{BB962C8B-B14F-4D97-AF65-F5344CB8AC3E}">
        <p14:creationId xmlns:p14="http://schemas.microsoft.com/office/powerpoint/2010/main" val="2199299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omic Sans MS" panose="030F0902030302020204" pitchFamily="66" charset="0"/>
                <a:hlinkClick r:id="rId3"/>
              </a:rPr>
              <a:t>http://www.kernel-machines.org/</a:t>
            </a:r>
            <a:endParaRPr lang="en-US" altLang="zh-CN" dirty="0">
              <a:latin typeface="Comic Sans MS" panose="030F0902030302020204" pitchFamily="66" charset="0"/>
            </a:endParaRPr>
          </a:p>
          <a:p>
            <a:endParaRPr lang="en-US" altLang="zh-CN">
              <a:latin typeface="Comic Sans MS" panose="030F0902030302020204" pitchFamily="66" charset="0"/>
            </a:endParaRPr>
          </a:p>
          <a:p>
            <a:endParaRPr lang="it-IT"/>
          </a:p>
        </p:txBody>
      </p:sp>
      <p:sp>
        <p:nvSpPr>
          <p:cNvPr id="4" name="Slide Number Placeholder 3"/>
          <p:cNvSpPr>
            <a:spLocks noGrp="1"/>
          </p:cNvSpPr>
          <p:nvPr>
            <p:ph type="sldNum" sz="quarter" idx="5"/>
          </p:nvPr>
        </p:nvSpPr>
        <p:spPr/>
        <p:txBody>
          <a:bodyPr/>
          <a:lstStyle/>
          <a:p>
            <a:fld id="{A124C1E9-D2F8-BF4E-BFD7-3457E29F3EB6}" type="slidenum">
              <a:rPr lang="en-CA" smtClean="0"/>
              <a:t>99</a:t>
            </a:fld>
            <a:endParaRPr lang="en-CA"/>
          </a:p>
        </p:txBody>
      </p:sp>
    </p:spTree>
    <p:extLst>
      <p:ext uri="{BB962C8B-B14F-4D97-AF65-F5344CB8AC3E}">
        <p14:creationId xmlns:p14="http://schemas.microsoft.com/office/powerpoint/2010/main" val="127315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ti.arc.nasa.gov</a:t>
            </a:r>
            <a:r>
              <a:rPr lang="it-IT" dirty="0"/>
              <a:t>/m/</a:t>
            </a:r>
            <a:r>
              <a:rPr lang="it-IT" dirty="0" err="1"/>
              <a:t>profile</a:t>
            </a:r>
            <a:r>
              <a:rPr lang="it-IT" dirty="0"/>
              <a:t>/</a:t>
            </a:r>
            <a:r>
              <a:rPr lang="it-IT" dirty="0" err="1"/>
              <a:t>dhw</a:t>
            </a:r>
            <a:r>
              <a:rPr lang="it-IT" dirty="0"/>
              <a:t>/</a:t>
            </a:r>
            <a:r>
              <a:rPr lang="it-IT" dirty="0" err="1"/>
              <a:t>papers</a:t>
            </a:r>
            <a:r>
              <a:rPr lang="it-IT" dirty="0"/>
              <a:t>/78.pdf</a:t>
            </a:r>
          </a:p>
          <a:p>
            <a:endParaRPr lang="it-IT" dirty="0"/>
          </a:p>
          <a:p>
            <a:r>
              <a:rPr lang="it-IT" dirty="0" err="1"/>
              <a:t>https</a:t>
            </a:r>
            <a:r>
              <a:rPr lang="it-IT" dirty="0"/>
              <a:t>://</a:t>
            </a:r>
            <a:r>
              <a:rPr lang="it-IT" dirty="0" err="1"/>
              <a:t>img.sauf.ca</a:t>
            </a:r>
            <a:r>
              <a:rPr lang="it-IT" dirty="0"/>
              <a:t>/</a:t>
            </a:r>
            <a:r>
              <a:rPr lang="it-IT" dirty="0" err="1"/>
              <a:t>pictures</a:t>
            </a:r>
            <a:r>
              <a:rPr lang="it-IT" dirty="0"/>
              <a:t>/2018-07-26/a06ad4c7182d57fdcb9077bd0571c959.pdf</a:t>
            </a:r>
          </a:p>
        </p:txBody>
      </p:sp>
      <p:sp>
        <p:nvSpPr>
          <p:cNvPr id="4" name="Slide Number Placeholder 3"/>
          <p:cNvSpPr>
            <a:spLocks noGrp="1"/>
          </p:cNvSpPr>
          <p:nvPr>
            <p:ph type="sldNum" sz="quarter" idx="5"/>
          </p:nvPr>
        </p:nvSpPr>
        <p:spPr/>
        <p:txBody>
          <a:bodyPr/>
          <a:lstStyle/>
          <a:p>
            <a:fld id="{A124C1E9-D2F8-BF4E-BFD7-3457E29F3EB6}" type="slidenum">
              <a:rPr lang="en-CA" smtClean="0"/>
              <a:t>104</a:t>
            </a:fld>
            <a:endParaRPr lang="en-CA"/>
          </a:p>
        </p:txBody>
      </p:sp>
    </p:spTree>
    <p:extLst>
      <p:ext uri="{BB962C8B-B14F-4D97-AF65-F5344CB8AC3E}">
        <p14:creationId xmlns:p14="http://schemas.microsoft.com/office/powerpoint/2010/main" val="1667226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ti.arc.nasa.gov</a:t>
            </a:r>
            <a:r>
              <a:rPr lang="it-IT" dirty="0"/>
              <a:t>/m/</a:t>
            </a:r>
            <a:r>
              <a:rPr lang="it-IT" dirty="0" err="1"/>
              <a:t>profile</a:t>
            </a:r>
            <a:r>
              <a:rPr lang="it-IT" dirty="0"/>
              <a:t>/</a:t>
            </a:r>
            <a:r>
              <a:rPr lang="it-IT" dirty="0" err="1"/>
              <a:t>dhw</a:t>
            </a:r>
            <a:r>
              <a:rPr lang="it-IT" dirty="0"/>
              <a:t>/</a:t>
            </a:r>
            <a:r>
              <a:rPr lang="it-IT" dirty="0" err="1"/>
              <a:t>papers</a:t>
            </a:r>
            <a:r>
              <a:rPr lang="it-IT" dirty="0"/>
              <a:t>/78.pdf</a:t>
            </a:r>
          </a:p>
          <a:p>
            <a:endParaRPr lang="it-IT" dirty="0"/>
          </a:p>
          <a:p>
            <a:r>
              <a:rPr lang="it-IT" dirty="0" err="1"/>
              <a:t>https</a:t>
            </a:r>
            <a:r>
              <a:rPr lang="it-IT" dirty="0"/>
              <a:t>://</a:t>
            </a:r>
            <a:r>
              <a:rPr lang="it-IT" dirty="0" err="1"/>
              <a:t>img.sauf.ca</a:t>
            </a:r>
            <a:r>
              <a:rPr lang="it-IT" dirty="0"/>
              <a:t>/</a:t>
            </a:r>
            <a:r>
              <a:rPr lang="it-IT" dirty="0" err="1"/>
              <a:t>pictures</a:t>
            </a:r>
            <a:r>
              <a:rPr lang="it-IT" dirty="0"/>
              <a:t>/2018-07-26/a06ad4c7182d57fdcb9077bd0571c959.pdf</a:t>
            </a:r>
          </a:p>
        </p:txBody>
      </p:sp>
      <p:sp>
        <p:nvSpPr>
          <p:cNvPr id="4" name="Slide Number Placeholder 3"/>
          <p:cNvSpPr>
            <a:spLocks noGrp="1"/>
          </p:cNvSpPr>
          <p:nvPr>
            <p:ph type="sldNum" sz="quarter" idx="5"/>
          </p:nvPr>
        </p:nvSpPr>
        <p:spPr/>
        <p:txBody>
          <a:bodyPr/>
          <a:lstStyle/>
          <a:p>
            <a:fld id="{A124C1E9-D2F8-BF4E-BFD7-3457E29F3EB6}" type="slidenum">
              <a:rPr lang="en-CA" smtClean="0"/>
              <a:t>105</a:t>
            </a:fld>
            <a:endParaRPr lang="en-CA"/>
          </a:p>
        </p:txBody>
      </p:sp>
    </p:spTree>
    <p:extLst>
      <p:ext uri="{BB962C8B-B14F-4D97-AF65-F5344CB8AC3E}">
        <p14:creationId xmlns:p14="http://schemas.microsoft.com/office/powerpoint/2010/main" val="3208973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a:t>
            </a:r>
            <a:r>
              <a:rPr lang="it-IT" dirty="0" err="1"/>
              <a:t>www.no</a:t>
            </a:r>
            <a:r>
              <a:rPr lang="it-IT" dirty="0"/>
              <a:t>-free-</a:t>
            </a:r>
            <a:r>
              <a:rPr lang="it-IT" dirty="0" err="1"/>
              <a:t>lunch.org</a:t>
            </a:r>
            <a:r>
              <a:rPr lang="it-IT" dirty="0"/>
              <a:t>/</a:t>
            </a:r>
          </a:p>
        </p:txBody>
      </p:sp>
      <p:sp>
        <p:nvSpPr>
          <p:cNvPr id="4" name="Slide Number Placeholder 3"/>
          <p:cNvSpPr>
            <a:spLocks noGrp="1"/>
          </p:cNvSpPr>
          <p:nvPr>
            <p:ph type="sldNum" sz="quarter" idx="5"/>
          </p:nvPr>
        </p:nvSpPr>
        <p:spPr/>
        <p:txBody>
          <a:bodyPr/>
          <a:lstStyle/>
          <a:p>
            <a:fld id="{A124C1E9-D2F8-BF4E-BFD7-3457E29F3EB6}" type="slidenum">
              <a:rPr lang="en-CA" smtClean="0"/>
              <a:t>106</a:t>
            </a:fld>
            <a:endParaRPr lang="en-CA"/>
          </a:p>
        </p:txBody>
      </p:sp>
    </p:spTree>
    <p:extLst>
      <p:ext uri="{BB962C8B-B14F-4D97-AF65-F5344CB8AC3E}">
        <p14:creationId xmlns:p14="http://schemas.microsoft.com/office/powerpoint/2010/main" val="181395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 data </a:t>
            </a:r>
            <a:r>
              <a:rPr lang="it-IT" dirty="0" err="1"/>
              <a:t>point</a:t>
            </a:r>
            <a:r>
              <a:rPr lang="it-IT" dirty="0"/>
              <a:t> </a:t>
            </a:r>
            <a:r>
              <a:rPr lang="it-IT" dirty="0" err="1"/>
              <a:t>is</a:t>
            </a:r>
            <a:r>
              <a:rPr lang="it-IT" dirty="0"/>
              <a:t> </a:t>
            </a:r>
            <a:r>
              <a:rPr lang="it-IT" dirty="0" err="1"/>
              <a:t>viewed</a:t>
            </a:r>
            <a:r>
              <a:rPr lang="it-IT" dirty="0"/>
              <a:t> </a:t>
            </a:r>
            <a:r>
              <a:rPr lang="it-IT" dirty="0" err="1"/>
              <a:t>as</a:t>
            </a:r>
            <a:r>
              <a:rPr lang="it-IT" dirty="0"/>
              <a:t> a </a:t>
            </a:r>
            <a:r>
              <a:rPr lang="it-IT" dirty="0" err="1">
                <a:effectLst/>
              </a:rPr>
              <a:t>p</a:t>
            </a:r>
            <a:r>
              <a:rPr lang="it-IT" dirty="0">
                <a:effectLst/>
              </a:rPr>
              <a:t> {\</a:t>
            </a:r>
            <a:r>
              <a:rPr lang="it-IT" dirty="0" err="1">
                <a:effectLst/>
              </a:rPr>
              <a:t>displaystyle</a:t>
            </a:r>
            <a:r>
              <a:rPr lang="it-IT" dirty="0">
                <a:effectLst/>
              </a:rPr>
              <a:t> </a:t>
            </a:r>
            <a:r>
              <a:rPr lang="it-IT" dirty="0" err="1">
                <a:effectLst/>
              </a:rPr>
              <a:t>p</a:t>
            </a:r>
            <a:r>
              <a:rPr lang="it-IT" dirty="0">
                <a:effectLst/>
              </a:rPr>
              <a:t>} </a:t>
            </a:r>
            <a:r>
              <a:rPr lang="it-IT" dirty="0"/>
              <a:t>-</a:t>
            </a:r>
            <a:r>
              <a:rPr lang="it-IT" dirty="0" err="1"/>
              <a:t>dimensional</a:t>
            </a:r>
            <a:r>
              <a:rPr lang="it-IT" dirty="0"/>
              <a:t> </a:t>
            </a:r>
            <a:r>
              <a:rPr lang="it-IT" dirty="0" err="1"/>
              <a:t>vector</a:t>
            </a:r>
            <a:r>
              <a:rPr lang="it-IT" dirty="0"/>
              <a:t> (a list of </a:t>
            </a:r>
            <a:r>
              <a:rPr lang="it-IT" dirty="0" err="1">
                <a:effectLst/>
              </a:rPr>
              <a:t>p</a:t>
            </a:r>
            <a:r>
              <a:rPr lang="it-IT" dirty="0">
                <a:effectLst/>
              </a:rPr>
              <a:t> {\</a:t>
            </a:r>
            <a:r>
              <a:rPr lang="it-IT" dirty="0" err="1">
                <a:effectLst/>
              </a:rPr>
              <a:t>displaystyle</a:t>
            </a:r>
            <a:r>
              <a:rPr lang="it-IT" dirty="0">
                <a:effectLst/>
              </a:rPr>
              <a:t> </a:t>
            </a:r>
            <a:r>
              <a:rPr lang="it-IT" dirty="0" err="1">
                <a:effectLst/>
              </a:rPr>
              <a:t>p</a:t>
            </a:r>
            <a:r>
              <a:rPr lang="it-IT" dirty="0">
                <a:effectLst/>
              </a:rPr>
              <a:t>} </a:t>
            </a:r>
            <a:r>
              <a:rPr lang="it-IT" dirty="0" err="1"/>
              <a:t>numbers</a:t>
            </a:r>
            <a:r>
              <a:rPr lang="it-IT" dirty="0"/>
              <a:t>), and </a:t>
            </a:r>
            <a:r>
              <a:rPr lang="it-IT" dirty="0" err="1"/>
              <a:t>we</a:t>
            </a:r>
            <a:r>
              <a:rPr lang="it-IT" dirty="0"/>
              <a:t> </a:t>
            </a:r>
            <a:r>
              <a:rPr lang="it-IT" dirty="0" err="1"/>
              <a:t>want</a:t>
            </a:r>
            <a:r>
              <a:rPr lang="it-IT" dirty="0"/>
              <a:t> to </a:t>
            </a:r>
            <a:r>
              <a:rPr lang="it-IT" dirty="0" err="1"/>
              <a:t>know</a:t>
            </a:r>
            <a:r>
              <a:rPr lang="it-IT" dirty="0"/>
              <a:t> </a:t>
            </a:r>
            <a:r>
              <a:rPr lang="it-IT" dirty="0" err="1"/>
              <a:t>whether</a:t>
            </a:r>
            <a:r>
              <a:rPr lang="it-IT" dirty="0"/>
              <a:t> </a:t>
            </a:r>
            <a:r>
              <a:rPr lang="it-IT" dirty="0" err="1"/>
              <a:t>we</a:t>
            </a:r>
            <a:r>
              <a:rPr lang="it-IT" dirty="0"/>
              <a:t> can separate </a:t>
            </a:r>
            <a:r>
              <a:rPr lang="it-IT" dirty="0" err="1"/>
              <a:t>such</a:t>
            </a:r>
            <a:r>
              <a:rPr lang="it-IT" dirty="0"/>
              <a:t> </a:t>
            </a:r>
            <a:r>
              <a:rPr lang="it-IT" dirty="0" err="1"/>
              <a:t>points</a:t>
            </a:r>
            <a:r>
              <a:rPr lang="it-IT" dirty="0"/>
              <a:t> with a </a:t>
            </a:r>
            <a:r>
              <a:rPr lang="it-IT" dirty="0">
                <a:effectLst/>
              </a:rPr>
              <a:t>( </a:t>
            </a:r>
            <a:r>
              <a:rPr lang="it-IT" dirty="0" err="1">
                <a:effectLst/>
              </a:rPr>
              <a:t>p</a:t>
            </a:r>
            <a:r>
              <a:rPr lang="it-IT" dirty="0">
                <a:effectLst/>
              </a:rPr>
              <a:t> − 1 ) {\</a:t>
            </a:r>
            <a:r>
              <a:rPr lang="it-IT" dirty="0" err="1">
                <a:effectLst/>
              </a:rPr>
              <a:t>displaystyle</a:t>
            </a:r>
            <a:r>
              <a:rPr lang="it-IT" dirty="0">
                <a:effectLst/>
              </a:rPr>
              <a:t> (p-1)} </a:t>
            </a:r>
            <a:r>
              <a:rPr lang="it-IT" dirty="0"/>
              <a:t>-</a:t>
            </a:r>
            <a:r>
              <a:rPr lang="it-IT" dirty="0" err="1"/>
              <a:t>dimensional</a:t>
            </a:r>
            <a:r>
              <a:rPr lang="it-IT" dirty="0"/>
              <a:t> </a:t>
            </a:r>
            <a:r>
              <a:rPr lang="it-IT" dirty="0">
                <a:hlinkClick r:id="rId3" tooltip="Hyperplane"/>
              </a:rPr>
              <a:t>hyperplane</a:t>
            </a:r>
            <a:r>
              <a:rPr lang="it-IT" dirty="0"/>
              <a:t>. </a:t>
            </a:r>
          </a:p>
        </p:txBody>
      </p:sp>
      <p:sp>
        <p:nvSpPr>
          <p:cNvPr id="4" name="Slide Number Placeholder 3"/>
          <p:cNvSpPr>
            <a:spLocks noGrp="1"/>
          </p:cNvSpPr>
          <p:nvPr>
            <p:ph type="sldNum" sz="quarter" idx="5"/>
          </p:nvPr>
        </p:nvSpPr>
        <p:spPr/>
        <p:txBody>
          <a:bodyPr/>
          <a:lstStyle/>
          <a:p>
            <a:fld id="{A124C1E9-D2F8-BF4E-BFD7-3457E29F3EB6}" type="slidenum">
              <a:rPr lang="en-CA" smtClean="0"/>
              <a:t>38</a:t>
            </a:fld>
            <a:endParaRPr lang="en-CA"/>
          </a:p>
        </p:txBody>
      </p:sp>
    </p:spTree>
    <p:extLst>
      <p:ext uri="{BB962C8B-B14F-4D97-AF65-F5344CB8AC3E}">
        <p14:creationId xmlns:p14="http://schemas.microsoft.com/office/powerpoint/2010/main" val="2717521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a:t>
            </a:r>
            <a:r>
              <a:rPr lang="it-IT" dirty="0" err="1"/>
              <a:t>www.no</a:t>
            </a:r>
            <a:r>
              <a:rPr lang="it-IT" dirty="0"/>
              <a:t>-free-</a:t>
            </a:r>
            <a:r>
              <a:rPr lang="it-IT" dirty="0" err="1"/>
              <a:t>lunch.org</a:t>
            </a:r>
            <a:r>
              <a:rPr lang="it-IT" dirty="0"/>
              <a:t>/</a:t>
            </a:r>
          </a:p>
        </p:txBody>
      </p:sp>
      <p:sp>
        <p:nvSpPr>
          <p:cNvPr id="4" name="Slide Number Placeholder 3"/>
          <p:cNvSpPr>
            <a:spLocks noGrp="1"/>
          </p:cNvSpPr>
          <p:nvPr>
            <p:ph type="sldNum" sz="quarter" idx="5"/>
          </p:nvPr>
        </p:nvSpPr>
        <p:spPr/>
        <p:txBody>
          <a:bodyPr/>
          <a:lstStyle/>
          <a:p>
            <a:fld id="{A124C1E9-D2F8-BF4E-BFD7-3457E29F3EB6}" type="slidenum">
              <a:rPr lang="en-CA" smtClean="0"/>
              <a:t>107</a:t>
            </a:fld>
            <a:endParaRPr lang="en-CA"/>
          </a:p>
        </p:txBody>
      </p:sp>
    </p:spTree>
    <p:extLst>
      <p:ext uri="{BB962C8B-B14F-4D97-AF65-F5344CB8AC3E}">
        <p14:creationId xmlns:p14="http://schemas.microsoft.com/office/powerpoint/2010/main" val="347770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a:t>
            </a:r>
            <a:r>
              <a:rPr lang="it-IT" dirty="0" err="1"/>
              <a:t>www.no</a:t>
            </a:r>
            <a:r>
              <a:rPr lang="it-IT" dirty="0"/>
              <a:t>-free-</a:t>
            </a:r>
            <a:r>
              <a:rPr lang="it-IT" dirty="0" err="1"/>
              <a:t>lunch.org</a:t>
            </a:r>
            <a:r>
              <a:rPr lang="it-IT" dirty="0"/>
              <a:t>/</a:t>
            </a:r>
          </a:p>
        </p:txBody>
      </p:sp>
      <p:sp>
        <p:nvSpPr>
          <p:cNvPr id="4" name="Slide Number Placeholder 3"/>
          <p:cNvSpPr>
            <a:spLocks noGrp="1"/>
          </p:cNvSpPr>
          <p:nvPr>
            <p:ph type="sldNum" sz="quarter" idx="5"/>
          </p:nvPr>
        </p:nvSpPr>
        <p:spPr/>
        <p:txBody>
          <a:bodyPr/>
          <a:lstStyle/>
          <a:p>
            <a:fld id="{A124C1E9-D2F8-BF4E-BFD7-3457E29F3EB6}" type="slidenum">
              <a:rPr lang="en-CA" smtClean="0"/>
              <a:t>108</a:t>
            </a:fld>
            <a:endParaRPr lang="en-CA"/>
          </a:p>
        </p:txBody>
      </p:sp>
    </p:spTree>
    <p:extLst>
      <p:ext uri="{BB962C8B-B14F-4D97-AF65-F5344CB8AC3E}">
        <p14:creationId xmlns:p14="http://schemas.microsoft.com/office/powerpoint/2010/main" val="204480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medium.com</a:t>
            </a:r>
            <a:r>
              <a:rPr lang="it-IT" dirty="0"/>
              <a:t>/machine-learning-101/chapter-2-svm-support-vector-machine-theory-f08</a:t>
            </a:r>
          </a:p>
          <a:p>
            <a:r>
              <a:rPr lang="it-IT" dirty="0"/>
              <a:t>12effc72</a:t>
            </a:r>
          </a:p>
        </p:txBody>
      </p:sp>
      <p:sp>
        <p:nvSpPr>
          <p:cNvPr id="4" name="Slide Number Placeholder 3"/>
          <p:cNvSpPr>
            <a:spLocks noGrp="1"/>
          </p:cNvSpPr>
          <p:nvPr>
            <p:ph type="sldNum" sz="quarter" idx="5"/>
          </p:nvPr>
        </p:nvSpPr>
        <p:spPr/>
        <p:txBody>
          <a:bodyPr/>
          <a:lstStyle/>
          <a:p>
            <a:fld id="{A124C1E9-D2F8-BF4E-BFD7-3457E29F3EB6}" type="slidenum">
              <a:rPr lang="en-CA" smtClean="0"/>
              <a:t>125</a:t>
            </a:fld>
            <a:endParaRPr lang="en-CA"/>
          </a:p>
        </p:txBody>
      </p:sp>
    </p:spTree>
    <p:extLst>
      <p:ext uri="{BB962C8B-B14F-4D97-AF65-F5344CB8AC3E}">
        <p14:creationId xmlns:p14="http://schemas.microsoft.com/office/powerpoint/2010/main" val="40071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6B0B63-7894-414F-A0E8-C1589B9F3E91}"/>
              </a:ext>
            </a:extLst>
          </p:cNvPr>
          <p:cNvSpPr>
            <a:spLocks noGrp="1" noChangeArrowheads="1"/>
          </p:cNvSpPr>
          <p:nvPr>
            <p:ph type="sldNum" sz="quarter" idx="5"/>
          </p:nvPr>
        </p:nvSpPr>
        <p:spPr>
          <a:ln/>
        </p:spPr>
        <p:txBody>
          <a:bodyPr/>
          <a:lstStyle/>
          <a:p>
            <a:fld id="{F4C2E7F4-9304-374B-9AB0-CC687E621C20}" type="slidenum">
              <a:rPr lang="zh-CN" altLang="en-US"/>
              <a:pPr/>
              <a:t>126</a:t>
            </a:fld>
            <a:endParaRPr lang="en-US" altLang="zh-CN"/>
          </a:p>
        </p:txBody>
      </p:sp>
      <p:sp>
        <p:nvSpPr>
          <p:cNvPr id="326658" name="Rectangle 2">
            <a:extLst>
              <a:ext uri="{FF2B5EF4-FFF2-40B4-BE49-F238E27FC236}">
                <a16:creationId xmlns:a16="http://schemas.microsoft.com/office/drawing/2014/main" id="{B4DA5D77-4715-E24D-83F3-A63E0A0D1DA4}"/>
              </a:ext>
            </a:extLst>
          </p:cNvPr>
          <p:cNvSpPr>
            <a:spLocks noGrp="1" noRot="1" noChangeAspect="1" noChangeArrowheads="1" noTextEdit="1"/>
          </p:cNvSpPr>
          <p:nvPr>
            <p:ph type="sldImg"/>
          </p:nvPr>
        </p:nvSpPr>
        <p:spPr>
          <a:ln/>
        </p:spPr>
      </p:sp>
      <p:sp>
        <p:nvSpPr>
          <p:cNvPr id="326659" name="Rectangle 3">
            <a:extLst>
              <a:ext uri="{FF2B5EF4-FFF2-40B4-BE49-F238E27FC236}">
                <a16:creationId xmlns:a16="http://schemas.microsoft.com/office/drawing/2014/main" id="{B1BCCF0B-0676-9F41-8843-A68CBB74DDBB}"/>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127715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An SVM model </a:t>
            </a:r>
            <a:r>
              <a:rPr lang="it-IT" dirty="0" err="1"/>
              <a:t>is</a:t>
            </a:r>
            <a:r>
              <a:rPr lang="it-IT" dirty="0"/>
              <a:t> a </a:t>
            </a:r>
            <a:r>
              <a:rPr lang="it-IT" dirty="0" err="1"/>
              <a:t>representation</a:t>
            </a:r>
            <a:r>
              <a:rPr lang="it-IT" dirty="0"/>
              <a:t> of the </a:t>
            </a:r>
            <a:r>
              <a:rPr lang="it-IT" dirty="0" err="1"/>
              <a:t>examples</a:t>
            </a:r>
            <a:r>
              <a:rPr lang="it-IT" dirty="0"/>
              <a:t> </a:t>
            </a:r>
            <a:r>
              <a:rPr lang="it-IT" dirty="0" err="1"/>
              <a:t>as</a:t>
            </a:r>
            <a:r>
              <a:rPr lang="it-IT" dirty="0"/>
              <a:t> </a:t>
            </a:r>
            <a:r>
              <a:rPr lang="it-IT" dirty="0" err="1"/>
              <a:t>points</a:t>
            </a:r>
            <a:r>
              <a:rPr lang="it-IT" dirty="0"/>
              <a:t> in </a:t>
            </a:r>
            <a:r>
              <a:rPr lang="it-IT" dirty="0" err="1"/>
              <a:t>space</a:t>
            </a:r>
            <a:r>
              <a:rPr lang="it-IT" dirty="0"/>
              <a:t>, </a:t>
            </a:r>
            <a:r>
              <a:rPr lang="it-IT" dirty="0" err="1"/>
              <a:t>mapped</a:t>
            </a:r>
            <a:r>
              <a:rPr lang="it-IT" dirty="0"/>
              <a:t> so </a:t>
            </a:r>
            <a:r>
              <a:rPr lang="it-IT" dirty="0" err="1"/>
              <a:t>that</a:t>
            </a:r>
            <a:r>
              <a:rPr lang="it-IT" dirty="0"/>
              <a:t> the </a:t>
            </a:r>
            <a:r>
              <a:rPr lang="it-IT" dirty="0" err="1"/>
              <a:t>examples</a:t>
            </a:r>
            <a:r>
              <a:rPr lang="it-IT" dirty="0"/>
              <a:t> of the separate </a:t>
            </a:r>
            <a:r>
              <a:rPr lang="it-IT" dirty="0" err="1"/>
              <a:t>categories</a:t>
            </a:r>
            <a:r>
              <a:rPr lang="it-IT" dirty="0"/>
              <a:t> are </a:t>
            </a:r>
            <a:r>
              <a:rPr lang="it-IT" dirty="0" err="1"/>
              <a:t>divided</a:t>
            </a:r>
            <a:r>
              <a:rPr lang="it-IT" dirty="0"/>
              <a:t> by a </a:t>
            </a:r>
            <a:r>
              <a:rPr lang="it-IT" dirty="0" err="1"/>
              <a:t>clear</a:t>
            </a:r>
            <a:r>
              <a:rPr lang="it-IT" dirty="0"/>
              <a:t> gap </a:t>
            </a:r>
            <a:r>
              <a:rPr lang="it-IT" dirty="0" err="1"/>
              <a:t>that</a:t>
            </a:r>
            <a:r>
              <a:rPr lang="it-IT" dirty="0"/>
              <a:t> </a:t>
            </a:r>
            <a:r>
              <a:rPr lang="it-IT" dirty="0" err="1"/>
              <a:t>is</a:t>
            </a:r>
            <a:r>
              <a:rPr lang="it-IT" dirty="0"/>
              <a:t> </a:t>
            </a:r>
            <a:r>
              <a:rPr lang="it-IT" dirty="0" err="1"/>
              <a:t>as</a:t>
            </a:r>
            <a:r>
              <a:rPr lang="it-IT" dirty="0"/>
              <a:t> wide </a:t>
            </a:r>
            <a:r>
              <a:rPr lang="it-IT" dirty="0" err="1"/>
              <a:t>as</a:t>
            </a:r>
            <a:r>
              <a:rPr lang="it-IT" dirty="0"/>
              <a:t> </a:t>
            </a:r>
            <a:r>
              <a:rPr lang="it-IT" dirty="0" err="1"/>
              <a:t>possible</a:t>
            </a:r>
            <a:r>
              <a:rPr lang="it-IT" dirty="0"/>
              <a:t>. New </a:t>
            </a:r>
            <a:r>
              <a:rPr lang="it-IT" dirty="0" err="1"/>
              <a:t>examples</a:t>
            </a:r>
            <a:r>
              <a:rPr lang="it-IT" dirty="0"/>
              <a:t> are </a:t>
            </a:r>
            <a:r>
              <a:rPr lang="it-IT" dirty="0" err="1"/>
              <a:t>then</a:t>
            </a:r>
            <a:r>
              <a:rPr lang="it-IT" dirty="0"/>
              <a:t> </a:t>
            </a:r>
            <a:r>
              <a:rPr lang="it-IT" dirty="0" err="1"/>
              <a:t>mapped</a:t>
            </a:r>
            <a:r>
              <a:rPr lang="it-IT" dirty="0"/>
              <a:t> </a:t>
            </a:r>
            <a:r>
              <a:rPr lang="it-IT" dirty="0" err="1"/>
              <a:t>into</a:t>
            </a:r>
            <a:r>
              <a:rPr lang="it-IT" dirty="0"/>
              <a:t> </a:t>
            </a:r>
            <a:r>
              <a:rPr lang="it-IT" dirty="0" err="1"/>
              <a:t>that</a:t>
            </a:r>
            <a:r>
              <a:rPr lang="it-IT" dirty="0"/>
              <a:t> </a:t>
            </a:r>
            <a:r>
              <a:rPr lang="it-IT" dirty="0" err="1"/>
              <a:t>same</a:t>
            </a:r>
            <a:r>
              <a:rPr lang="it-IT" dirty="0"/>
              <a:t> </a:t>
            </a:r>
            <a:r>
              <a:rPr lang="it-IT" dirty="0" err="1"/>
              <a:t>space</a:t>
            </a:r>
            <a:r>
              <a:rPr lang="it-IT" dirty="0"/>
              <a:t> and </a:t>
            </a:r>
            <a:r>
              <a:rPr lang="it-IT" dirty="0" err="1"/>
              <a:t>predicted</a:t>
            </a:r>
            <a:r>
              <a:rPr lang="it-IT" dirty="0"/>
              <a:t> to </a:t>
            </a:r>
            <a:r>
              <a:rPr lang="it-IT" dirty="0" err="1"/>
              <a:t>belong</a:t>
            </a:r>
            <a:r>
              <a:rPr lang="it-IT" dirty="0"/>
              <a:t> to a </a:t>
            </a:r>
            <a:r>
              <a:rPr lang="it-IT" dirty="0" err="1"/>
              <a:t>category</a:t>
            </a:r>
            <a:r>
              <a:rPr lang="it-IT" dirty="0"/>
              <a:t> </a:t>
            </a:r>
            <a:r>
              <a:rPr lang="it-IT" dirty="0" err="1"/>
              <a:t>based</a:t>
            </a:r>
            <a:r>
              <a:rPr lang="it-IT" dirty="0"/>
              <a:t> on </a:t>
            </a:r>
            <a:r>
              <a:rPr lang="it-IT" dirty="0" err="1"/>
              <a:t>which</a:t>
            </a:r>
            <a:r>
              <a:rPr lang="it-IT" dirty="0"/>
              <a:t> side of the gap </a:t>
            </a:r>
            <a:r>
              <a:rPr lang="it-IT" dirty="0" err="1"/>
              <a:t>they</a:t>
            </a:r>
            <a:r>
              <a:rPr lang="it-IT" dirty="0"/>
              <a:t> </a:t>
            </a:r>
            <a:r>
              <a:rPr lang="it-IT" dirty="0" err="1"/>
              <a:t>fall</a:t>
            </a:r>
            <a:r>
              <a:rPr lang="it-IT" dirty="0"/>
              <a:t>. </a:t>
            </a:r>
          </a:p>
        </p:txBody>
      </p:sp>
      <p:sp>
        <p:nvSpPr>
          <p:cNvPr id="4" name="Slide Number Placeholder 3"/>
          <p:cNvSpPr>
            <a:spLocks noGrp="1"/>
          </p:cNvSpPr>
          <p:nvPr>
            <p:ph type="sldNum" sz="quarter" idx="5"/>
          </p:nvPr>
        </p:nvSpPr>
        <p:spPr/>
        <p:txBody>
          <a:bodyPr/>
          <a:lstStyle/>
          <a:p>
            <a:fld id="{A124C1E9-D2F8-BF4E-BFD7-3457E29F3EB6}" type="slidenum">
              <a:rPr lang="en-CA" smtClean="0"/>
              <a:t>39</a:t>
            </a:fld>
            <a:endParaRPr lang="en-CA"/>
          </a:p>
        </p:txBody>
      </p:sp>
    </p:spTree>
    <p:extLst>
      <p:ext uri="{BB962C8B-B14F-4D97-AF65-F5344CB8AC3E}">
        <p14:creationId xmlns:p14="http://schemas.microsoft.com/office/powerpoint/2010/main" val="299726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Distance_from_a_point_to_a_plane</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47</a:t>
            </a:fld>
            <a:endParaRPr lang="en-CA"/>
          </a:p>
        </p:txBody>
      </p:sp>
    </p:spTree>
    <p:extLst>
      <p:ext uri="{BB962C8B-B14F-4D97-AF65-F5344CB8AC3E}">
        <p14:creationId xmlns:p14="http://schemas.microsoft.com/office/powerpoint/2010/main" val="161477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Distance_from_a_point_to_a_plane</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48</a:t>
            </a:fld>
            <a:endParaRPr lang="en-CA"/>
          </a:p>
        </p:txBody>
      </p:sp>
    </p:spTree>
    <p:extLst>
      <p:ext uri="{BB962C8B-B14F-4D97-AF65-F5344CB8AC3E}">
        <p14:creationId xmlns:p14="http://schemas.microsoft.com/office/powerpoint/2010/main" val="404020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Distance_from_a_point_to_a_plane</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49</a:t>
            </a:fld>
            <a:endParaRPr lang="en-CA"/>
          </a:p>
        </p:txBody>
      </p:sp>
    </p:spTree>
    <p:extLst>
      <p:ext uri="{BB962C8B-B14F-4D97-AF65-F5344CB8AC3E}">
        <p14:creationId xmlns:p14="http://schemas.microsoft.com/office/powerpoint/2010/main" val="370696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Distance_from_a_point_to_a_plane</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50</a:t>
            </a:fld>
            <a:endParaRPr lang="en-CA"/>
          </a:p>
        </p:txBody>
      </p:sp>
    </p:spTree>
    <p:extLst>
      <p:ext uri="{BB962C8B-B14F-4D97-AF65-F5344CB8AC3E}">
        <p14:creationId xmlns:p14="http://schemas.microsoft.com/office/powerpoint/2010/main" val="100741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https</a:t>
            </a:r>
            <a:r>
              <a:rPr lang="it-IT" dirty="0"/>
              <a:t>://</a:t>
            </a:r>
            <a:r>
              <a:rPr lang="it-IT" dirty="0" err="1"/>
              <a:t>en.wikipedia.org</a:t>
            </a:r>
            <a:r>
              <a:rPr lang="it-IT" dirty="0"/>
              <a:t>/</a:t>
            </a:r>
            <a:r>
              <a:rPr lang="it-IT" dirty="0" err="1"/>
              <a:t>wiki</a:t>
            </a:r>
            <a:r>
              <a:rPr lang="it-IT" dirty="0"/>
              <a:t>/</a:t>
            </a:r>
            <a:r>
              <a:rPr lang="it-IT" dirty="0" err="1"/>
              <a:t>Distance_from_a_point_to_a_plane</a:t>
            </a:r>
            <a:endParaRPr lang="it-IT" dirty="0"/>
          </a:p>
        </p:txBody>
      </p:sp>
      <p:sp>
        <p:nvSpPr>
          <p:cNvPr id="4" name="Slide Number Placeholder 3"/>
          <p:cNvSpPr>
            <a:spLocks noGrp="1"/>
          </p:cNvSpPr>
          <p:nvPr>
            <p:ph type="sldNum" sz="quarter" idx="5"/>
          </p:nvPr>
        </p:nvSpPr>
        <p:spPr/>
        <p:txBody>
          <a:bodyPr/>
          <a:lstStyle/>
          <a:p>
            <a:fld id="{A124C1E9-D2F8-BF4E-BFD7-3457E29F3EB6}" type="slidenum">
              <a:rPr lang="en-CA" smtClean="0"/>
              <a:t>51</a:t>
            </a:fld>
            <a:endParaRPr lang="en-CA"/>
          </a:p>
        </p:txBody>
      </p:sp>
    </p:spTree>
    <p:extLst>
      <p:ext uri="{BB962C8B-B14F-4D97-AF65-F5344CB8AC3E}">
        <p14:creationId xmlns:p14="http://schemas.microsoft.com/office/powerpoint/2010/main" val="251823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TODO: </a:t>
            </a:r>
            <a:r>
              <a:rPr lang="it-IT" dirty="0" err="1"/>
              <a:t>change</a:t>
            </a:r>
            <a:r>
              <a:rPr lang="it-IT" dirty="0"/>
              <a:t> the 1 to -1 inside the </a:t>
            </a:r>
            <a:r>
              <a:rPr lang="it-IT" dirty="0" err="1"/>
              <a:t>second</a:t>
            </a:r>
            <a:r>
              <a:rPr lang="it-IT" dirty="0"/>
              <a:t> </a:t>
            </a:r>
            <a:r>
              <a:rPr lang="it-IT" dirty="0" err="1"/>
              <a:t>disequation</a:t>
            </a:r>
            <a:r>
              <a:rPr lang="it-IT" dirty="0"/>
              <a:t> </a:t>
            </a:r>
          </a:p>
        </p:txBody>
      </p:sp>
      <p:sp>
        <p:nvSpPr>
          <p:cNvPr id="4" name="Slide Number Placeholder 3"/>
          <p:cNvSpPr>
            <a:spLocks noGrp="1"/>
          </p:cNvSpPr>
          <p:nvPr>
            <p:ph type="sldNum" sz="quarter" idx="5"/>
          </p:nvPr>
        </p:nvSpPr>
        <p:spPr/>
        <p:txBody>
          <a:bodyPr/>
          <a:lstStyle/>
          <a:p>
            <a:fld id="{A124C1E9-D2F8-BF4E-BFD7-3457E29F3EB6}" type="slidenum">
              <a:rPr lang="en-CA" smtClean="0"/>
              <a:t>52</a:t>
            </a:fld>
            <a:endParaRPr lang="en-CA"/>
          </a:p>
        </p:txBody>
      </p:sp>
    </p:spTree>
    <p:extLst>
      <p:ext uri="{BB962C8B-B14F-4D97-AF65-F5344CB8AC3E}">
        <p14:creationId xmlns:p14="http://schemas.microsoft.com/office/powerpoint/2010/main" val="354863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646D-8E32-4CC3-9EE7-508AF475C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B74A65-99D5-482E-B37B-0ABDC1D82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9960C-4337-4015-B4CD-B22B985C583C}"/>
              </a:ext>
            </a:extLst>
          </p:cNvPr>
          <p:cNvSpPr>
            <a:spLocks noGrp="1"/>
          </p:cNvSpPr>
          <p:nvPr>
            <p:ph type="dt" sz="half" idx="10"/>
          </p:nvPr>
        </p:nvSpPr>
        <p:spPr/>
        <p:txBody>
          <a:bodyPr/>
          <a:lstStyle/>
          <a:p>
            <a:fld id="{E2BA7F80-5DF1-3843-B910-13D109E9F4BB}" type="datetime1">
              <a:rPr lang="it-IT" smtClean="0"/>
              <a:t>15/05/25</a:t>
            </a:fld>
            <a:endParaRPr lang="en-US"/>
          </a:p>
        </p:txBody>
      </p:sp>
      <p:sp>
        <p:nvSpPr>
          <p:cNvPr id="5" name="Footer Placeholder 4">
            <a:extLst>
              <a:ext uri="{FF2B5EF4-FFF2-40B4-BE49-F238E27FC236}">
                <a16:creationId xmlns:a16="http://schemas.microsoft.com/office/drawing/2014/main" id="{137C585B-C6E6-474F-B623-7AC432A08BC8}"/>
              </a:ext>
            </a:extLst>
          </p:cNvPr>
          <p:cNvSpPr>
            <a:spLocks noGrp="1"/>
          </p:cNvSpPr>
          <p:nvPr>
            <p:ph type="ftr" sz="quarter" idx="11"/>
          </p:nvPr>
        </p:nvSpPr>
        <p:spPr/>
        <p:txBody>
          <a:bodyPr/>
          <a:lstStyle/>
          <a:p>
            <a:r>
              <a:rPr lang="en-US"/>
              <a:t>Advanced Knowledge Management</a:t>
            </a:r>
          </a:p>
        </p:txBody>
      </p:sp>
      <p:sp>
        <p:nvSpPr>
          <p:cNvPr id="6" name="Slide Number Placeholder 5">
            <a:extLst>
              <a:ext uri="{FF2B5EF4-FFF2-40B4-BE49-F238E27FC236}">
                <a16:creationId xmlns:a16="http://schemas.microsoft.com/office/drawing/2014/main" id="{48D04A6E-9136-4A95-ADF8-EE5AD29F6B48}"/>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305299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7A18-91EE-4433-90F9-AC5FD77DE2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4D014-3053-4433-AA23-96D7072407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CB366-2D16-4A8E-8A50-CC199F6EE481}"/>
              </a:ext>
            </a:extLst>
          </p:cNvPr>
          <p:cNvSpPr>
            <a:spLocks noGrp="1"/>
          </p:cNvSpPr>
          <p:nvPr>
            <p:ph type="dt" sz="half" idx="10"/>
          </p:nvPr>
        </p:nvSpPr>
        <p:spPr/>
        <p:txBody>
          <a:bodyPr/>
          <a:lstStyle/>
          <a:p>
            <a:fld id="{BEDFD086-C70B-104C-B0BC-802DEBBD0E6D}" type="datetime1">
              <a:rPr lang="it-IT" smtClean="0"/>
              <a:t>15/05/25</a:t>
            </a:fld>
            <a:endParaRPr lang="en-US"/>
          </a:p>
        </p:txBody>
      </p:sp>
      <p:sp>
        <p:nvSpPr>
          <p:cNvPr id="5" name="Footer Placeholder 4">
            <a:extLst>
              <a:ext uri="{FF2B5EF4-FFF2-40B4-BE49-F238E27FC236}">
                <a16:creationId xmlns:a16="http://schemas.microsoft.com/office/drawing/2014/main" id="{F7BABF45-720D-495B-886B-782BEB97B0ED}"/>
              </a:ext>
            </a:extLst>
          </p:cNvPr>
          <p:cNvSpPr>
            <a:spLocks noGrp="1"/>
          </p:cNvSpPr>
          <p:nvPr>
            <p:ph type="ftr" sz="quarter" idx="11"/>
          </p:nvPr>
        </p:nvSpPr>
        <p:spPr/>
        <p:txBody>
          <a:bodyPr/>
          <a:lstStyle/>
          <a:p>
            <a:r>
              <a:rPr lang="en-US"/>
              <a:t>Advanced Knowledge Management</a:t>
            </a:r>
          </a:p>
        </p:txBody>
      </p:sp>
      <p:sp>
        <p:nvSpPr>
          <p:cNvPr id="6" name="Slide Number Placeholder 5">
            <a:extLst>
              <a:ext uri="{FF2B5EF4-FFF2-40B4-BE49-F238E27FC236}">
                <a16:creationId xmlns:a16="http://schemas.microsoft.com/office/drawing/2014/main" id="{6E9761B9-76ED-41F1-813F-44DF76A30590}"/>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3701384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5FBEB-EFFA-4E94-8198-E4881978CB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4CE5C-7BED-432E-B936-289A2C9F28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985EC-F2B4-4179-89AA-39B8DD860D11}"/>
              </a:ext>
            </a:extLst>
          </p:cNvPr>
          <p:cNvSpPr>
            <a:spLocks noGrp="1"/>
          </p:cNvSpPr>
          <p:nvPr>
            <p:ph type="dt" sz="half" idx="10"/>
          </p:nvPr>
        </p:nvSpPr>
        <p:spPr/>
        <p:txBody>
          <a:bodyPr/>
          <a:lstStyle/>
          <a:p>
            <a:fld id="{CB66834A-1039-384D-AFBE-A650DF54DDE9}" type="datetime1">
              <a:rPr lang="it-IT" smtClean="0"/>
              <a:t>15/05/25</a:t>
            </a:fld>
            <a:endParaRPr lang="en-US"/>
          </a:p>
        </p:txBody>
      </p:sp>
      <p:sp>
        <p:nvSpPr>
          <p:cNvPr id="5" name="Footer Placeholder 4">
            <a:extLst>
              <a:ext uri="{FF2B5EF4-FFF2-40B4-BE49-F238E27FC236}">
                <a16:creationId xmlns:a16="http://schemas.microsoft.com/office/drawing/2014/main" id="{D9648A7F-2497-4DA6-A811-683F638EDCF8}"/>
              </a:ext>
            </a:extLst>
          </p:cNvPr>
          <p:cNvSpPr>
            <a:spLocks noGrp="1"/>
          </p:cNvSpPr>
          <p:nvPr>
            <p:ph type="ftr" sz="quarter" idx="11"/>
          </p:nvPr>
        </p:nvSpPr>
        <p:spPr/>
        <p:txBody>
          <a:bodyPr/>
          <a:lstStyle/>
          <a:p>
            <a:r>
              <a:rPr lang="en-US"/>
              <a:t>Advanced Knowledge Management</a:t>
            </a:r>
          </a:p>
        </p:txBody>
      </p:sp>
      <p:sp>
        <p:nvSpPr>
          <p:cNvPr id="6" name="Slide Number Placeholder 5">
            <a:extLst>
              <a:ext uri="{FF2B5EF4-FFF2-40B4-BE49-F238E27FC236}">
                <a16:creationId xmlns:a16="http://schemas.microsoft.com/office/drawing/2014/main" id="{93AC9D92-B5F4-45D2-B24B-26244119F746}"/>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19820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63E4-7118-CB45-ADB5-75C18BAC9292}"/>
              </a:ext>
            </a:extLst>
          </p:cNvPr>
          <p:cNvSpPr>
            <a:spLocks noGrp="1"/>
          </p:cNvSpPr>
          <p:nvPr>
            <p:ph type="title"/>
          </p:nvPr>
        </p:nvSpPr>
        <p:spPr>
          <a:xfrm>
            <a:off x="609600" y="277813"/>
            <a:ext cx="10972800" cy="11398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5C1F7CF3-1D09-9644-B8EE-149A641703D8}"/>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0753378-2A1C-214B-BCF1-4699249505D5}"/>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51461DCD-878D-8040-ADC0-40CA8BA257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DB8A32B-FB0A-6D4E-A843-8DF05351CA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D1BD818-1D1A-1545-937D-CA0829601DED}"/>
              </a:ext>
            </a:extLst>
          </p:cNvPr>
          <p:cNvSpPr>
            <a:spLocks noGrp="1" noChangeArrowheads="1"/>
          </p:cNvSpPr>
          <p:nvPr>
            <p:ph type="sldNum" sz="quarter" idx="12"/>
          </p:nvPr>
        </p:nvSpPr>
        <p:spPr>
          <a:ln/>
        </p:spPr>
        <p:txBody>
          <a:bodyPr/>
          <a:lstStyle>
            <a:lvl1pPr>
              <a:defRPr/>
            </a:lvl1pPr>
          </a:lstStyle>
          <a:p>
            <a:pPr>
              <a:defRPr/>
            </a:pPr>
            <a:fld id="{76064429-7AC5-3548-86E3-2A889D3A2454}" type="slidenum">
              <a:rPr lang="en-US" altLang="zh-CN"/>
              <a:pPr>
                <a:defRPr/>
              </a:pPr>
              <a:t>‹#›</a:t>
            </a:fld>
            <a:endParaRPr lang="en-US" altLang="zh-CN"/>
          </a:p>
        </p:txBody>
      </p:sp>
    </p:spTree>
    <p:extLst>
      <p:ext uri="{BB962C8B-B14F-4D97-AF65-F5344CB8AC3E}">
        <p14:creationId xmlns:p14="http://schemas.microsoft.com/office/powerpoint/2010/main" val="94189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967B-4AFB-4009-A2E1-BE63E34AC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070DF-6D30-4F0E-A618-FD970ABEF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94155-6F1D-47DC-9C41-9A30160D8362}"/>
              </a:ext>
            </a:extLst>
          </p:cNvPr>
          <p:cNvSpPr>
            <a:spLocks noGrp="1"/>
          </p:cNvSpPr>
          <p:nvPr>
            <p:ph type="dt" sz="half" idx="10"/>
          </p:nvPr>
        </p:nvSpPr>
        <p:spPr/>
        <p:txBody>
          <a:bodyPr/>
          <a:lstStyle/>
          <a:p>
            <a:fld id="{02AAA378-7F39-C343-BA39-C971E9E499FA}" type="datetime1">
              <a:rPr lang="it-IT" smtClean="0"/>
              <a:t>15/05/25</a:t>
            </a:fld>
            <a:endParaRPr lang="en-US"/>
          </a:p>
        </p:txBody>
      </p:sp>
      <p:sp>
        <p:nvSpPr>
          <p:cNvPr id="5" name="Footer Placeholder 4">
            <a:extLst>
              <a:ext uri="{FF2B5EF4-FFF2-40B4-BE49-F238E27FC236}">
                <a16:creationId xmlns:a16="http://schemas.microsoft.com/office/drawing/2014/main" id="{088CF378-9C11-4EFA-9B13-41BE7F7D1CBB}"/>
              </a:ext>
            </a:extLst>
          </p:cNvPr>
          <p:cNvSpPr>
            <a:spLocks noGrp="1"/>
          </p:cNvSpPr>
          <p:nvPr>
            <p:ph type="ftr" sz="quarter" idx="11"/>
          </p:nvPr>
        </p:nvSpPr>
        <p:spPr/>
        <p:txBody>
          <a:bodyPr/>
          <a:lstStyle/>
          <a:p>
            <a:r>
              <a:rPr lang="en-US"/>
              <a:t>Advanced Knowledge Management</a:t>
            </a:r>
          </a:p>
        </p:txBody>
      </p:sp>
      <p:sp>
        <p:nvSpPr>
          <p:cNvPr id="6" name="Slide Number Placeholder 5">
            <a:extLst>
              <a:ext uri="{FF2B5EF4-FFF2-40B4-BE49-F238E27FC236}">
                <a16:creationId xmlns:a16="http://schemas.microsoft.com/office/drawing/2014/main" id="{9CFE18CB-659F-432D-9C5D-0CD143A84F40}"/>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322063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5D44-8149-46E9-8847-1DB099904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C77707-E5B9-4129-804B-A7ECC27A6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EA087D-8CBC-430A-A4BE-1B796CB430CF}"/>
              </a:ext>
            </a:extLst>
          </p:cNvPr>
          <p:cNvSpPr>
            <a:spLocks noGrp="1"/>
          </p:cNvSpPr>
          <p:nvPr>
            <p:ph type="dt" sz="half" idx="10"/>
          </p:nvPr>
        </p:nvSpPr>
        <p:spPr/>
        <p:txBody>
          <a:bodyPr/>
          <a:lstStyle/>
          <a:p>
            <a:fld id="{A8C8567A-1BE1-D04C-9764-CDFC842C6459}" type="datetime1">
              <a:rPr lang="it-IT" smtClean="0"/>
              <a:t>15/05/25</a:t>
            </a:fld>
            <a:endParaRPr lang="en-US"/>
          </a:p>
        </p:txBody>
      </p:sp>
      <p:sp>
        <p:nvSpPr>
          <p:cNvPr id="5" name="Footer Placeholder 4">
            <a:extLst>
              <a:ext uri="{FF2B5EF4-FFF2-40B4-BE49-F238E27FC236}">
                <a16:creationId xmlns:a16="http://schemas.microsoft.com/office/drawing/2014/main" id="{1B38382A-403C-49AB-AD2B-70A3232994AC}"/>
              </a:ext>
            </a:extLst>
          </p:cNvPr>
          <p:cNvSpPr>
            <a:spLocks noGrp="1"/>
          </p:cNvSpPr>
          <p:nvPr>
            <p:ph type="ftr" sz="quarter" idx="11"/>
          </p:nvPr>
        </p:nvSpPr>
        <p:spPr/>
        <p:txBody>
          <a:bodyPr/>
          <a:lstStyle/>
          <a:p>
            <a:r>
              <a:rPr lang="en-US"/>
              <a:t>Advanced Knowledge Management</a:t>
            </a:r>
          </a:p>
        </p:txBody>
      </p:sp>
      <p:sp>
        <p:nvSpPr>
          <p:cNvPr id="6" name="Slide Number Placeholder 5">
            <a:extLst>
              <a:ext uri="{FF2B5EF4-FFF2-40B4-BE49-F238E27FC236}">
                <a16:creationId xmlns:a16="http://schemas.microsoft.com/office/drawing/2014/main" id="{DC8916B2-B0E9-44AD-A6BD-60F0EA08A76C}"/>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294298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85E2-FD28-47BE-AAF9-6DD62F515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79FEA-D74C-4177-8A70-BE12466538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02B3D3-6CB6-454A-89D1-6C9DC04C40A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CE17D8-15AA-446C-A258-145457B309BD}"/>
              </a:ext>
            </a:extLst>
          </p:cNvPr>
          <p:cNvSpPr>
            <a:spLocks noGrp="1"/>
          </p:cNvSpPr>
          <p:nvPr>
            <p:ph type="dt" sz="half" idx="10"/>
          </p:nvPr>
        </p:nvSpPr>
        <p:spPr/>
        <p:txBody>
          <a:bodyPr/>
          <a:lstStyle/>
          <a:p>
            <a:fld id="{B90134BC-B583-1040-9DBF-181A21888640}" type="datetime1">
              <a:rPr lang="it-IT" smtClean="0"/>
              <a:t>15/05/25</a:t>
            </a:fld>
            <a:endParaRPr lang="en-US"/>
          </a:p>
        </p:txBody>
      </p:sp>
      <p:sp>
        <p:nvSpPr>
          <p:cNvPr id="6" name="Footer Placeholder 5">
            <a:extLst>
              <a:ext uri="{FF2B5EF4-FFF2-40B4-BE49-F238E27FC236}">
                <a16:creationId xmlns:a16="http://schemas.microsoft.com/office/drawing/2014/main" id="{CAB3AFEB-F7AF-41A6-8B95-666AD7ECE8C0}"/>
              </a:ext>
            </a:extLst>
          </p:cNvPr>
          <p:cNvSpPr>
            <a:spLocks noGrp="1"/>
          </p:cNvSpPr>
          <p:nvPr>
            <p:ph type="ftr" sz="quarter" idx="11"/>
          </p:nvPr>
        </p:nvSpPr>
        <p:spPr/>
        <p:txBody>
          <a:bodyPr/>
          <a:lstStyle/>
          <a:p>
            <a:r>
              <a:rPr lang="en-US"/>
              <a:t>Advanced Knowledge Management</a:t>
            </a:r>
          </a:p>
        </p:txBody>
      </p:sp>
      <p:sp>
        <p:nvSpPr>
          <p:cNvPr id="7" name="Slide Number Placeholder 6">
            <a:extLst>
              <a:ext uri="{FF2B5EF4-FFF2-40B4-BE49-F238E27FC236}">
                <a16:creationId xmlns:a16="http://schemas.microsoft.com/office/drawing/2014/main" id="{D811F9DB-4DCB-46B7-A241-F28F86F1968B}"/>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422529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F5BF-A9D2-495D-8251-BE8AAC6A0F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84DD1D-8654-45D0-B7CA-E9F94417E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41E8E7-FBBB-4759-BD6E-EED30AB026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5C961D-15C4-4C75-8A36-E29FD9815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FE6807-77C3-4EC7-8C98-137B3DA038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758A3B-E659-43AA-82B3-FEF291FFAC4E}"/>
              </a:ext>
            </a:extLst>
          </p:cNvPr>
          <p:cNvSpPr>
            <a:spLocks noGrp="1"/>
          </p:cNvSpPr>
          <p:nvPr>
            <p:ph type="dt" sz="half" idx="10"/>
          </p:nvPr>
        </p:nvSpPr>
        <p:spPr/>
        <p:txBody>
          <a:bodyPr/>
          <a:lstStyle/>
          <a:p>
            <a:fld id="{8AD9C081-770D-1C46-8726-BE398FB75915}" type="datetime1">
              <a:rPr lang="it-IT" smtClean="0"/>
              <a:t>15/05/25</a:t>
            </a:fld>
            <a:endParaRPr lang="en-US"/>
          </a:p>
        </p:txBody>
      </p:sp>
      <p:sp>
        <p:nvSpPr>
          <p:cNvPr id="8" name="Footer Placeholder 7">
            <a:extLst>
              <a:ext uri="{FF2B5EF4-FFF2-40B4-BE49-F238E27FC236}">
                <a16:creationId xmlns:a16="http://schemas.microsoft.com/office/drawing/2014/main" id="{783B4798-B98E-44D7-ABC8-8552A89D0669}"/>
              </a:ext>
            </a:extLst>
          </p:cNvPr>
          <p:cNvSpPr>
            <a:spLocks noGrp="1"/>
          </p:cNvSpPr>
          <p:nvPr>
            <p:ph type="ftr" sz="quarter" idx="11"/>
          </p:nvPr>
        </p:nvSpPr>
        <p:spPr/>
        <p:txBody>
          <a:bodyPr/>
          <a:lstStyle/>
          <a:p>
            <a:r>
              <a:rPr lang="en-US"/>
              <a:t>Advanced Knowledge Management</a:t>
            </a:r>
          </a:p>
        </p:txBody>
      </p:sp>
      <p:sp>
        <p:nvSpPr>
          <p:cNvPr id="9" name="Slide Number Placeholder 8">
            <a:extLst>
              <a:ext uri="{FF2B5EF4-FFF2-40B4-BE49-F238E27FC236}">
                <a16:creationId xmlns:a16="http://schemas.microsoft.com/office/drawing/2014/main" id="{10172860-9213-4827-A570-F63759F80248}"/>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262159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1C212-0B9F-4280-AFF5-0398BBFF46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385C90-2BDB-4F9E-9E50-B2AB1F754267}"/>
              </a:ext>
            </a:extLst>
          </p:cNvPr>
          <p:cNvSpPr>
            <a:spLocks noGrp="1"/>
          </p:cNvSpPr>
          <p:nvPr>
            <p:ph type="dt" sz="half" idx="10"/>
          </p:nvPr>
        </p:nvSpPr>
        <p:spPr/>
        <p:txBody>
          <a:bodyPr/>
          <a:lstStyle/>
          <a:p>
            <a:fld id="{17E97020-2EBA-AC4B-BD72-85436B6B0345}" type="datetime1">
              <a:rPr lang="it-IT" smtClean="0"/>
              <a:t>15/05/25</a:t>
            </a:fld>
            <a:endParaRPr lang="en-US"/>
          </a:p>
        </p:txBody>
      </p:sp>
      <p:sp>
        <p:nvSpPr>
          <p:cNvPr id="4" name="Footer Placeholder 3">
            <a:extLst>
              <a:ext uri="{FF2B5EF4-FFF2-40B4-BE49-F238E27FC236}">
                <a16:creationId xmlns:a16="http://schemas.microsoft.com/office/drawing/2014/main" id="{7E40846E-CE03-436C-A35D-C5D96F8B5C64}"/>
              </a:ext>
            </a:extLst>
          </p:cNvPr>
          <p:cNvSpPr>
            <a:spLocks noGrp="1"/>
          </p:cNvSpPr>
          <p:nvPr>
            <p:ph type="ftr" sz="quarter" idx="11"/>
          </p:nvPr>
        </p:nvSpPr>
        <p:spPr/>
        <p:txBody>
          <a:bodyPr/>
          <a:lstStyle/>
          <a:p>
            <a:r>
              <a:rPr lang="en-US"/>
              <a:t>Advanced Knowledge Management</a:t>
            </a:r>
          </a:p>
        </p:txBody>
      </p:sp>
      <p:sp>
        <p:nvSpPr>
          <p:cNvPr id="5" name="Slide Number Placeholder 4">
            <a:extLst>
              <a:ext uri="{FF2B5EF4-FFF2-40B4-BE49-F238E27FC236}">
                <a16:creationId xmlns:a16="http://schemas.microsoft.com/office/drawing/2014/main" id="{63EC4692-E480-4B83-AD7D-7970B68DD8D9}"/>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1023649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06FC17-14F8-42EA-9291-12B8FD11EAA9}"/>
              </a:ext>
            </a:extLst>
          </p:cNvPr>
          <p:cNvSpPr>
            <a:spLocks noGrp="1"/>
          </p:cNvSpPr>
          <p:nvPr>
            <p:ph type="dt" sz="half" idx="10"/>
          </p:nvPr>
        </p:nvSpPr>
        <p:spPr/>
        <p:txBody>
          <a:bodyPr/>
          <a:lstStyle/>
          <a:p>
            <a:fld id="{2120B360-04CB-F84A-8847-96D26972F879}" type="datetime1">
              <a:rPr lang="it-IT" smtClean="0"/>
              <a:t>15/05/25</a:t>
            </a:fld>
            <a:endParaRPr lang="en-US"/>
          </a:p>
        </p:txBody>
      </p:sp>
      <p:sp>
        <p:nvSpPr>
          <p:cNvPr id="3" name="Footer Placeholder 2">
            <a:extLst>
              <a:ext uri="{FF2B5EF4-FFF2-40B4-BE49-F238E27FC236}">
                <a16:creationId xmlns:a16="http://schemas.microsoft.com/office/drawing/2014/main" id="{B5C49A03-5EAB-4D9E-90B5-DF1FC2578E9B}"/>
              </a:ext>
            </a:extLst>
          </p:cNvPr>
          <p:cNvSpPr>
            <a:spLocks noGrp="1"/>
          </p:cNvSpPr>
          <p:nvPr>
            <p:ph type="ftr" sz="quarter" idx="11"/>
          </p:nvPr>
        </p:nvSpPr>
        <p:spPr/>
        <p:txBody>
          <a:bodyPr/>
          <a:lstStyle/>
          <a:p>
            <a:r>
              <a:rPr lang="en-US"/>
              <a:t>Advanced Knowledge Management</a:t>
            </a:r>
          </a:p>
        </p:txBody>
      </p:sp>
      <p:sp>
        <p:nvSpPr>
          <p:cNvPr id="4" name="Slide Number Placeholder 3">
            <a:extLst>
              <a:ext uri="{FF2B5EF4-FFF2-40B4-BE49-F238E27FC236}">
                <a16:creationId xmlns:a16="http://schemas.microsoft.com/office/drawing/2014/main" id="{D01DBB89-C8C5-402D-9512-F0BF67D72A06}"/>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316706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296F-C32D-44CC-AB59-6F16AD480B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7DEF94-F5D1-4365-A27F-F475EE7C4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820655-6B13-4F83-A442-32E96D414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967FA2-AB7B-440E-84F2-2E292C96A58C}"/>
              </a:ext>
            </a:extLst>
          </p:cNvPr>
          <p:cNvSpPr>
            <a:spLocks noGrp="1"/>
          </p:cNvSpPr>
          <p:nvPr>
            <p:ph type="dt" sz="half" idx="10"/>
          </p:nvPr>
        </p:nvSpPr>
        <p:spPr/>
        <p:txBody>
          <a:bodyPr/>
          <a:lstStyle/>
          <a:p>
            <a:fld id="{82E74422-9827-4C4C-9385-12C3A084A80E}" type="datetime1">
              <a:rPr lang="it-IT" smtClean="0"/>
              <a:t>15/05/25</a:t>
            </a:fld>
            <a:endParaRPr lang="en-US"/>
          </a:p>
        </p:txBody>
      </p:sp>
      <p:sp>
        <p:nvSpPr>
          <p:cNvPr id="6" name="Footer Placeholder 5">
            <a:extLst>
              <a:ext uri="{FF2B5EF4-FFF2-40B4-BE49-F238E27FC236}">
                <a16:creationId xmlns:a16="http://schemas.microsoft.com/office/drawing/2014/main" id="{130F86E9-76CE-42D6-A9DA-80B9DD4CD9F4}"/>
              </a:ext>
            </a:extLst>
          </p:cNvPr>
          <p:cNvSpPr>
            <a:spLocks noGrp="1"/>
          </p:cNvSpPr>
          <p:nvPr>
            <p:ph type="ftr" sz="quarter" idx="11"/>
          </p:nvPr>
        </p:nvSpPr>
        <p:spPr/>
        <p:txBody>
          <a:bodyPr/>
          <a:lstStyle/>
          <a:p>
            <a:r>
              <a:rPr lang="en-US"/>
              <a:t>Advanced Knowledge Management</a:t>
            </a:r>
          </a:p>
        </p:txBody>
      </p:sp>
      <p:sp>
        <p:nvSpPr>
          <p:cNvPr id="7" name="Slide Number Placeholder 6">
            <a:extLst>
              <a:ext uri="{FF2B5EF4-FFF2-40B4-BE49-F238E27FC236}">
                <a16:creationId xmlns:a16="http://schemas.microsoft.com/office/drawing/2014/main" id="{7E755071-5B6D-49FF-B30E-342A3527DA0D}"/>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60972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FD97-C558-4A1D-AA33-84A2D12AC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1C84E7-8512-4A3A-B9E9-2F37298D34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8F40F-1AB9-4FDC-BC0F-446F7ADB2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0FF626-B41C-4DD7-8F58-994C9026C824}"/>
              </a:ext>
            </a:extLst>
          </p:cNvPr>
          <p:cNvSpPr>
            <a:spLocks noGrp="1"/>
          </p:cNvSpPr>
          <p:nvPr>
            <p:ph type="dt" sz="half" idx="10"/>
          </p:nvPr>
        </p:nvSpPr>
        <p:spPr/>
        <p:txBody>
          <a:bodyPr/>
          <a:lstStyle/>
          <a:p>
            <a:fld id="{8A481E1D-7058-7A4A-B6C2-5D1F9E462643}" type="datetime1">
              <a:rPr lang="it-IT" smtClean="0"/>
              <a:t>15/05/25</a:t>
            </a:fld>
            <a:endParaRPr lang="en-US"/>
          </a:p>
        </p:txBody>
      </p:sp>
      <p:sp>
        <p:nvSpPr>
          <p:cNvPr id="6" name="Footer Placeholder 5">
            <a:extLst>
              <a:ext uri="{FF2B5EF4-FFF2-40B4-BE49-F238E27FC236}">
                <a16:creationId xmlns:a16="http://schemas.microsoft.com/office/drawing/2014/main" id="{F6FD8FD6-9F81-4E09-A08C-02E205470137}"/>
              </a:ext>
            </a:extLst>
          </p:cNvPr>
          <p:cNvSpPr>
            <a:spLocks noGrp="1"/>
          </p:cNvSpPr>
          <p:nvPr>
            <p:ph type="ftr" sz="quarter" idx="11"/>
          </p:nvPr>
        </p:nvSpPr>
        <p:spPr/>
        <p:txBody>
          <a:bodyPr/>
          <a:lstStyle/>
          <a:p>
            <a:r>
              <a:rPr lang="en-US"/>
              <a:t>Advanced Knowledge Management</a:t>
            </a:r>
          </a:p>
        </p:txBody>
      </p:sp>
      <p:sp>
        <p:nvSpPr>
          <p:cNvPr id="7" name="Slide Number Placeholder 6">
            <a:extLst>
              <a:ext uri="{FF2B5EF4-FFF2-40B4-BE49-F238E27FC236}">
                <a16:creationId xmlns:a16="http://schemas.microsoft.com/office/drawing/2014/main" id="{25B5B639-3AA7-41B9-8E58-79F23DBFB6A9}"/>
              </a:ext>
            </a:extLst>
          </p:cNvPr>
          <p:cNvSpPr>
            <a:spLocks noGrp="1"/>
          </p:cNvSpPr>
          <p:nvPr>
            <p:ph type="sldNum" sz="quarter" idx="12"/>
          </p:nvPr>
        </p:nvSpPr>
        <p:spPr/>
        <p:txBody>
          <a:bodyPr/>
          <a:lstStyle/>
          <a:p>
            <a:fld id="{EDA51A00-F89B-49BD-830D-62663345B846}" type="slidenum">
              <a:rPr lang="en-US" smtClean="0"/>
              <a:t>‹#›</a:t>
            </a:fld>
            <a:endParaRPr lang="en-US"/>
          </a:p>
        </p:txBody>
      </p:sp>
    </p:spTree>
    <p:extLst>
      <p:ext uri="{BB962C8B-B14F-4D97-AF65-F5344CB8AC3E}">
        <p14:creationId xmlns:p14="http://schemas.microsoft.com/office/powerpoint/2010/main" val="5544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D6A0A-4A5B-4155-AF5C-244C6A5A4E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18EBF-06DD-404E-B618-8D4F0E4E3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D812E-1684-406A-B018-814302F86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9CD80-ADFF-5842-99B8-C3B87C19BE81}" type="datetime1">
              <a:rPr lang="it-IT" smtClean="0"/>
              <a:t>15/05/25</a:t>
            </a:fld>
            <a:endParaRPr lang="en-US"/>
          </a:p>
        </p:txBody>
      </p:sp>
      <p:sp>
        <p:nvSpPr>
          <p:cNvPr id="5" name="Footer Placeholder 4">
            <a:extLst>
              <a:ext uri="{FF2B5EF4-FFF2-40B4-BE49-F238E27FC236}">
                <a16:creationId xmlns:a16="http://schemas.microsoft.com/office/drawing/2014/main" id="{4BABD8C9-95E0-4674-9752-BD740DE66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Advanced Knowledge Management</a:t>
            </a:r>
          </a:p>
        </p:txBody>
      </p:sp>
      <p:sp>
        <p:nvSpPr>
          <p:cNvPr id="6" name="Slide Number Placeholder 5">
            <a:extLst>
              <a:ext uri="{FF2B5EF4-FFF2-40B4-BE49-F238E27FC236}">
                <a16:creationId xmlns:a16="http://schemas.microsoft.com/office/drawing/2014/main" id="{33D8701B-6F26-4273-A703-B8C82F7CD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51A00-F89B-49BD-830D-62663345B846}" type="slidenum">
              <a:rPr lang="en-US" smtClean="0"/>
              <a:t>‹#›</a:t>
            </a:fld>
            <a:endParaRPr lang="en-US"/>
          </a:p>
        </p:txBody>
      </p:sp>
    </p:spTree>
    <p:extLst>
      <p:ext uri="{BB962C8B-B14F-4D97-AF65-F5344CB8AC3E}">
        <p14:creationId xmlns:p14="http://schemas.microsoft.com/office/powerpoint/2010/main" val="601270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8.e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6.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6.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7.emf"/><Relationship Id="rId12" Type="http://schemas.openxmlformats.org/officeDocument/2006/relationships/oleObject" Target="../embeddings/oleObject8.bin"/><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8.emf"/><Relationship Id="rId5" Type="http://schemas.openxmlformats.org/officeDocument/2006/relationships/image" Target="../media/image6.emf"/><Relationship Id="rId10" Type="http://schemas.openxmlformats.org/officeDocument/2006/relationships/oleObject" Target="../embeddings/oleObject5.bin"/><Relationship Id="rId4" Type="http://schemas.openxmlformats.org/officeDocument/2006/relationships/oleObject" Target="../embeddings/oleObject3.bin"/><Relationship Id="rId9" Type="http://schemas.openxmlformats.org/officeDocument/2006/relationships/image" Target="../media/image9.emf"/><Relationship Id="rId1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7.emf"/><Relationship Id="rId12" Type="http://schemas.openxmlformats.org/officeDocument/2006/relationships/oleObject" Target="../embeddings/oleObject8.bin"/><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8.emf"/><Relationship Id="rId5" Type="http://schemas.openxmlformats.org/officeDocument/2006/relationships/image" Target="../media/image6.emf"/><Relationship Id="rId15" Type="http://schemas.openxmlformats.org/officeDocument/2006/relationships/image" Target="../media/image3.jpg"/><Relationship Id="rId10" Type="http://schemas.openxmlformats.org/officeDocument/2006/relationships/oleObject" Target="../embeddings/oleObject5.bin"/><Relationship Id="rId4" Type="http://schemas.openxmlformats.org/officeDocument/2006/relationships/oleObject" Target="../embeddings/oleObject3.bin"/><Relationship Id="rId9" Type="http://schemas.openxmlformats.org/officeDocument/2006/relationships/image" Target="../media/image9.emf"/><Relationship Id="rId1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7.emf"/><Relationship Id="rId12" Type="http://schemas.openxmlformats.org/officeDocument/2006/relationships/oleObject" Target="../embeddings/oleObject8.bin"/><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8.emf"/><Relationship Id="rId5" Type="http://schemas.openxmlformats.org/officeDocument/2006/relationships/image" Target="../media/image6.emf"/><Relationship Id="rId15" Type="http://schemas.openxmlformats.org/officeDocument/2006/relationships/image" Target="../media/image11.tiff"/><Relationship Id="rId10" Type="http://schemas.openxmlformats.org/officeDocument/2006/relationships/oleObject" Target="../embeddings/oleObject5.bin"/><Relationship Id="rId4" Type="http://schemas.openxmlformats.org/officeDocument/2006/relationships/oleObject" Target="../embeddings/oleObject3.bin"/><Relationship Id="rId9" Type="http://schemas.openxmlformats.org/officeDocument/2006/relationships/image" Target="../media/image9.emf"/><Relationship Id="rId1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7.emf"/><Relationship Id="rId12" Type="http://schemas.openxmlformats.org/officeDocument/2006/relationships/oleObject" Target="../embeddings/oleObject8.bin"/><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8.emf"/><Relationship Id="rId5" Type="http://schemas.openxmlformats.org/officeDocument/2006/relationships/image" Target="../media/image6.emf"/><Relationship Id="rId15" Type="http://schemas.openxmlformats.org/officeDocument/2006/relationships/image" Target="../media/image11.tiff"/><Relationship Id="rId10" Type="http://schemas.openxmlformats.org/officeDocument/2006/relationships/oleObject" Target="../embeddings/oleObject5.bin"/><Relationship Id="rId4" Type="http://schemas.openxmlformats.org/officeDocument/2006/relationships/oleObject" Target="../embeddings/oleObject3.bin"/><Relationship Id="rId9" Type="http://schemas.openxmlformats.org/officeDocument/2006/relationships/image" Target="../media/image9.emf"/><Relationship Id="rId1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oleObject" Target="../embeddings/oleObject8.bin"/><Relationship Id="rId3" Type="http://schemas.openxmlformats.org/officeDocument/2006/relationships/oleObject" Target="../embeddings/oleObject2.bin"/><Relationship Id="rId7" Type="http://schemas.openxmlformats.org/officeDocument/2006/relationships/oleObject" Target="../embeddings/oleObject9.bin"/><Relationship Id="rId12" Type="http://schemas.openxmlformats.org/officeDocument/2006/relationships/image" Target="../media/image8.emf"/><Relationship Id="rId2" Type="http://schemas.openxmlformats.org/officeDocument/2006/relationships/notesSlide" Target="../notesSlides/notesSlide9.xml"/><Relationship Id="rId16"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oleObject" Target="../embeddings/oleObject5.bin"/><Relationship Id="rId5" Type="http://schemas.openxmlformats.org/officeDocument/2006/relationships/oleObject" Target="../embeddings/oleObject3.bin"/><Relationship Id="rId15" Type="http://schemas.openxmlformats.org/officeDocument/2006/relationships/oleObject" Target="../embeddings/oleObject6.bin"/><Relationship Id="rId10" Type="http://schemas.openxmlformats.org/officeDocument/2006/relationships/image" Target="../media/image9.emf"/><Relationship Id="rId4" Type="http://schemas.openxmlformats.org/officeDocument/2006/relationships/image" Target="../media/image5.emf"/><Relationship Id="rId9" Type="http://schemas.openxmlformats.org/officeDocument/2006/relationships/oleObject" Target="../embeddings/oleObject7.bin"/><Relationship Id="rId14" Type="http://schemas.openxmlformats.org/officeDocument/2006/relationships/image" Target="../media/image10.emf"/></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5.emf"/><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image" Target="../media/image10.emf"/><Relationship Id="rId4" Type="http://schemas.openxmlformats.org/officeDocument/2006/relationships/oleObject" Target="../embeddings/oleObject8.bin"/><Relationship Id="rId9"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6E7B-1E10-4599-A1EF-8743E0AA643A}"/>
              </a:ext>
            </a:extLst>
          </p:cNvPr>
          <p:cNvSpPr>
            <a:spLocks noGrp="1"/>
          </p:cNvSpPr>
          <p:nvPr>
            <p:ph type="ctrTitle"/>
          </p:nvPr>
        </p:nvSpPr>
        <p:spPr/>
        <p:txBody>
          <a:bodyPr>
            <a:normAutofit/>
          </a:bodyPr>
          <a:lstStyle/>
          <a:p>
            <a:r>
              <a:rPr lang="en-US" dirty="0"/>
              <a:t>Support Vector Learning*</a:t>
            </a:r>
          </a:p>
        </p:txBody>
      </p:sp>
      <p:sp>
        <p:nvSpPr>
          <p:cNvPr id="3" name="Subtitle 2">
            <a:extLst>
              <a:ext uri="{FF2B5EF4-FFF2-40B4-BE49-F238E27FC236}">
                <a16:creationId xmlns:a16="http://schemas.microsoft.com/office/drawing/2014/main" id="{3B438DCB-3027-4197-A596-B4426E00697C}"/>
              </a:ext>
            </a:extLst>
          </p:cNvPr>
          <p:cNvSpPr>
            <a:spLocks noGrp="1"/>
          </p:cNvSpPr>
          <p:nvPr>
            <p:ph type="subTitle" idx="1"/>
          </p:nvPr>
        </p:nvSpPr>
        <p:spPr/>
        <p:txBody>
          <a:bodyPr/>
          <a:lstStyle/>
          <a:p>
            <a:r>
              <a:rPr lang="en-US" dirty="0"/>
              <a:t>Damian A. </a:t>
            </a:r>
            <a:r>
              <a:rPr lang="en-US" dirty="0" err="1"/>
              <a:t>Tamburri</a:t>
            </a:r>
            <a:r>
              <a:rPr lang="en-US" dirty="0"/>
              <a:t>, Ph.D.</a:t>
            </a:r>
          </a:p>
        </p:txBody>
      </p:sp>
      <p:sp>
        <p:nvSpPr>
          <p:cNvPr id="4" name="TextBox 3">
            <a:extLst>
              <a:ext uri="{FF2B5EF4-FFF2-40B4-BE49-F238E27FC236}">
                <a16:creationId xmlns:a16="http://schemas.microsoft.com/office/drawing/2014/main" id="{0DB5749F-D333-E57F-511F-F6AC166AEA7F}"/>
              </a:ext>
            </a:extLst>
          </p:cNvPr>
          <p:cNvSpPr txBox="1"/>
          <p:nvPr/>
        </p:nvSpPr>
        <p:spPr>
          <a:xfrm>
            <a:off x="127591" y="6517758"/>
            <a:ext cx="2424318" cy="369332"/>
          </a:xfrm>
          <a:prstGeom prst="rect">
            <a:avLst/>
          </a:prstGeom>
          <a:noFill/>
        </p:spPr>
        <p:txBody>
          <a:bodyPr wrap="none" rtlCol="0">
            <a:spAutoFit/>
          </a:bodyPr>
          <a:lstStyle/>
          <a:p>
            <a:r>
              <a:rPr lang="en-IT" dirty="0"/>
              <a:t>*slides courtesy of JADS</a:t>
            </a:r>
          </a:p>
        </p:txBody>
      </p:sp>
      <p:sp>
        <p:nvSpPr>
          <p:cNvPr id="5" name="Slide Number Placeholder 4">
            <a:extLst>
              <a:ext uri="{FF2B5EF4-FFF2-40B4-BE49-F238E27FC236}">
                <a16:creationId xmlns:a16="http://schemas.microsoft.com/office/drawing/2014/main" id="{30E5A2F7-0DC9-2B95-B22E-3ACF0EFBFC45}"/>
              </a:ext>
            </a:extLst>
          </p:cNvPr>
          <p:cNvSpPr>
            <a:spLocks noGrp="1"/>
          </p:cNvSpPr>
          <p:nvPr>
            <p:ph type="sldNum" sz="quarter" idx="12"/>
          </p:nvPr>
        </p:nvSpPr>
        <p:spPr/>
        <p:txBody>
          <a:bodyPr/>
          <a:lstStyle/>
          <a:p>
            <a:fld id="{EDA51A00-F89B-49BD-830D-62663345B846}" type="slidenum">
              <a:rPr lang="en-US" smtClean="0"/>
              <a:t>1</a:t>
            </a:fld>
            <a:endParaRPr lang="en-US"/>
          </a:p>
        </p:txBody>
      </p:sp>
      <p:sp>
        <p:nvSpPr>
          <p:cNvPr id="6" name="Date Placeholder 5">
            <a:extLst>
              <a:ext uri="{FF2B5EF4-FFF2-40B4-BE49-F238E27FC236}">
                <a16:creationId xmlns:a16="http://schemas.microsoft.com/office/drawing/2014/main" id="{06EAEFCE-7F8F-18D2-C23B-E3C032DF9791}"/>
              </a:ext>
            </a:extLst>
          </p:cNvPr>
          <p:cNvSpPr>
            <a:spLocks noGrp="1"/>
          </p:cNvSpPr>
          <p:nvPr>
            <p:ph type="dt" sz="half" idx="10"/>
          </p:nvPr>
        </p:nvSpPr>
        <p:spPr/>
        <p:txBody>
          <a:bodyPr/>
          <a:lstStyle/>
          <a:p>
            <a:fld id="{FBF07332-DFD6-554E-B3AD-5A0BE54151A0}" type="datetime1">
              <a:rPr lang="it-IT" smtClean="0"/>
              <a:t>15/05/25</a:t>
            </a:fld>
            <a:endParaRPr lang="en-US" dirty="0"/>
          </a:p>
        </p:txBody>
      </p:sp>
    </p:spTree>
    <p:extLst>
      <p:ext uri="{BB962C8B-B14F-4D97-AF65-F5344CB8AC3E}">
        <p14:creationId xmlns:p14="http://schemas.microsoft.com/office/powerpoint/2010/main" val="378655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a:xfrm>
            <a:off x="838200" y="-71051"/>
            <a:ext cx="10515600" cy="1325563"/>
          </a:xfrm>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4" name="Rectangle 5">
            <a:extLst>
              <a:ext uri="{FF2B5EF4-FFF2-40B4-BE49-F238E27FC236}">
                <a16:creationId xmlns:a16="http://schemas.microsoft.com/office/drawing/2014/main" id="{490A241E-DD47-BD4E-9AF1-1FE40E183339}"/>
              </a:ext>
            </a:extLst>
          </p:cNvPr>
          <p:cNvSpPr>
            <a:spLocks noChangeArrowheads="1"/>
          </p:cNvSpPr>
          <p:nvPr/>
        </p:nvSpPr>
        <p:spPr bwMode="auto">
          <a:xfrm>
            <a:off x="6858000" y="1233504"/>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5" name="Line 6">
            <a:extLst>
              <a:ext uri="{FF2B5EF4-FFF2-40B4-BE49-F238E27FC236}">
                <a16:creationId xmlns:a16="http://schemas.microsoft.com/office/drawing/2014/main" id="{C3CABC8F-EC97-C04E-9D9C-CCD9DF6A01AD}"/>
              </a:ext>
            </a:extLst>
          </p:cNvPr>
          <p:cNvSpPr>
            <a:spLocks noChangeShapeType="1"/>
          </p:cNvSpPr>
          <p:nvPr/>
        </p:nvSpPr>
        <p:spPr bwMode="auto">
          <a:xfrm>
            <a:off x="54864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 name="Text Box 7">
            <a:extLst>
              <a:ext uri="{FF2B5EF4-FFF2-40B4-BE49-F238E27FC236}">
                <a16:creationId xmlns:a16="http://schemas.microsoft.com/office/drawing/2014/main" id="{AE3EFF1C-72FF-CD43-AC83-CEE5B01B9433}"/>
              </a:ext>
            </a:extLst>
          </p:cNvPr>
          <p:cNvSpPr txBox="1">
            <a:spLocks noChangeArrowheads="1"/>
          </p:cNvSpPr>
          <p:nvPr/>
        </p:nvSpPr>
        <p:spPr bwMode="auto">
          <a:xfrm>
            <a:off x="5029200" y="121921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 name="Line 8">
            <a:extLst>
              <a:ext uri="{FF2B5EF4-FFF2-40B4-BE49-F238E27FC236}">
                <a16:creationId xmlns:a16="http://schemas.microsoft.com/office/drawing/2014/main" id="{4C760455-C203-0C41-84D9-BEF8E577FA5A}"/>
              </a:ext>
            </a:extLst>
          </p:cNvPr>
          <p:cNvSpPr>
            <a:spLocks noChangeShapeType="1"/>
          </p:cNvSpPr>
          <p:nvPr/>
        </p:nvSpPr>
        <p:spPr bwMode="auto">
          <a:xfrm>
            <a:off x="7543800" y="838216"/>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 name="Line 10">
            <a:extLst>
              <a:ext uri="{FF2B5EF4-FFF2-40B4-BE49-F238E27FC236}">
                <a16:creationId xmlns:a16="http://schemas.microsoft.com/office/drawing/2014/main" id="{601C404A-4C95-A54A-8FA9-55CFD2AA6633}"/>
              </a:ext>
            </a:extLst>
          </p:cNvPr>
          <p:cNvSpPr>
            <a:spLocks noChangeShapeType="1"/>
          </p:cNvSpPr>
          <p:nvPr/>
        </p:nvSpPr>
        <p:spPr bwMode="auto">
          <a:xfrm>
            <a:off x="84582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 name="Text Box 11">
            <a:extLst>
              <a:ext uri="{FF2B5EF4-FFF2-40B4-BE49-F238E27FC236}">
                <a16:creationId xmlns:a16="http://schemas.microsoft.com/office/drawing/2014/main" id="{B79C00DB-9A73-A64F-83D8-B1ECC8425453}"/>
              </a:ext>
            </a:extLst>
          </p:cNvPr>
          <p:cNvSpPr txBox="1">
            <a:spLocks noChangeArrowheads="1"/>
          </p:cNvSpPr>
          <p:nvPr/>
        </p:nvSpPr>
        <p:spPr bwMode="auto">
          <a:xfrm>
            <a:off x="9829800" y="1295416"/>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0" name="Text Box 12">
            <a:extLst>
              <a:ext uri="{FF2B5EF4-FFF2-40B4-BE49-F238E27FC236}">
                <a16:creationId xmlns:a16="http://schemas.microsoft.com/office/drawing/2014/main" id="{2DAFB5F2-5C3C-3D46-A918-E2557FDDBAB9}"/>
              </a:ext>
            </a:extLst>
          </p:cNvPr>
          <p:cNvSpPr txBox="1">
            <a:spLocks noChangeArrowheads="1"/>
          </p:cNvSpPr>
          <p:nvPr/>
        </p:nvSpPr>
        <p:spPr bwMode="auto">
          <a:xfrm>
            <a:off x="1905000" y="2286017"/>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 name="Oval 13">
            <a:extLst>
              <a:ext uri="{FF2B5EF4-FFF2-40B4-BE49-F238E27FC236}">
                <a16:creationId xmlns:a16="http://schemas.microsoft.com/office/drawing/2014/main" id="{44B1E2D7-54CE-8642-93A7-403AF2740D1F}"/>
              </a:ext>
            </a:extLst>
          </p:cNvPr>
          <p:cNvSpPr>
            <a:spLocks noChangeAspect="1" noChangeArrowheads="1"/>
          </p:cNvSpPr>
          <p:nvPr/>
        </p:nvSpPr>
        <p:spPr bwMode="auto">
          <a:xfrm rot="4777107">
            <a:off x="1905794" y="243762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 name="Oval 14">
            <a:extLst>
              <a:ext uri="{FF2B5EF4-FFF2-40B4-BE49-F238E27FC236}">
                <a16:creationId xmlns:a16="http://schemas.microsoft.com/office/drawing/2014/main" id="{0372DC80-69DE-B94E-84CF-067B80E39FEA}"/>
              </a:ext>
            </a:extLst>
          </p:cNvPr>
          <p:cNvSpPr>
            <a:spLocks noChangeAspect="1" noChangeArrowheads="1"/>
          </p:cNvSpPr>
          <p:nvPr/>
        </p:nvSpPr>
        <p:spPr bwMode="auto">
          <a:xfrm rot="5895381">
            <a:off x="1906588" y="2894029"/>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 name="Line 15">
            <a:extLst>
              <a:ext uri="{FF2B5EF4-FFF2-40B4-BE49-F238E27FC236}">
                <a16:creationId xmlns:a16="http://schemas.microsoft.com/office/drawing/2014/main" id="{C5496CC0-94AC-C345-9182-B618F29D5DE1}"/>
              </a:ext>
            </a:extLst>
          </p:cNvPr>
          <p:cNvSpPr>
            <a:spLocks noChangeShapeType="1"/>
          </p:cNvSpPr>
          <p:nvPr/>
        </p:nvSpPr>
        <p:spPr bwMode="auto">
          <a:xfrm>
            <a:off x="4114800" y="2376069"/>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4" name="Line 16">
            <a:extLst>
              <a:ext uri="{FF2B5EF4-FFF2-40B4-BE49-F238E27FC236}">
                <a16:creationId xmlns:a16="http://schemas.microsoft.com/office/drawing/2014/main" id="{9D0D5802-2F3A-CC43-B95F-85E51EADE97A}"/>
              </a:ext>
            </a:extLst>
          </p:cNvPr>
          <p:cNvSpPr>
            <a:spLocks noChangeShapeType="1"/>
          </p:cNvSpPr>
          <p:nvPr/>
        </p:nvSpPr>
        <p:spPr bwMode="auto">
          <a:xfrm flipV="1">
            <a:off x="3962400" y="5728869"/>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5" name="Oval 17">
            <a:extLst>
              <a:ext uri="{FF2B5EF4-FFF2-40B4-BE49-F238E27FC236}">
                <a16:creationId xmlns:a16="http://schemas.microsoft.com/office/drawing/2014/main" id="{0D80D791-2FE8-7049-BD17-DDFCF4F3966B}"/>
              </a:ext>
            </a:extLst>
          </p:cNvPr>
          <p:cNvSpPr>
            <a:spLocks noChangeAspect="1" noChangeArrowheads="1"/>
          </p:cNvSpPr>
          <p:nvPr/>
        </p:nvSpPr>
        <p:spPr bwMode="auto">
          <a:xfrm>
            <a:off x="5241926" y="5489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 name="Oval 18">
            <a:extLst>
              <a:ext uri="{FF2B5EF4-FFF2-40B4-BE49-F238E27FC236}">
                <a16:creationId xmlns:a16="http://schemas.microsoft.com/office/drawing/2014/main" id="{208E9913-82C4-524F-A5F6-D825A4C95D3A}"/>
              </a:ext>
            </a:extLst>
          </p:cNvPr>
          <p:cNvSpPr>
            <a:spLocks noChangeAspect="1" noChangeArrowheads="1"/>
          </p:cNvSpPr>
          <p:nvPr/>
        </p:nvSpPr>
        <p:spPr bwMode="auto">
          <a:xfrm>
            <a:off x="4010026" y="4360880"/>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 name="Oval 19">
            <a:extLst>
              <a:ext uri="{FF2B5EF4-FFF2-40B4-BE49-F238E27FC236}">
                <a16:creationId xmlns:a16="http://schemas.microsoft.com/office/drawing/2014/main" id="{49897DF0-5CD1-FB4D-A141-B0095B125827}"/>
              </a:ext>
            </a:extLst>
          </p:cNvPr>
          <p:cNvSpPr>
            <a:spLocks noChangeAspect="1" noChangeArrowheads="1"/>
          </p:cNvSpPr>
          <p:nvPr/>
        </p:nvSpPr>
        <p:spPr bwMode="auto">
          <a:xfrm>
            <a:off x="5864226" y="32718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8" name="Oval 20">
            <a:extLst>
              <a:ext uri="{FF2B5EF4-FFF2-40B4-BE49-F238E27FC236}">
                <a16:creationId xmlns:a16="http://schemas.microsoft.com/office/drawing/2014/main" id="{2F74E4DC-3C85-8F4D-B6B0-EECDAFFE9976}"/>
              </a:ext>
            </a:extLst>
          </p:cNvPr>
          <p:cNvSpPr>
            <a:spLocks noChangeAspect="1" noChangeArrowheads="1"/>
          </p:cNvSpPr>
          <p:nvPr/>
        </p:nvSpPr>
        <p:spPr bwMode="auto">
          <a:xfrm>
            <a:off x="5927726" y="4092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9" name="Oval 21">
            <a:extLst>
              <a:ext uri="{FF2B5EF4-FFF2-40B4-BE49-F238E27FC236}">
                <a16:creationId xmlns:a16="http://schemas.microsoft.com/office/drawing/2014/main" id="{D49C478D-6EFB-844B-B826-408191FE2FE4}"/>
              </a:ext>
            </a:extLst>
          </p:cNvPr>
          <p:cNvSpPr>
            <a:spLocks noChangeAspect="1" noChangeArrowheads="1"/>
          </p:cNvSpPr>
          <p:nvPr/>
        </p:nvSpPr>
        <p:spPr bwMode="auto">
          <a:xfrm>
            <a:off x="4933951" y="3121041"/>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 name="Oval 22">
            <a:extLst>
              <a:ext uri="{FF2B5EF4-FFF2-40B4-BE49-F238E27FC236}">
                <a16:creationId xmlns:a16="http://schemas.microsoft.com/office/drawing/2014/main" id="{E557491A-8E8C-3E47-AFF9-064ABF10F93C}"/>
              </a:ext>
            </a:extLst>
          </p:cNvPr>
          <p:cNvSpPr>
            <a:spLocks noChangeAspect="1" noChangeArrowheads="1"/>
          </p:cNvSpPr>
          <p:nvPr/>
        </p:nvSpPr>
        <p:spPr bwMode="auto">
          <a:xfrm>
            <a:off x="5410201" y="4191017"/>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Oval 23">
            <a:extLst>
              <a:ext uri="{FF2B5EF4-FFF2-40B4-BE49-F238E27FC236}">
                <a16:creationId xmlns:a16="http://schemas.microsoft.com/office/drawing/2014/main" id="{1CA5518F-8A90-7B4F-8D8D-429C4C36F196}"/>
              </a:ext>
            </a:extLst>
          </p:cNvPr>
          <p:cNvSpPr>
            <a:spLocks noChangeAspect="1" noChangeArrowheads="1"/>
          </p:cNvSpPr>
          <p:nvPr/>
        </p:nvSpPr>
        <p:spPr bwMode="auto">
          <a:xfrm>
            <a:off x="4572001" y="3581416"/>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2" name="Oval 24">
            <a:extLst>
              <a:ext uri="{FF2B5EF4-FFF2-40B4-BE49-F238E27FC236}">
                <a16:creationId xmlns:a16="http://schemas.microsoft.com/office/drawing/2014/main" id="{9224A518-394C-6E42-9E59-FBD7F6EE89D4}"/>
              </a:ext>
            </a:extLst>
          </p:cNvPr>
          <p:cNvSpPr>
            <a:spLocks noChangeAspect="1" noChangeArrowheads="1"/>
          </p:cNvSpPr>
          <p:nvPr/>
        </p:nvSpPr>
        <p:spPr bwMode="auto">
          <a:xfrm>
            <a:off x="6629401" y="4572016"/>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3" name="Oval 25">
            <a:extLst>
              <a:ext uri="{FF2B5EF4-FFF2-40B4-BE49-F238E27FC236}">
                <a16:creationId xmlns:a16="http://schemas.microsoft.com/office/drawing/2014/main" id="{0FFC3A0A-DEC8-E848-B16A-F21DDA042BB8}"/>
              </a:ext>
            </a:extLst>
          </p:cNvPr>
          <p:cNvSpPr>
            <a:spLocks noChangeAspect="1" noChangeArrowheads="1"/>
          </p:cNvSpPr>
          <p:nvPr/>
        </p:nvSpPr>
        <p:spPr bwMode="auto">
          <a:xfrm rot="20481726">
            <a:off x="5411789" y="4900630"/>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 name="Oval 26">
            <a:extLst>
              <a:ext uri="{FF2B5EF4-FFF2-40B4-BE49-F238E27FC236}">
                <a16:creationId xmlns:a16="http://schemas.microsoft.com/office/drawing/2014/main" id="{5BC50C0D-A205-9249-B69A-2C9CDCD30AFB}"/>
              </a:ext>
            </a:extLst>
          </p:cNvPr>
          <p:cNvSpPr>
            <a:spLocks noChangeAspect="1" noChangeArrowheads="1"/>
          </p:cNvSpPr>
          <p:nvPr/>
        </p:nvSpPr>
        <p:spPr bwMode="auto">
          <a:xfrm rot="20481726">
            <a:off x="7527926" y="36861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 name="Oval 27">
            <a:extLst>
              <a:ext uri="{FF2B5EF4-FFF2-40B4-BE49-F238E27FC236}">
                <a16:creationId xmlns:a16="http://schemas.microsoft.com/office/drawing/2014/main" id="{3E3F30F0-CC77-B64D-950F-8A6D6350365D}"/>
              </a:ext>
            </a:extLst>
          </p:cNvPr>
          <p:cNvSpPr>
            <a:spLocks noChangeAspect="1" noChangeArrowheads="1"/>
          </p:cNvSpPr>
          <p:nvPr/>
        </p:nvSpPr>
        <p:spPr bwMode="auto">
          <a:xfrm rot="20481726">
            <a:off x="6819901" y="5002229"/>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6" name="Oval 28">
            <a:extLst>
              <a:ext uri="{FF2B5EF4-FFF2-40B4-BE49-F238E27FC236}">
                <a16:creationId xmlns:a16="http://schemas.microsoft.com/office/drawing/2014/main" id="{A3E4707B-8156-9E47-8582-A41DF2B586EA}"/>
              </a:ext>
            </a:extLst>
          </p:cNvPr>
          <p:cNvSpPr>
            <a:spLocks noChangeAspect="1" noChangeArrowheads="1"/>
          </p:cNvSpPr>
          <p:nvPr/>
        </p:nvSpPr>
        <p:spPr bwMode="auto">
          <a:xfrm rot="20481726">
            <a:off x="4648201" y="3124216"/>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7" name="Oval 29">
            <a:extLst>
              <a:ext uri="{FF2B5EF4-FFF2-40B4-BE49-F238E27FC236}">
                <a16:creationId xmlns:a16="http://schemas.microsoft.com/office/drawing/2014/main" id="{F453B862-1861-7B48-B955-D987EB355C59}"/>
              </a:ext>
            </a:extLst>
          </p:cNvPr>
          <p:cNvSpPr>
            <a:spLocks noChangeAspect="1" noChangeArrowheads="1"/>
          </p:cNvSpPr>
          <p:nvPr/>
        </p:nvSpPr>
        <p:spPr bwMode="auto">
          <a:xfrm rot="20481726">
            <a:off x="6235701" y="40417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8" name="Oval 30">
            <a:extLst>
              <a:ext uri="{FF2B5EF4-FFF2-40B4-BE49-F238E27FC236}">
                <a16:creationId xmlns:a16="http://schemas.microsoft.com/office/drawing/2014/main" id="{C01C16ED-2B6C-0A4C-91E7-327A78EEA136}"/>
              </a:ext>
            </a:extLst>
          </p:cNvPr>
          <p:cNvSpPr>
            <a:spLocks noChangeAspect="1" noChangeArrowheads="1"/>
          </p:cNvSpPr>
          <p:nvPr/>
        </p:nvSpPr>
        <p:spPr bwMode="auto">
          <a:xfrm rot="20481726">
            <a:off x="7391401" y="4953017"/>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9" name="Oval 31">
            <a:extLst>
              <a:ext uri="{FF2B5EF4-FFF2-40B4-BE49-F238E27FC236}">
                <a16:creationId xmlns:a16="http://schemas.microsoft.com/office/drawing/2014/main" id="{9E95E883-7100-B44D-9BCD-7661CE808FA4}"/>
              </a:ext>
            </a:extLst>
          </p:cNvPr>
          <p:cNvSpPr>
            <a:spLocks noChangeAspect="1" noChangeArrowheads="1"/>
          </p:cNvSpPr>
          <p:nvPr/>
        </p:nvSpPr>
        <p:spPr bwMode="auto">
          <a:xfrm rot="20481726">
            <a:off x="4638676" y="40973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0" name="Oval 32">
            <a:extLst>
              <a:ext uri="{FF2B5EF4-FFF2-40B4-BE49-F238E27FC236}">
                <a16:creationId xmlns:a16="http://schemas.microsoft.com/office/drawing/2014/main" id="{F0967DFA-DFA6-D747-BEB0-28D0852710CB}"/>
              </a:ext>
            </a:extLst>
          </p:cNvPr>
          <p:cNvSpPr>
            <a:spLocks noChangeAspect="1" noChangeArrowheads="1"/>
          </p:cNvSpPr>
          <p:nvPr/>
        </p:nvSpPr>
        <p:spPr bwMode="auto">
          <a:xfrm rot="5895381">
            <a:off x="5391151" y="3514742"/>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1" name="Oval 33">
            <a:extLst>
              <a:ext uri="{FF2B5EF4-FFF2-40B4-BE49-F238E27FC236}">
                <a16:creationId xmlns:a16="http://schemas.microsoft.com/office/drawing/2014/main" id="{5FBB5CF4-8A13-6647-BC94-07A75E260C9B}"/>
              </a:ext>
            </a:extLst>
          </p:cNvPr>
          <p:cNvSpPr>
            <a:spLocks noChangeAspect="1" noChangeArrowheads="1"/>
          </p:cNvSpPr>
          <p:nvPr/>
        </p:nvSpPr>
        <p:spPr bwMode="auto">
          <a:xfrm rot="5895381">
            <a:off x="5660232" y="5699936"/>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2" name="Oval 34">
            <a:extLst>
              <a:ext uri="{FF2B5EF4-FFF2-40B4-BE49-F238E27FC236}">
                <a16:creationId xmlns:a16="http://schemas.microsoft.com/office/drawing/2014/main" id="{79101CA8-8318-1246-8C18-C3B471E42739}"/>
              </a:ext>
            </a:extLst>
          </p:cNvPr>
          <p:cNvSpPr>
            <a:spLocks noChangeAspect="1" noChangeArrowheads="1"/>
          </p:cNvSpPr>
          <p:nvPr/>
        </p:nvSpPr>
        <p:spPr bwMode="auto">
          <a:xfrm rot="5895381">
            <a:off x="4638676" y="45561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3" name="Oval 35">
            <a:extLst>
              <a:ext uri="{FF2B5EF4-FFF2-40B4-BE49-F238E27FC236}">
                <a16:creationId xmlns:a16="http://schemas.microsoft.com/office/drawing/2014/main" id="{AE756DC3-0425-1344-8FAC-C9E32AB67FB4}"/>
              </a:ext>
            </a:extLst>
          </p:cNvPr>
          <p:cNvSpPr>
            <a:spLocks noChangeAspect="1" noChangeArrowheads="1"/>
          </p:cNvSpPr>
          <p:nvPr/>
        </p:nvSpPr>
        <p:spPr bwMode="auto">
          <a:xfrm rot="5895381">
            <a:off x="5867401" y="2851167"/>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4" name="Oval 36">
            <a:extLst>
              <a:ext uri="{FF2B5EF4-FFF2-40B4-BE49-F238E27FC236}">
                <a16:creationId xmlns:a16="http://schemas.microsoft.com/office/drawing/2014/main" id="{68046799-38DE-BD42-90A4-D34E6AC56003}"/>
              </a:ext>
            </a:extLst>
          </p:cNvPr>
          <p:cNvSpPr>
            <a:spLocks noChangeAspect="1" noChangeArrowheads="1"/>
          </p:cNvSpPr>
          <p:nvPr/>
        </p:nvSpPr>
        <p:spPr bwMode="auto">
          <a:xfrm rot="5895381">
            <a:off x="6828633" y="4601386"/>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5" name="Oval 37">
            <a:extLst>
              <a:ext uri="{FF2B5EF4-FFF2-40B4-BE49-F238E27FC236}">
                <a16:creationId xmlns:a16="http://schemas.microsoft.com/office/drawing/2014/main" id="{A57DCEDA-63A8-974E-A391-408F1917E77F}"/>
              </a:ext>
            </a:extLst>
          </p:cNvPr>
          <p:cNvSpPr>
            <a:spLocks noChangeAspect="1" noChangeArrowheads="1"/>
          </p:cNvSpPr>
          <p:nvPr/>
        </p:nvSpPr>
        <p:spPr bwMode="auto">
          <a:xfrm rot="5895381">
            <a:off x="5894389" y="453709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6" name="Oval 38">
            <a:extLst>
              <a:ext uri="{FF2B5EF4-FFF2-40B4-BE49-F238E27FC236}">
                <a16:creationId xmlns:a16="http://schemas.microsoft.com/office/drawing/2014/main" id="{6D2D7C08-0B96-7440-8EE2-E6EBF98B9F75}"/>
              </a:ext>
            </a:extLst>
          </p:cNvPr>
          <p:cNvSpPr>
            <a:spLocks noChangeAspect="1" noChangeArrowheads="1"/>
          </p:cNvSpPr>
          <p:nvPr/>
        </p:nvSpPr>
        <p:spPr bwMode="auto">
          <a:xfrm rot="5895381">
            <a:off x="7143751" y="3822717"/>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7" name="Oval 39">
            <a:extLst>
              <a:ext uri="{FF2B5EF4-FFF2-40B4-BE49-F238E27FC236}">
                <a16:creationId xmlns:a16="http://schemas.microsoft.com/office/drawing/2014/main" id="{3B2D1AF5-C7BA-9E44-89BC-5D14753C9577}"/>
              </a:ext>
            </a:extLst>
          </p:cNvPr>
          <p:cNvSpPr>
            <a:spLocks noChangeAspect="1" noChangeArrowheads="1"/>
          </p:cNvSpPr>
          <p:nvPr/>
        </p:nvSpPr>
        <p:spPr bwMode="auto">
          <a:xfrm rot="5895381">
            <a:off x="4611689" y="28035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8" name="Oval 40">
            <a:extLst>
              <a:ext uri="{FF2B5EF4-FFF2-40B4-BE49-F238E27FC236}">
                <a16:creationId xmlns:a16="http://schemas.microsoft.com/office/drawing/2014/main" id="{3A1A6C22-DCF6-4441-95A7-196A244E3520}"/>
              </a:ext>
            </a:extLst>
          </p:cNvPr>
          <p:cNvSpPr>
            <a:spLocks noChangeAspect="1" noChangeArrowheads="1"/>
          </p:cNvSpPr>
          <p:nvPr/>
        </p:nvSpPr>
        <p:spPr bwMode="auto">
          <a:xfrm rot="5895381">
            <a:off x="6784976" y="37306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9" name="Oval 41">
            <a:extLst>
              <a:ext uri="{FF2B5EF4-FFF2-40B4-BE49-F238E27FC236}">
                <a16:creationId xmlns:a16="http://schemas.microsoft.com/office/drawing/2014/main" id="{2FA9FB56-7CC3-D24D-83A2-2749978A7BC4}"/>
              </a:ext>
            </a:extLst>
          </p:cNvPr>
          <p:cNvSpPr>
            <a:spLocks noChangeAspect="1" noChangeArrowheads="1"/>
          </p:cNvSpPr>
          <p:nvPr/>
        </p:nvSpPr>
        <p:spPr bwMode="auto">
          <a:xfrm rot="5895381">
            <a:off x="6641308" y="5176061"/>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0" name="Oval 42">
            <a:extLst>
              <a:ext uri="{FF2B5EF4-FFF2-40B4-BE49-F238E27FC236}">
                <a16:creationId xmlns:a16="http://schemas.microsoft.com/office/drawing/2014/main" id="{50A1D97D-A2CB-9B40-92CD-12AE955DAF26}"/>
              </a:ext>
            </a:extLst>
          </p:cNvPr>
          <p:cNvSpPr>
            <a:spLocks noChangeAspect="1" noChangeArrowheads="1"/>
          </p:cNvSpPr>
          <p:nvPr/>
        </p:nvSpPr>
        <p:spPr bwMode="auto">
          <a:xfrm rot="4777107">
            <a:off x="5022058" y="3991786"/>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1" name="Oval 43">
            <a:extLst>
              <a:ext uri="{FF2B5EF4-FFF2-40B4-BE49-F238E27FC236}">
                <a16:creationId xmlns:a16="http://schemas.microsoft.com/office/drawing/2014/main" id="{7ADBF7AF-DC06-A648-A34A-DCE07F442920}"/>
              </a:ext>
            </a:extLst>
          </p:cNvPr>
          <p:cNvSpPr>
            <a:spLocks noChangeAspect="1" noChangeArrowheads="1"/>
          </p:cNvSpPr>
          <p:nvPr/>
        </p:nvSpPr>
        <p:spPr bwMode="auto">
          <a:xfrm rot="4777107">
            <a:off x="6175376" y="5711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2" name="Oval 44">
            <a:extLst>
              <a:ext uri="{FF2B5EF4-FFF2-40B4-BE49-F238E27FC236}">
                <a16:creationId xmlns:a16="http://schemas.microsoft.com/office/drawing/2014/main" id="{37B08C57-BBE5-8A45-9DAB-44C93677CE93}"/>
              </a:ext>
            </a:extLst>
          </p:cNvPr>
          <p:cNvSpPr>
            <a:spLocks noChangeAspect="1" noChangeArrowheads="1"/>
          </p:cNvSpPr>
          <p:nvPr/>
        </p:nvSpPr>
        <p:spPr bwMode="auto">
          <a:xfrm rot="4777107">
            <a:off x="5870576" y="5330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3" name="Oval 45">
            <a:extLst>
              <a:ext uri="{FF2B5EF4-FFF2-40B4-BE49-F238E27FC236}">
                <a16:creationId xmlns:a16="http://schemas.microsoft.com/office/drawing/2014/main" id="{AE8B8880-C5D8-1F4F-8E3E-87AC760D455F}"/>
              </a:ext>
            </a:extLst>
          </p:cNvPr>
          <p:cNvSpPr>
            <a:spLocks noChangeAspect="1" noChangeArrowheads="1"/>
          </p:cNvSpPr>
          <p:nvPr/>
        </p:nvSpPr>
        <p:spPr bwMode="auto">
          <a:xfrm rot="4777107">
            <a:off x="4341019" y="4193398"/>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4" name="Oval 46">
            <a:extLst>
              <a:ext uri="{FF2B5EF4-FFF2-40B4-BE49-F238E27FC236}">
                <a16:creationId xmlns:a16="http://schemas.microsoft.com/office/drawing/2014/main" id="{F1D102D7-07EB-194E-8037-0AEBDA2EF1ED}"/>
              </a:ext>
            </a:extLst>
          </p:cNvPr>
          <p:cNvSpPr>
            <a:spLocks noChangeAspect="1" noChangeArrowheads="1"/>
          </p:cNvSpPr>
          <p:nvPr/>
        </p:nvSpPr>
        <p:spPr bwMode="auto">
          <a:xfrm rot="4777107">
            <a:off x="5237163" y="3233754"/>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5" name="Oval 47">
            <a:extLst>
              <a:ext uri="{FF2B5EF4-FFF2-40B4-BE49-F238E27FC236}">
                <a16:creationId xmlns:a16="http://schemas.microsoft.com/office/drawing/2014/main" id="{28E4719F-E9BF-DA49-A0D8-C84ADAEC4762}"/>
              </a:ext>
            </a:extLst>
          </p:cNvPr>
          <p:cNvSpPr>
            <a:spLocks noChangeAspect="1" noChangeArrowheads="1"/>
          </p:cNvSpPr>
          <p:nvPr/>
        </p:nvSpPr>
        <p:spPr bwMode="auto">
          <a:xfrm rot="4777107">
            <a:off x="5880101" y="4821254"/>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6" name="Oval 48">
            <a:extLst>
              <a:ext uri="{FF2B5EF4-FFF2-40B4-BE49-F238E27FC236}">
                <a16:creationId xmlns:a16="http://schemas.microsoft.com/office/drawing/2014/main" id="{1BB7D5E1-5DA1-C141-BB12-058E7FE342BB}"/>
              </a:ext>
            </a:extLst>
          </p:cNvPr>
          <p:cNvSpPr>
            <a:spLocks noChangeAspect="1" noChangeArrowheads="1"/>
          </p:cNvSpPr>
          <p:nvPr/>
        </p:nvSpPr>
        <p:spPr bwMode="auto">
          <a:xfrm rot="4777107">
            <a:off x="4028282" y="3539348"/>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7" name="Oval 49">
            <a:extLst>
              <a:ext uri="{FF2B5EF4-FFF2-40B4-BE49-F238E27FC236}">
                <a16:creationId xmlns:a16="http://schemas.microsoft.com/office/drawing/2014/main" id="{24C5E85B-BCEB-8340-A5B1-AE4BAA59F98C}"/>
              </a:ext>
            </a:extLst>
          </p:cNvPr>
          <p:cNvSpPr>
            <a:spLocks noChangeAspect="1" noChangeArrowheads="1"/>
          </p:cNvSpPr>
          <p:nvPr/>
        </p:nvSpPr>
        <p:spPr bwMode="auto">
          <a:xfrm rot="4777107">
            <a:off x="5461795" y="5506261"/>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8" name="Oval 50">
            <a:extLst>
              <a:ext uri="{FF2B5EF4-FFF2-40B4-BE49-F238E27FC236}">
                <a16:creationId xmlns:a16="http://schemas.microsoft.com/office/drawing/2014/main" id="{04ABD4C0-5F8F-254E-BA17-90600D8C5C28}"/>
              </a:ext>
            </a:extLst>
          </p:cNvPr>
          <p:cNvSpPr>
            <a:spLocks noChangeAspect="1" noChangeArrowheads="1"/>
          </p:cNvSpPr>
          <p:nvPr/>
        </p:nvSpPr>
        <p:spPr bwMode="auto">
          <a:xfrm rot="4777107">
            <a:off x="6827838" y="5213367"/>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9" name="Text Box 51">
            <a:extLst>
              <a:ext uri="{FF2B5EF4-FFF2-40B4-BE49-F238E27FC236}">
                <a16:creationId xmlns:a16="http://schemas.microsoft.com/office/drawing/2014/main" id="{46F0D8F5-6782-594A-99B1-2A36B8154DEA}"/>
              </a:ext>
            </a:extLst>
          </p:cNvPr>
          <p:cNvSpPr txBox="1">
            <a:spLocks noChangeArrowheads="1"/>
          </p:cNvSpPr>
          <p:nvPr/>
        </p:nvSpPr>
        <p:spPr bwMode="auto">
          <a:xfrm>
            <a:off x="7010400" y="213361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50" name="Line 52">
            <a:extLst>
              <a:ext uri="{FF2B5EF4-FFF2-40B4-BE49-F238E27FC236}">
                <a16:creationId xmlns:a16="http://schemas.microsoft.com/office/drawing/2014/main" id="{230B4E65-2382-1643-BE63-EB6573E36688}"/>
              </a:ext>
            </a:extLst>
          </p:cNvPr>
          <p:cNvSpPr>
            <a:spLocks noChangeShapeType="1"/>
          </p:cNvSpPr>
          <p:nvPr/>
        </p:nvSpPr>
        <p:spPr bwMode="auto">
          <a:xfrm flipV="1">
            <a:off x="4114800" y="2667016"/>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1" name="Text Box 53">
            <a:extLst>
              <a:ext uri="{FF2B5EF4-FFF2-40B4-BE49-F238E27FC236}">
                <a16:creationId xmlns:a16="http://schemas.microsoft.com/office/drawing/2014/main" id="{C24F31A4-FE57-0741-8ABA-E9660F97DC50}"/>
              </a:ext>
            </a:extLst>
          </p:cNvPr>
          <p:cNvSpPr txBox="1">
            <a:spLocks noChangeArrowheads="1"/>
          </p:cNvSpPr>
          <p:nvPr/>
        </p:nvSpPr>
        <p:spPr bwMode="auto">
          <a:xfrm>
            <a:off x="7772400" y="3657617"/>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52" name="Text Box 54">
            <a:extLst>
              <a:ext uri="{FF2B5EF4-FFF2-40B4-BE49-F238E27FC236}">
                <a16:creationId xmlns:a16="http://schemas.microsoft.com/office/drawing/2014/main" id="{C2732789-67FD-2C4D-990C-C4CC076C3C1B}"/>
              </a:ext>
            </a:extLst>
          </p:cNvPr>
          <p:cNvSpPr txBox="1">
            <a:spLocks noChangeArrowheads="1"/>
          </p:cNvSpPr>
          <p:nvPr/>
        </p:nvSpPr>
        <p:spPr bwMode="auto">
          <a:xfrm>
            <a:off x="7924800" y="3810017"/>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Rectangle 55">
            <a:extLst>
              <a:ext uri="{FF2B5EF4-FFF2-40B4-BE49-F238E27FC236}">
                <a16:creationId xmlns:a16="http://schemas.microsoft.com/office/drawing/2014/main" id="{59DA8042-43F3-094E-89EE-A86B4974D0A5}"/>
              </a:ext>
            </a:extLst>
          </p:cNvPr>
          <p:cNvSpPr>
            <a:spLocks noChangeArrowheads="1"/>
          </p:cNvSpPr>
          <p:nvPr/>
        </p:nvSpPr>
        <p:spPr bwMode="auto">
          <a:xfrm rot="18866664">
            <a:off x="5486400" y="32004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b=0</a:t>
            </a:r>
          </a:p>
        </p:txBody>
      </p:sp>
      <p:sp>
        <p:nvSpPr>
          <p:cNvPr id="54" name="Rectangle 56">
            <a:extLst>
              <a:ext uri="{FF2B5EF4-FFF2-40B4-BE49-F238E27FC236}">
                <a16:creationId xmlns:a16="http://schemas.microsoft.com/office/drawing/2014/main" id="{5106FFD0-E7A4-C743-A3C9-EF194950094C}"/>
              </a:ext>
            </a:extLst>
          </p:cNvPr>
          <p:cNvSpPr>
            <a:spLocks noChangeArrowheads="1"/>
          </p:cNvSpPr>
          <p:nvPr/>
        </p:nvSpPr>
        <p:spPr bwMode="auto">
          <a:xfrm>
            <a:off x="6172200" y="53340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b&lt;0</a:t>
            </a:r>
          </a:p>
        </p:txBody>
      </p:sp>
      <p:sp>
        <p:nvSpPr>
          <p:cNvPr id="55" name="Rectangle 57">
            <a:extLst>
              <a:ext uri="{FF2B5EF4-FFF2-40B4-BE49-F238E27FC236}">
                <a16:creationId xmlns:a16="http://schemas.microsoft.com/office/drawing/2014/main" id="{0F2783E9-03E6-8048-80C3-D2D9F8412BAB}"/>
              </a:ext>
            </a:extLst>
          </p:cNvPr>
          <p:cNvSpPr>
            <a:spLocks noChangeArrowheads="1"/>
          </p:cNvSpPr>
          <p:nvPr/>
        </p:nvSpPr>
        <p:spPr bwMode="auto">
          <a:xfrm>
            <a:off x="4114800" y="23622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b&gt;0</a:t>
            </a:r>
          </a:p>
        </p:txBody>
      </p:sp>
    </p:spTree>
    <p:extLst>
      <p:ext uri="{BB962C8B-B14F-4D97-AF65-F5344CB8AC3E}">
        <p14:creationId xmlns:p14="http://schemas.microsoft.com/office/powerpoint/2010/main" val="36287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49" grpId="0"/>
      <p:bldP spid="53" grpId="0"/>
      <p:bldP spid="54" grpId="0"/>
      <p:bldP spid="5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100</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eaLnBrk="1" hangingPunct="1"/>
            <a:r>
              <a:rPr lang="en-US" altLang="it-IT" sz="2000" dirty="0">
                <a:ea typeface="ＭＳ Ｐゴシック" panose="020B0600070205080204" pitchFamily="34" charset="-128"/>
              </a:rPr>
              <a:t>Example: </a:t>
            </a:r>
          </a:p>
          <a:p>
            <a:pPr eaLnBrk="1" hangingPunct="1">
              <a:buFont typeface="Wingdings" pitchFamily="2" charset="2"/>
              <a:buNone/>
            </a:pPr>
            <a:r>
              <a:rPr lang="en-US" altLang="it-IT" sz="2000" dirty="0">
                <a:ea typeface="ＭＳ Ｐゴシック" panose="020B0600070205080204" pitchFamily="34" charset="-128"/>
              </a:rPr>
              <a:t>	2-dimensional vectors </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2</a:t>
            </a:r>
            <a:r>
              <a:rPr lang="en-US" altLang="it-IT" sz="2000" dirty="0">
                <a:ea typeface="ＭＳ Ｐゴシック" panose="020B0600070205080204" pitchFamily="34" charset="-128"/>
              </a:rPr>
              <a:t>];  let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endParaRPr lang="en-US" altLang="it-IT" sz="2000" dirty="0">
              <a:ea typeface="ＭＳ Ｐゴシック" panose="020B0600070205080204" pitchFamily="34" charset="-128"/>
            </a:endParaRPr>
          </a:p>
          <a:p>
            <a:pPr eaLnBrk="1" hangingPunct="1">
              <a:buFont typeface="Wingdings" pitchFamily="2" charset="2"/>
              <a:buNone/>
            </a:pPr>
            <a:r>
              <a:rPr lang="en-US" altLang="it-IT" sz="2000" dirty="0">
                <a:ea typeface="ＭＳ Ｐゴシック" panose="020B0600070205080204" pitchFamily="34" charset="-128"/>
              </a:rPr>
              <a:t>	Need to show that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lnSpc>
                <a:spcPct val="125000"/>
              </a:lnSpc>
              <a:buFont typeface="Wingdings" pitchFamily="2" charset="2"/>
              <a:buNone/>
            </a:pPr>
            <a:r>
              <a:rPr lang="en-US" altLang="it-IT" sz="2000" dirty="0">
                <a:ea typeface="ＭＳ Ｐゴシック" panose="020B0600070205080204" pitchFamily="34" charset="-128"/>
              </a:rPr>
              <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r>
              <a:rPr lang="en-US" altLang="it-IT" sz="2000" dirty="0">
                <a:ea typeface="ＭＳ Ｐゴシック" panose="020B0600070205080204" pitchFamily="34" charset="-128"/>
              </a:rPr>
              <a:t>= 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dirty="0">
                <a:ea typeface="ＭＳ Ｐゴシック" panose="020B0600070205080204" pitchFamily="34" charset="-128"/>
              </a:rPr>
              <a:t>+ 2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a:t>
            </a:r>
          </a:p>
          <a:p>
            <a:pPr eaLnBrk="1" hangingPunct="1">
              <a:lnSpc>
                <a:spcPct val="125000"/>
              </a:lnSpc>
              <a:buFont typeface="Wingdings" pitchFamily="2" charset="2"/>
              <a:buNone/>
            </a:pPr>
            <a:r>
              <a:rPr lang="en-US" altLang="it-IT" sz="2000" i="1" dirty="0">
                <a:ea typeface="ＭＳ Ｐゴシック" panose="020B0600070205080204" pitchFamily="34" charset="-128"/>
              </a:rPr>
              <a:t>	      =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dirty="0">
                <a:ea typeface="ＭＳ Ｐゴシック" panose="020B0600070205080204" pitchFamily="34" charset="-128"/>
              </a:rPr>
              <a:t>] </a:t>
            </a:r>
          </a:p>
          <a:p>
            <a:pPr eaLnBrk="1" hangingPunct="1">
              <a:lnSpc>
                <a:spcPct val="125000"/>
              </a:lnSpc>
              <a:buFont typeface="Wingdings" pitchFamily="2" charset="2"/>
              <a:buNone/>
            </a:pPr>
            <a:r>
              <a:rPr lang="en-US" altLang="it-IT" sz="2000" dirty="0">
                <a:ea typeface="ＭＳ Ｐゴシック" panose="020B0600070205080204" pitchFamily="34" charset="-128"/>
              </a:rPr>
              <a:t>	      =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where </a:t>
            </a:r>
            <a:r>
              <a:rPr lang="el-GR" altLang="it-IT" sz="2000" b="1" dirty="0">
                <a:ea typeface="ＭＳ Ｐゴシック" panose="020B0600070205080204" pitchFamily="34" charset="-128"/>
              </a:rPr>
              <a:t>φ</a:t>
            </a:r>
            <a:r>
              <a:rPr lang="en-US" altLang="it-IT" sz="2000" b="1" dirty="0">
                <a:ea typeface="ＭＳ Ｐゴシック" panose="020B0600070205080204" pitchFamily="34" charset="-128"/>
              </a:rPr>
              <a:t>(x) = </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[1  </a:t>
            </a:r>
            <a:r>
              <a:rPr lang="en-US" altLang="it-IT" sz="2000" b="1" i="1" dirty="0">
                <a:ea typeface="ＭＳ Ｐゴシック" panose="020B0600070205080204" pitchFamily="34" charset="-128"/>
              </a:rPr>
              <a:t>x</a:t>
            </a:r>
            <a:r>
              <a:rPr lang="en-US" altLang="it-IT" sz="2000" b="1" i="1" baseline="-25000" dirty="0">
                <a:ea typeface="ＭＳ Ｐゴシック" panose="020B0600070205080204" pitchFamily="34" charset="-128"/>
              </a:rPr>
              <a:t>1</a:t>
            </a:r>
            <a:r>
              <a:rPr lang="en-US" altLang="it-IT" sz="2000" b="1" i="1" baseline="30000" dirty="0">
                <a:ea typeface="ＭＳ Ｐゴシック" panose="020B0600070205080204" pitchFamily="34" charset="-128"/>
              </a:rPr>
              <a:t>2  </a:t>
            </a:r>
            <a:r>
              <a:rPr lang="en-US" altLang="it-IT" sz="2000" b="1" i="1" dirty="0">
                <a:ea typeface="ＭＳ Ｐゴシック" panose="020B0600070205080204" pitchFamily="34" charset="-128"/>
              </a:rPr>
              <a:t>√</a:t>
            </a:r>
            <a:r>
              <a:rPr lang="en-US" altLang="it-IT" sz="2000" b="1" dirty="0">
                <a:ea typeface="ＭＳ Ｐゴシック" panose="020B0600070205080204" pitchFamily="34" charset="-128"/>
              </a:rPr>
              <a:t>2 </a:t>
            </a:r>
            <a:r>
              <a:rPr lang="en-US" altLang="it-IT" sz="2000" b="1" i="1" dirty="0">
                <a:ea typeface="ＭＳ Ｐゴシック" panose="020B0600070205080204" pitchFamily="34" charset="-128"/>
              </a:rPr>
              <a:t>x</a:t>
            </a:r>
            <a:r>
              <a:rPr lang="en-US" altLang="it-IT" sz="2000" b="1" i="1" baseline="-25000" dirty="0">
                <a:ea typeface="ＭＳ Ｐゴシック" panose="020B0600070205080204" pitchFamily="34" charset="-128"/>
              </a:rPr>
              <a:t>1</a:t>
            </a:r>
            <a:r>
              <a:rPr lang="en-US" altLang="it-IT" sz="2000" b="1" i="1" dirty="0">
                <a:ea typeface="ＭＳ Ｐゴシック" panose="020B0600070205080204" pitchFamily="34" charset="-128"/>
              </a:rPr>
              <a:t>x</a:t>
            </a:r>
            <a:r>
              <a:rPr lang="en-US" altLang="it-IT" sz="2000" b="1" i="1" baseline="-25000" dirty="0">
                <a:ea typeface="ＭＳ Ｐゴシック" panose="020B0600070205080204" pitchFamily="34" charset="-128"/>
              </a:rPr>
              <a:t>2  </a:t>
            </a:r>
            <a:r>
              <a:rPr lang="en-US" altLang="it-IT" sz="2000" b="1" i="1" dirty="0">
                <a:ea typeface="ＭＳ Ｐゴシック" panose="020B0600070205080204" pitchFamily="34" charset="-128"/>
              </a:rPr>
              <a:t> x</a:t>
            </a:r>
            <a:r>
              <a:rPr lang="en-US" altLang="it-IT" sz="2000" b="1" i="1" baseline="-25000" dirty="0">
                <a:ea typeface="ＭＳ Ｐゴシック" panose="020B0600070205080204" pitchFamily="34" charset="-128"/>
              </a:rPr>
              <a:t>2</a:t>
            </a:r>
            <a:r>
              <a:rPr lang="en-US" altLang="it-IT" sz="2000" b="1" i="1" baseline="30000" dirty="0">
                <a:ea typeface="ＭＳ Ｐゴシック" panose="020B0600070205080204" pitchFamily="34" charset="-128"/>
              </a:rPr>
              <a:t>2   </a:t>
            </a:r>
            <a:r>
              <a:rPr lang="en-US" altLang="it-IT" sz="2000" b="1" i="1" dirty="0">
                <a:ea typeface="ＭＳ Ｐゴシック" panose="020B0600070205080204" pitchFamily="34" charset="-128"/>
              </a:rPr>
              <a:t>√</a:t>
            </a:r>
            <a:r>
              <a:rPr lang="en-US" altLang="it-IT" sz="2000" b="1" dirty="0">
                <a:ea typeface="ＭＳ Ｐゴシック" panose="020B0600070205080204" pitchFamily="34" charset="-128"/>
              </a:rPr>
              <a:t>2</a:t>
            </a:r>
            <a:r>
              <a:rPr lang="en-US" altLang="it-IT" sz="2000" b="1" i="1" dirty="0">
                <a:ea typeface="ＭＳ Ｐゴシック" panose="020B0600070205080204" pitchFamily="34" charset="-128"/>
              </a:rPr>
              <a:t>x</a:t>
            </a:r>
            <a:r>
              <a:rPr lang="en-US" altLang="it-IT" sz="2000" b="1" i="1" baseline="-25000" dirty="0">
                <a:ea typeface="ＭＳ Ｐゴシック" panose="020B0600070205080204" pitchFamily="34" charset="-128"/>
              </a:rPr>
              <a:t>1  </a:t>
            </a:r>
            <a:r>
              <a:rPr lang="en-US" altLang="it-IT" sz="2000" b="1" i="1" dirty="0">
                <a:ea typeface="ＭＳ Ｐゴシック" panose="020B0600070205080204" pitchFamily="34" charset="-128"/>
              </a:rPr>
              <a:t>√</a:t>
            </a:r>
            <a:r>
              <a:rPr lang="en-US" altLang="it-IT" sz="2000" b="1" dirty="0">
                <a:ea typeface="ＭＳ Ｐゴシック" panose="020B0600070205080204" pitchFamily="34" charset="-128"/>
              </a:rPr>
              <a:t>2</a:t>
            </a:r>
            <a:r>
              <a:rPr lang="en-US" altLang="it-IT" sz="2000" b="1" i="1" dirty="0">
                <a:ea typeface="ＭＳ Ｐゴシック" panose="020B0600070205080204" pitchFamily="34" charset="-128"/>
              </a:rPr>
              <a:t>x</a:t>
            </a:r>
            <a:r>
              <a:rPr lang="en-US" altLang="it-IT" sz="2000" b="1" i="1" baseline="-25000" dirty="0">
                <a:ea typeface="ＭＳ Ｐゴシック" panose="020B0600070205080204" pitchFamily="34" charset="-128"/>
              </a:rPr>
              <a:t>2</a:t>
            </a:r>
            <a:r>
              <a:rPr lang="en-US" altLang="it-IT" sz="2000" b="1" dirty="0">
                <a:ea typeface="ＭＳ Ｐゴシック" panose="020B0600070205080204" pitchFamily="34" charset="-128"/>
              </a:rPr>
              <a:t>]</a:t>
            </a:r>
            <a:endParaRPr lang="el-GR" altLang="it-IT" sz="2000" b="1"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314982223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101</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a:xfrm>
            <a:off x="3066321" y="115888"/>
            <a:ext cx="5678488" cy="838200"/>
          </a:xfrm>
        </p:spPr>
        <p:txBody>
          <a:bodyPr>
            <a:normAutofit fontScale="90000"/>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marL="0" indent="0">
              <a:buNone/>
            </a:pPr>
            <a:endParaRPr lang="en-US" altLang="it-IT" sz="2000" dirty="0">
              <a:ea typeface="ＭＳ Ｐゴシック" panose="020B0600070205080204" pitchFamily="34" charset="-128"/>
            </a:endParaRPr>
          </a:p>
          <a:p>
            <a:pPr eaLnBrk="1" hangingPunct="1"/>
            <a:r>
              <a:rPr lang="it-IT" altLang="it-IT" sz="2000" dirty="0" err="1">
                <a:ea typeface="ＭＳ Ｐゴシック" panose="020B0600070205080204" pitchFamily="34" charset="-128"/>
              </a:rPr>
              <a:t>What</a:t>
            </a:r>
            <a:r>
              <a:rPr lang="it-IT" altLang="it-IT" sz="2000" dirty="0">
                <a:ea typeface="ＭＳ Ｐゴシック" panose="020B0600070205080204" pitchFamily="34" charset="-128"/>
              </a:rPr>
              <a:t> I </a:t>
            </a:r>
            <a:r>
              <a:rPr lang="it-IT" altLang="it-IT" sz="2000" dirty="0" err="1">
                <a:ea typeface="ＭＳ Ｐゴシック" panose="020B0600070205080204" pitchFamily="34" charset="-128"/>
              </a:rPr>
              <a:t>have</a:t>
            </a:r>
            <a:r>
              <a:rPr lang="it-IT" altLang="it-IT" sz="2000" dirty="0">
                <a:ea typeface="ＭＳ Ｐゴシック" panose="020B0600070205080204" pitchFamily="34" charset="-128"/>
              </a:rPr>
              <a:t> </a:t>
            </a:r>
            <a:r>
              <a:rPr lang="it-IT" altLang="it-IT" sz="2000" dirty="0" err="1">
                <a:ea typeface="ＭＳ Ｐゴシック" panose="020B0600070205080204" pitchFamily="34" charset="-128"/>
              </a:rPr>
              <a:t>shown</a:t>
            </a:r>
            <a:r>
              <a:rPr lang="it-IT" altLang="it-IT" sz="2000" dirty="0">
                <a:ea typeface="ＭＳ Ｐゴシック" panose="020B0600070205080204" pitchFamily="34" charset="-128"/>
              </a:rPr>
              <a:t> in the </a:t>
            </a:r>
            <a:r>
              <a:rPr lang="it-IT" altLang="it-IT" sz="2000" dirty="0" err="1">
                <a:ea typeface="ＭＳ Ｐゴシック" panose="020B0600070205080204" pitchFamily="34" charset="-128"/>
              </a:rPr>
              <a:t>example</a:t>
            </a:r>
            <a:r>
              <a:rPr lang="it-IT" altLang="it-IT" sz="2000" dirty="0">
                <a:ea typeface="ＭＳ Ｐゴシック" panose="020B0600070205080204" pitchFamily="34" charset="-128"/>
              </a:rPr>
              <a:t> </a:t>
            </a:r>
            <a:r>
              <a:rPr lang="it-IT" altLang="it-IT" sz="2000" dirty="0" err="1">
                <a:ea typeface="ＭＳ Ｐゴシック" panose="020B0600070205080204" pitchFamily="34" charset="-128"/>
              </a:rPr>
              <a:t>is</a:t>
            </a:r>
            <a:r>
              <a:rPr lang="it-IT" altLang="it-IT" sz="2000" dirty="0">
                <a:ea typeface="ＭＳ Ｐゴシック" panose="020B0600070205080204" pitchFamily="34" charset="-128"/>
              </a:rPr>
              <a:t> </a:t>
            </a:r>
            <a:r>
              <a:rPr lang="it-IT" altLang="it-IT" sz="2000" dirty="0" err="1">
                <a:ea typeface="ＭＳ Ｐゴシック" panose="020B0600070205080204" pitchFamily="34" charset="-128"/>
              </a:rPr>
              <a:t>that</a:t>
            </a:r>
            <a:r>
              <a:rPr lang="it-IT" altLang="it-IT" sz="2000" dirty="0">
                <a:ea typeface="ＭＳ Ｐゴシック" panose="020B0600070205080204" pitchFamily="34" charset="-128"/>
              </a:rPr>
              <a:t> I can use a </a:t>
            </a:r>
            <a:r>
              <a:rPr lang="it-IT" altLang="it-IT" sz="2000" b="1" dirty="0" err="1">
                <a:ea typeface="ＭＳ Ｐゴシック" panose="020B0600070205080204" pitchFamily="34" charset="-128"/>
              </a:rPr>
              <a:t>kernel</a:t>
            </a:r>
            <a:r>
              <a:rPr lang="it-IT" altLang="it-IT" sz="2000" b="1" dirty="0">
                <a:ea typeface="ＭＳ Ｐゴシック" panose="020B0600070205080204" pitchFamily="34" charset="-128"/>
              </a:rPr>
              <a:t> </a:t>
            </a:r>
            <a:r>
              <a:rPr lang="it-IT" altLang="it-IT" sz="2000" b="1" dirty="0" err="1">
                <a:ea typeface="ＭＳ Ｐゴシック" panose="020B0600070205080204" pitchFamily="34" charset="-128"/>
              </a:rPr>
              <a:t>function</a:t>
            </a:r>
            <a:r>
              <a:rPr lang="it-IT" altLang="it-IT" sz="2000" b="1" dirty="0">
                <a:ea typeface="ＭＳ Ｐゴシック" panose="020B0600070205080204" pitchFamily="34" charset="-128"/>
              </a:rPr>
              <a:t> </a:t>
            </a:r>
            <a:r>
              <a:rPr lang="it-IT" altLang="it-IT" sz="2000" dirty="0">
                <a:ea typeface="ＭＳ Ｐゴシック" panose="020B0600070205080204" pitchFamily="34" charset="-128"/>
              </a:rPr>
              <a:t>and, in general, </a:t>
            </a:r>
            <a:r>
              <a:rPr lang="it-IT" altLang="it-IT" sz="2000" dirty="0" err="1">
                <a:ea typeface="ＭＳ Ｐゴシック" panose="020B0600070205080204" pitchFamily="34" charset="-128"/>
              </a:rPr>
              <a:t>it</a:t>
            </a:r>
            <a:r>
              <a:rPr lang="it-IT" altLang="it-IT" sz="2000" dirty="0">
                <a:ea typeface="ＭＳ Ｐゴシック" panose="020B0600070205080204" pitchFamily="34" charset="-128"/>
              </a:rPr>
              <a:t> *</a:t>
            </a:r>
            <a:r>
              <a:rPr lang="it-IT" altLang="it-IT" sz="2000" dirty="0" err="1">
                <a:ea typeface="ＭＳ Ｐゴシック" panose="020B0600070205080204" pitchFamily="34" charset="-128"/>
              </a:rPr>
              <a:t>never</a:t>
            </a:r>
            <a:r>
              <a:rPr lang="it-IT" altLang="it-IT" sz="2000" dirty="0">
                <a:ea typeface="ＭＳ Ｐゴシック" panose="020B0600070205080204" pitchFamily="34" charset="-128"/>
              </a:rPr>
              <a:t>* </a:t>
            </a:r>
            <a:r>
              <a:rPr lang="it-IT" altLang="it-IT" sz="2000" dirty="0" err="1">
                <a:ea typeface="ＭＳ Ｐゴシック" panose="020B0600070205080204" pitchFamily="34" charset="-128"/>
              </a:rPr>
              <a:t>changes</a:t>
            </a:r>
            <a:r>
              <a:rPr lang="it-IT" altLang="it-IT" sz="2000" dirty="0">
                <a:ea typeface="ＭＳ Ｐゴシック" panose="020B0600070205080204" pitchFamily="34" charset="-128"/>
              </a:rPr>
              <a:t> the </a:t>
            </a:r>
            <a:r>
              <a:rPr lang="it-IT" altLang="it-IT" sz="2000" dirty="0" err="1">
                <a:ea typeface="ＭＳ Ｐゴシック" panose="020B0600070205080204" pitchFamily="34" charset="-128"/>
              </a:rPr>
              <a:t>meaning</a:t>
            </a:r>
            <a:r>
              <a:rPr lang="it-IT" altLang="it-IT" sz="2000" dirty="0">
                <a:ea typeface="ＭＳ Ｐゴシック" panose="020B0600070205080204" pitchFamily="34" charset="-128"/>
              </a:rPr>
              <a:t> or </a:t>
            </a:r>
            <a:r>
              <a:rPr lang="it-IT" altLang="it-IT" sz="2000" dirty="0" err="1">
                <a:ea typeface="ＭＳ Ｐゴシック" panose="020B0600070205080204" pitchFamily="34" charset="-128"/>
              </a:rPr>
              <a:t>properties</a:t>
            </a:r>
            <a:r>
              <a:rPr lang="it-IT" altLang="it-IT" sz="2000" dirty="0">
                <a:ea typeface="ＭＳ Ｐゴシック" panose="020B0600070205080204" pitchFamily="34" charset="-128"/>
              </a:rPr>
              <a:t> of </a:t>
            </a:r>
            <a:r>
              <a:rPr lang="it-IT" altLang="it-IT" sz="2000" dirty="0" err="1">
                <a:ea typeface="ＭＳ Ｐゴシック" panose="020B0600070205080204" pitchFamily="34" charset="-128"/>
              </a:rPr>
              <a:t>my</a:t>
            </a:r>
            <a:r>
              <a:rPr lang="it-IT" altLang="it-IT" sz="2000" dirty="0">
                <a:ea typeface="ＭＳ Ｐゴシック" panose="020B0600070205080204" pitchFamily="34" charset="-128"/>
              </a:rPr>
              <a:t> data!</a:t>
            </a:r>
            <a:endParaRPr lang="el-GR" altLang="it-IT" sz="2000" b="1"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426971976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6BF6DFD3-3EB4-CF47-A604-B52801BF8743}"/>
              </a:ext>
            </a:extLst>
          </p:cNvPr>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t>Linear: </a:t>
            </a:r>
            <a:r>
              <a:rPr lang="en-US" altLang="zh-CN" sz="2800" i="1" dirty="0"/>
              <a:t>K</a:t>
            </a:r>
            <a:r>
              <a:rPr lang="en-US" altLang="zh-CN" sz="2800" dirty="0"/>
              <a:t>(</a:t>
            </a:r>
            <a:r>
              <a:rPr lang="en-US" altLang="zh-CN" sz="2800" b="1" dirty="0" err="1"/>
              <a:t>x</a:t>
            </a:r>
            <a:r>
              <a:rPr lang="en-US" altLang="zh-CN" sz="2800" b="1" baseline="-25000" dirty="0" err="1"/>
              <a:t>i</a:t>
            </a:r>
            <a:r>
              <a:rPr lang="en-US" altLang="zh-CN" sz="2800" dirty="0" err="1"/>
              <a:t>,</a:t>
            </a:r>
            <a:r>
              <a:rPr lang="en-US" altLang="zh-CN" sz="2800" b="1" dirty="0" err="1"/>
              <a:t>x</a:t>
            </a:r>
            <a:r>
              <a:rPr lang="en-US" altLang="zh-CN" sz="2800" b="1" baseline="-25000" dirty="0" err="1"/>
              <a:t>j</a:t>
            </a:r>
            <a:r>
              <a:rPr lang="en-US" altLang="zh-CN" sz="2800" dirty="0"/>
              <a:t>)= </a:t>
            </a:r>
            <a:r>
              <a:rPr lang="en-US" altLang="zh-CN" sz="2800" b="1" dirty="0"/>
              <a:t>x</a:t>
            </a:r>
            <a:r>
              <a:rPr lang="en-US" altLang="zh-CN" sz="2800" b="1" baseline="-25000" dirty="0"/>
              <a:t>i </a:t>
            </a:r>
            <a:r>
              <a:rPr lang="en-US" altLang="zh-CN" sz="2800" b="1" baseline="30000" dirty="0"/>
              <a:t>. </a:t>
            </a:r>
            <a:r>
              <a:rPr lang="en-US" altLang="zh-CN" sz="2800" b="1" dirty="0" err="1"/>
              <a:t>x</a:t>
            </a:r>
            <a:r>
              <a:rPr lang="en-US" altLang="zh-CN" sz="2800" b="1" baseline="-25000" dirty="0" err="1"/>
              <a:t>j</a:t>
            </a:r>
            <a:endParaRPr lang="en-US" altLang="zh-CN" sz="2800" dirty="0"/>
          </a:p>
          <a:p>
            <a:pPr eaLnBrk="1" hangingPunct="1"/>
            <a:endParaRPr lang="en-US" altLang="zh-CN" sz="2800" dirty="0"/>
          </a:p>
          <a:p>
            <a:pPr eaLnBrk="1" hangingPunct="1"/>
            <a:r>
              <a:rPr lang="en-US" altLang="zh-CN" sz="2400" dirty="0"/>
              <a:t>Polynomial of power </a:t>
            </a:r>
            <a:r>
              <a:rPr lang="en-US" altLang="zh-CN" sz="2400" i="1" dirty="0"/>
              <a:t>p</a:t>
            </a:r>
            <a:r>
              <a:rPr lang="en-US" altLang="zh-CN" sz="2400" dirty="0"/>
              <a:t>: </a:t>
            </a:r>
            <a:r>
              <a:rPr lang="en-US" altLang="zh-CN" sz="2400" i="1" dirty="0"/>
              <a:t>K</a:t>
            </a:r>
            <a:r>
              <a:rPr lang="en-US" altLang="zh-CN" sz="2400" dirty="0"/>
              <a:t>(</a:t>
            </a:r>
            <a:r>
              <a:rPr lang="en-US" altLang="zh-CN" sz="2400" b="1" dirty="0" err="1"/>
              <a:t>x</a:t>
            </a:r>
            <a:r>
              <a:rPr lang="en-US" altLang="zh-CN" sz="2400" b="1" baseline="-25000" dirty="0" err="1"/>
              <a:t>i</a:t>
            </a:r>
            <a:r>
              <a:rPr lang="en-US" altLang="zh-CN" sz="2400" dirty="0" err="1"/>
              <a:t>,</a:t>
            </a:r>
            <a:r>
              <a:rPr lang="en-US" altLang="zh-CN" sz="2400" b="1" dirty="0" err="1"/>
              <a:t>x</a:t>
            </a:r>
            <a:r>
              <a:rPr lang="en-US" altLang="zh-CN" sz="2400" b="1" baseline="-25000" dirty="0" err="1"/>
              <a:t>j</a:t>
            </a:r>
            <a:r>
              <a:rPr lang="en-US" altLang="zh-CN" sz="2400" dirty="0"/>
              <a:t>)= (1+ </a:t>
            </a:r>
            <a:r>
              <a:rPr lang="en-US" altLang="zh-CN" sz="2400" b="1" dirty="0"/>
              <a:t>x</a:t>
            </a:r>
            <a:r>
              <a:rPr lang="en-US" altLang="zh-CN" sz="2400" b="1" baseline="-25000" dirty="0"/>
              <a:t>i </a:t>
            </a:r>
            <a:r>
              <a:rPr lang="en-US" altLang="zh-CN" sz="2400" b="1" baseline="30000" dirty="0"/>
              <a:t>. </a:t>
            </a:r>
            <a:r>
              <a:rPr lang="en-US" altLang="zh-CN" sz="2400" b="1" dirty="0" err="1"/>
              <a:t>x</a:t>
            </a:r>
            <a:r>
              <a:rPr lang="en-US" altLang="zh-CN" sz="2400" b="1" baseline="-25000" dirty="0" err="1"/>
              <a:t>j</a:t>
            </a:r>
            <a:r>
              <a:rPr lang="en-US" altLang="zh-CN" sz="2400" dirty="0"/>
              <a:t>)</a:t>
            </a:r>
            <a:r>
              <a:rPr lang="en-US" altLang="zh-CN" sz="2400" i="1" baseline="30000" dirty="0"/>
              <a:t>p</a:t>
            </a:r>
          </a:p>
          <a:p>
            <a:pPr eaLnBrk="1" hangingPunct="1"/>
            <a:endParaRPr lang="en-US" altLang="zh-CN" sz="2400" dirty="0"/>
          </a:p>
          <a:p>
            <a:pPr eaLnBrk="1" hangingPunct="1"/>
            <a:r>
              <a:rPr lang="en-US" altLang="zh-CN" sz="2400" dirty="0"/>
              <a:t>Gaussian (radial-basis function network):</a:t>
            </a:r>
          </a:p>
          <a:p>
            <a:pPr eaLnBrk="1" hangingPunct="1">
              <a:buFont typeface="Wingdings" pitchFamily="2" charset="2"/>
              <a:buNone/>
            </a:pPr>
            <a:endParaRPr lang="en-US" altLang="zh-CN" dirty="0"/>
          </a:p>
          <a:p>
            <a:pPr eaLnBrk="1" hangingPunct="1"/>
            <a:endParaRPr lang="en-US" altLang="zh-CN" dirty="0"/>
          </a:p>
          <a:p>
            <a:pPr eaLnBrk="1" hangingPunct="1"/>
            <a:endParaRPr lang="en-US" altLang="zh-CN" sz="2400" dirty="0"/>
          </a:p>
          <a:p>
            <a:pPr eaLnBrk="1" hangingPunct="1"/>
            <a:r>
              <a:rPr lang="en-US" altLang="zh-CN" sz="2400" dirty="0"/>
              <a:t>Sigmoid: </a:t>
            </a:r>
            <a:r>
              <a:rPr lang="en-US" altLang="zh-CN" sz="2400" i="1" dirty="0"/>
              <a:t>K</a:t>
            </a:r>
            <a:r>
              <a:rPr lang="en-US" altLang="zh-CN" sz="2400" dirty="0"/>
              <a:t>(</a:t>
            </a:r>
            <a:r>
              <a:rPr lang="en-US" altLang="zh-CN" sz="2400" b="1" dirty="0" err="1"/>
              <a:t>x</a:t>
            </a:r>
            <a:r>
              <a:rPr lang="en-US" altLang="zh-CN" sz="2400" b="1" baseline="-25000" dirty="0" err="1"/>
              <a:t>i</a:t>
            </a:r>
            <a:r>
              <a:rPr lang="en-US" altLang="zh-CN" sz="2400" dirty="0" err="1"/>
              <a:t>,</a:t>
            </a:r>
            <a:r>
              <a:rPr lang="en-US" altLang="zh-CN" sz="2400" b="1" dirty="0" err="1"/>
              <a:t>x</a:t>
            </a:r>
            <a:r>
              <a:rPr lang="en-US" altLang="zh-CN" sz="2400" b="1" baseline="-25000" dirty="0" err="1"/>
              <a:t>j</a:t>
            </a:r>
            <a:r>
              <a:rPr lang="en-US" altLang="zh-CN" sz="2400" dirty="0"/>
              <a:t>)= tanh(</a:t>
            </a:r>
            <a:r>
              <a:rPr lang="el-GR" altLang="it-IT" sz="2400" dirty="0"/>
              <a:t>β</a:t>
            </a:r>
            <a:r>
              <a:rPr lang="en-US" altLang="zh-CN" sz="2400" baseline="-25000" dirty="0"/>
              <a:t>0</a:t>
            </a:r>
            <a:r>
              <a:rPr lang="en-US" altLang="zh-CN" sz="2400" b="1" dirty="0"/>
              <a:t>x</a:t>
            </a:r>
            <a:r>
              <a:rPr lang="en-US" altLang="zh-CN" sz="2400" b="1" baseline="-25000" dirty="0"/>
              <a:t>i </a:t>
            </a:r>
            <a:r>
              <a:rPr lang="en-US" altLang="zh-CN" sz="2400" b="1" baseline="30000" dirty="0"/>
              <a:t>. </a:t>
            </a:r>
            <a:r>
              <a:rPr lang="en-US" altLang="zh-CN" sz="2400" b="1" dirty="0" err="1"/>
              <a:t>x</a:t>
            </a:r>
            <a:r>
              <a:rPr lang="en-US" altLang="zh-CN" sz="2400" b="1" baseline="-25000" dirty="0" err="1"/>
              <a:t>j</a:t>
            </a:r>
            <a:r>
              <a:rPr lang="en-US" altLang="zh-CN" sz="2400" b="1" baseline="-25000" dirty="0"/>
              <a:t> </a:t>
            </a:r>
            <a:r>
              <a:rPr lang="en-US" altLang="zh-CN" sz="2400" dirty="0"/>
              <a:t>+ </a:t>
            </a:r>
            <a:r>
              <a:rPr lang="el-GR" altLang="it-IT" sz="2400" dirty="0"/>
              <a:t>β</a:t>
            </a:r>
            <a:r>
              <a:rPr lang="en-US" altLang="zh-CN" sz="2400" baseline="-25000" dirty="0"/>
              <a:t>1</a:t>
            </a:r>
            <a:r>
              <a:rPr lang="en-US" altLang="zh-CN" sz="2400" dirty="0"/>
              <a:t>)</a:t>
            </a:r>
          </a:p>
          <a:p>
            <a:pPr eaLnBrk="1" hangingPunct="1"/>
            <a:endParaRPr lang="en-US" altLang="zh-CN" sz="2400" i="1" baseline="30000" dirty="0"/>
          </a:p>
          <a:p>
            <a:pPr eaLnBrk="1" hangingPunct="1"/>
            <a:r>
              <a:rPr lang="en-US" altLang="zh-CN" sz="4000" b="1" i="1" baseline="30000" dirty="0"/>
              <a:t>…</a:t>
            </a:r>
            <a:endParaRPr lang="en-US" altLang="zh-CN" sz="2400" b="1" i="1" baseline="30000" dirty="0"/>
          </a:p>
        </p:txBody>
      </p:sp>
      <p:graphicFrame>
        <p:nvGraphicFramePr>
          <p:cNvPr id="36867" name="Object 7">
            <a:extLst>
              <a:ext uri="{FF2B5EF4-FFF2-40B4-BE49-F238E27FC236}">
                <a16:creationId xmlns:a16="http://schemas.microsoft.com/office/drawing/2014/main" id="{2972763F-4CFE-9543-A37E-43D3B99D4506}"/>
              </a:ext>
            </a:extLst>
          </p:cNvPr>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name="Equation" r:id="rId2" imgW="20040600" imgH="5556250" progId="Equation.3">
                  <p:embed/>
                </p:oleObj>
              </mc:Choice>
              <mc:Fallback>
                <p:oleObj name="Equation" r:id="rId2" imgW="20040600" imgH="5556250" progId="Equation.3">
                  <p:embed/>
                  <p:pic>
                    <p:nvPicPr>
                      <p:cNvPr id="36867" name="Object 7">
                        <a:extLst>
                          <a:ext uri="{FF2B5EF4-FFF2-40B4-BE49-F238E27FC236}">
                            <a16:creationId xmlns:a16="http://schemas.microsoft.com/office/drawing/2014/main" id="{2972763F-4CFE-9543-A37E-43D3B99D4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2">
            <a:extLst>
              <a:ext uri="{FF2B5EF4-FFF2-40B4-BE49-F238E27FC236}">
                <a16:creationId xmlns:a16="http://schemas.microsoft.com/office/drawing/2014/main" id="{49A567B1-C738-4946-899F-484B89E5A2EE}"/>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The </a:t>
            </a:r>
            <a:r>
              <a:rPr lang="en-US" altLang="en-US" kern="0" dirty="0">
                <a:ea typeface="ＭＳ Ｐゴシック" panose="020B0600070205080204" pitchFamily="34" charset="-128"/>
              </a:rPr>
              <a:t>“</a:t>
            </a:r>
            <a:r>
              <a:rPr lang="en-US" altLang="it-IT" kern="0" dirty="0">
                <a:ea typeface="ＭＳ Ｐゴシック" panose="020B0600070205080204" pitchFamily="34" charset="-128"/>
              </a:rPr>
              <a:t>Kernel Trick</a:t>
            </a:r>
            <a:r>
              <a:rPr lang="en-US" altLang="en-US" kern="0" dirty="0">
                <a:ea typeface="ＭＳ Ｐゴシック" panose="020B0600070205080204" pitchFamily="34" charset="-128"/>
              </a:rPr>
              <a:t>” Explained! Typical kernel functions</a:t>
            </a:r>
            <a:endParaRPr lang="en-US" altLang="it-IT" kern="0" dirty="0">
              <a:ea typeface="ＭＳ Ｐゴシック" panose="020B0600070205080204" pitchFamily="34" charset="-128"/>
            </a:endParaRPr>
          </a:p>
        </p:txBody>
      </p:sp>
    </p:spTree>
    <p:extLst>
      <p:ext uri="{BB962C8B-B14F-4D97-AF65-F5344CB8AC3E}">
        <p14:creationId xmlns:p14="http://schemas.microsoft.com/office/powerpoint/2010/main" val="1635796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a:extLst>
              <a:ext uri="{FF2B5EF4-FFF2-40B4-BE49-F238E27FC236}">
                <a16:creationId xmlns:a16="http://schemas.microsoft.com/office/drawing/2014/main" id="{689615A3-36F8-1B40-A6B2-B7DCBAC9CA8A}"/>
              </a:ext>
            </a:extLst>
          </p:cNvPr>
          <p:cNvSpPr>
            <a:spLocks noChangeArrowheads="1"/>
          </p:cNvSpPr>
          <p:nvPr/>
        </p:nvSpPr>
        <p:spPr bwMode="auto">
          <a:xfrm>
            <a:off x="1981200" y="1371601"/>
            <a:ext cx="83820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t>SVM locates a separating hyperplane in the feature space and classifies points in that space;</a:t>
            </a:r>
          </a:p>
          <a:p>
            <a:pPr eaLnBrk="1" hangingPunct="1"/>
            <a:endParaRPr lang="en-US" altLang="zh-CN" sz="2800" dirty="0"/>
          </a:p>
          <a:p>
            <a:pPr eaLnBrk="1" hangingPunct="1"/>
            <a:r>
              <a:rPr lang="en-US" altLang="zh-CN" sz="2800" dirty="0"/>
              <a:t>SVM does not need to represent all the space explicitly, rather, it uses the kernel function as a start for the solution;</a:t>
            </a:r>
          </a:p>
          <a:p>
            <a:pPr eaLnBrk="1" hangingPunct="1"/>
            <a:endParaRPr lang="en-US" altLang="zh-CN" sz="2800" dirty="0"/>
          </a:p>
          <a:p>
            <a:pPr eaLnBrk="1" hangingPunct="1"/>
            <a:r>
              <a:rPr lang="en-US" altLang="zh-CN" sz="2800" dirty="0"/>
              <a:t>In multi-dimensional spaces, the kernel function plays the role of the dot product (scalar product) in the feature space;</a:t>
            </a:r>
          </a:p>
        </p:txBody>
      </p:sp>
      <p:sp>
        <p:nvSpPr>
          <p:cNvPr id="38914" name="Rectangle 5">
            <a:extLst>
              <a:ext uri="{FF2B5EF4-FFF2-40B4-BE49-F238E27FC236}">
                <a16:creationId xmlns:a16="http://schemas.microsoft.com/office/drawing/2014/main" id="{380FD0B8-3831-B54D-9F3C-C1CA9E151B73}"/>
              </a:ext>
            </a:extLst>
          </p:cNvPr>
          <p:cNvSpPr>
            <a:spLocks noGrp="1" noChangeArrowheads="1"/>
          </p:cNvSpPr>
          <p:nvPr>
            <p:ph type="title"/>
          </p:nvPr>
        </p:nvSpPr>
        <p:spPr>
          <a:xfrm>
            <a:off x="838200" y="46038"/>
            <a:ext cx="10515600" cy="1325563"/>
          </a:xfrm>
        </p:spPr>
        <p:txBody>
          <a:bodyPr/>
          <a:lstStyle/>
          <a:p>
            <a:pPr eaLnBrk="1" hangingPunct="1"/>
            <a:r>
              <a:rPr lang="en-US" altLang="zh-CN" dirty="0"/>
              <a:t>Nonlinear SVMs, essentially…</a:t>
            </a:r>
          </a:p>
        </p:txBody>
      </p:sp>
    </p:spTree>
    <p:extLst>
      <p:ext uri="{BB962C8B-B14F-4D97-AF65-F5344CB8AC3E}">
        <p14:creationId xmlns:p14="http://schemas.microsoft.com/office/powerpoint/2010/main" val="30298943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D29B5F-934F-3342-8D4C-36B40866A3A7}"/>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The </a:t>
            </a:r>
            <a:r>
              <a:rPr lang="en-US" altLang="en-US" kern="0" dirty="0">
                <a:ea typeface="ＭＳ Ｐゴシック" panose="020B0600070205080204" pitchFamily="34" charset="-128"/>
              </a:rPr>
              <a:t>“</a:t>
            </a:r>
            <a:r>
              <a:rPr lang="en-US" altLang="it-IT" kern="0" dirty="0">
                <a:ea typeface="ＭＳ Ｐゴシック" panose="020B0600070205080204" pitchFamily="34" charset="-128"/>
              </a:rPr>
              <a:t>Kernel Trick</a:t>
            </a:r>
            <a:r>
              <a:rPr lang="en-US" altLang="en-US" kern="0" dirty="0">
                <a:ea typeface="ＭＳ Ｐゴシック" panose="020B0600070205080204" pitchFamily="34" charset="-128"/>
              </a:rPr>
              <a:t>” Explained! Choosing kernel functions</a:t>
            </a:r>
            <a:endParaRPr lang="en-US" altLang="it-IT" kern="0" dirty="0">
              <a:ea typeface="ＭＳ Ｐゴシック" panose="020B0600070205080204" pitchFamily="34" charset="-128"/>
            </a:endParaRPr>
          </a:p>
        </p:txBody>
      </p:sp>
      <p:sp>
        <p:nvSpPr>
          <p:cNvPr id="3" name="TextBox 2">
            <a:extLst>
              <a:ext uri="{FF2B5EF4-FFF2-40B4-BE49-F238E27FC236}">
                <a16:creationId xmlns:a16="http://schemas.microsoft.com/office/drawing/2014/main" id="{AE680098-A69B-2E44-AEFB-73BF4361BC76}"/>
              </a:ext>
            </a:extLst>
          </p:cNvPr>
          <p:cNvSpPr txBox="1"/>
          <p:nvPr/>
        </p:nvSpPr>
        <p:spPr>
          <a:xfrm>
            <a:off x="2227386" y="1289538"/>
            <a:ext cx="7045569" cy="369332"/>
          </a:xfrm>
          <a:prstGeom prst="rect">
            <a:avLst/>
          </a:prstGeom>
          <a:noFill/>
        </p:spPr>
        <p:txBody>
          <a:bodyPr wrap="square" rtlCol="0">
            <a:spAutoFit/>
          </a:bodyPr>
          <a:lstStyle/>
          <a:p>
            <a:r>
              <a:rPr lang="it-IT" dirty="0" err="1">
                <a:latin typeface="Trebuchet MS" panose="020B0703020202090204" pitchFamily="34" charset="0"/>
              </a:rPr>
              <a:t>There</a:t>
            </a:r>
            <a:r>
              <a:rPr lang="it-IT" dirty="0">
                <a:latin typeface="Trebuchet MS" panose="020B0703020202090204" pitchFamily="34" charset="0"/>
              </a:rPr>
              <a:t> are </a:t>
            </a:r>
            <a:r>
              <a:rPr lang="it-IT" dirty="0" err="1">
                <a:latin typeface="Trebuchet MS" panose="020B0703020202090204" pitchFamily="34" charset="0"/>
              </a:rPr>
              <a:t>rules</a:t>
            </a:r>
            <a:r>
              <a:rPr lang="it-IT" dirty="0">
                <a:latin typeface="Trebuchet MS" panose="020B0703020202090204" pitchFamily="34" charset="0"/>
              </a:rPr>
              <a:t> of </a:t>
            </a:r>
            <a:r>
              <a:rPr lang="it-IT" dirty="0" err="1">
                <a:latin typeface="Trebuchet MS" panose="020B0703020202090204" pitchFamily="34" charset="0"/>
              </a:rPr>
              <a:t>thumb</a:t>
            </a:r>
            <a:r>
              <a:rPr lang="it-IT" dirty="0">
                <a:latin typeface="Trebuchet MS" panose="020B0703020202090204" pitchFamily="34" charset="0"/>
              </a:rPr>
              <a:t>… </a:t>
            </a:r>
            <a:r>
              <a:rPr lang="it-IT" dirty="0" err="1">
                <a:latin typeface="Trebuchet MS" panose="020B0703020202090204" pitchFamily="34" charset="0"/>
              </a:rPr>
              <a:t>but</a:t>
            </a:r>
            <a:r>
              <a:rPr lang="it-IT" dirty="0">
                <a:latin typeface="Trebuchet MS" panose="020B0703020202090204" pitchFamily="34" charset="0"/>
              </a:rPr>
              <a:t> No Free Lunch!</a:t>
            </a:r>
          </a:p>
        </p:txBody>
      </p:sp>
      <p:sp>
        <p:nvSpPr>
          <p:cNvPr id="4" name="TextBox 3">
            <a:extLst>
              <a:ext uri="{FF2B5EF4-FFF2-40B4-BE49-F238E27FC236}">
                <a16:creationId xmlns:a16="http://schemas.microsoft.com/office/drawing/2014/main" id="{3937EAF7-2F64-1943-8AEB-01FB73293A44}"/>
              </a:ext>
            </a:extLst>
          </p:cNvPr>
          <p:cNvSpPr txBox="1"/>
          <p:nvPr/>
        </p:nvSpPr>
        <p:spPr>
          <a:xfrm>
            <a:off x="2250832" y="1934307"/>
            <a:ext cx="7045569" cy="1754326"/>
          </a:xfrm>
          <a:prstGeom prst="rect">
            <a:avLst/>
          </a:prstGeom>
          <a:noFill/>
        </p:spPr>
        <p:txBody>
          <a:bodyPr wrap="square" rtlCol="0">
            <a:spAutoFit/>
          </a:bodyPr>
          <a:lstStyle/>
          <a:p>
            <a:pPr marL="457200" indent="-457200">
              <a:buAutoNum type="arabicPeriod"/>
            </a:pPr>
            <a:r>
              <a:rPr lang="it-IT" dirty="0">
                <a:latin typeface="Trebuchet MS" panose="020B0703020202090204" pitchFamily="34" charset="0"/>
              </a:rPr>
              <a:t>Start with </a:t>
            </a:r>
            <a:r>
              <a:rPr lang="it-IT" dirty="0" err="1">
                <a:latin typeface="Trebuchet MS" panose="020B0703020202090204" pitchFamily="34" charset="0"/>
              </a:rPr>
              <a:t>simpler</a:t>
            </a:r>
            <a:r>
              <a:rPr lang="it-IT" dirty="0">
                <a:latin typeface="Trebuchet MS" panose="020B0703020202090204" pitchFamily="34" charset="0"/>
              </a:rPr>
              <a:t> </a:t>
            </a:r>
            <a:r>
              <a:rPr lang="it-IT" dirty="0" err="1">
                <a:latin typeface="Trebuchet MS" panose="020B0703020202090204" pitchFamily="34" charset="0"/>
              </a:rPr>
              <a:t>kernel</a:t>
            </a:r>
            <a:r>
              <a:rPr lang="it-IT" dirty="0">
                <a:latin typeface="Trebuchet MS" panose="020B0703020202090204" pitchFamily="34" charset="0"/>
              </a:rPr>
              <a:t> </a:t>
            </a:r>
            <a:r>
              <a:rPr lang="it-IT" dirty="0" err="1">
                <a:latin typeface="Trebuchet MS" panose="020B0703020202090204" pitchFamily="34" charset="0"/>
              </a:rPr>
              <a:t>functions</a:t>
            </a:r>
            <a:r>
              <a:rPr lang="it-IT" dirty="0">
                <a:latin typeface="Trebuchet MS" panose="020B0703020202090204" pitchFamily="34" charset="0"/>
              </a:rPr>
              <a:t> first (e.g., </a:t>
            </a:r>
            <a:r>
              <a:rPr lang="it-IT" dirty="0" err="1">
                <a:latin typeface="Trebuchet MS" panose="020B0703020202090204" pitchFamily="34" charset="0"/>
              </a:rPr>
              <a:t>polynomial</a:t>
            </a:r>
            <a:r>
              <a:rPr lang="it-IT" dirty="0">
                <a:latin typeface="Trebuchet MS" panose="020B0703020202090204" pitchFamily="34" charset="0"/>
              </a:rPr>
              <a:t>);</a:t>
            </a:r>
          </a:p>
          <a:p>
            <a:pPr marL="457200" indent="-457200">
              <a:buAutoNum type="arabicPeriod"/>
            </a:pPr>
            <a:endParaRPr lang="it-IT" dirty="0">
              <a:latin typeface="Trebuchet MS" panose="020B0703020202090204" pitchFamily="34" charset="0"/>
            </a:endParaRPr>
          </a:p>
          <a:p>
            <a:pPr marL="457200" indent="-457200">
              <a:buAutoNum type="arabicPeriod"/>
            </a:pPr>
            <a:r>
              <a:rPr lang="it-IT" dirty="0">
                <a:latin typeface="Trebuchet MS" panose="020B0703020202090204" pitchFamily="34" charset="0"/>
              </a:rPr>
              <a:t>Experiment and </a:t>
            </a:r>
            <a:r>
              <a:rPr lang="it-IT" dirty="0" err="1">
                <a:latin typeface="Trebuchet MS" panose="020B0703020202090204" pitchFamily="34" charset="0"/>
              </a:rPr>
              <a:t>change</a:t>
            </a:r>
            <a:r>
              <a:rPr lang="it-IT" dirty="0">
                <a:latin typeface="Trebuchet MS" panose="020B0703020202090204" pitchFamily="34" charset="0"/>
              </a:rPr>
              <a:t> </a:t>
            </a:r>
            <a:r>
              <a:rPr lang="it-IT" dirty="0" err="1">
                <a:latin typeface="Trebuchet MS" panose="020B0703020202090204" pitchFamily="34" charset="0"/>
              </a:rPr>
              <a:t>kernel</a:t>
            </a:r>
            <a:r>
              <a:rPr lang="it-IT" dirty="0">
                <a:latin typeface="Trebuchet MS" panose="020B0703020202090204" pitchFamily="34" charset="0"/>
              </a:rPr>
              <a:t> </a:t>
            </a:r>
            <a:r>
              <a:rPr lang="it-IT" dirty="0" err="1">
                <a:latin typeface="Trebuchet MS" panose="020B0703020202090204" pitchFamily="34" charset="0"/>
              </a:rPr>
              <a:t>as</a:t>
            </a:r>
            <a:r>
              <a:rPr lang="it-IT" dirty="0">
                <a:latin typeface="Trebuchet MS" panose="020B0703020202090204" pitchFamily="34" charset="0"/>
              </a:rPr>
              <a:t> more </a:t>
            </a:r>
            <a:r>
              <a:rPr lang="it-IT" dirty="0" err="1">
                <a:latin typeface="Trebuchet MS" panose="020B0703020202090204" pitchFamily="34" charset="0"/>
              </a:rPr>
              <a:t>insights</a:t>
            </a:r>
            <a:r>
              <a:rPr lang="it-IT" dirty="0">
                <a:latin typeface="Trebuchet MS" panose="020B0703020202090204" pitchFamily="34" charset="0"/>
              </a:rPr>
              <a:t> </a:t>
            </a:r>
            <a:r>
              <a:rPr lang="it-IT" dirty="0" err="1">
                <a:latin typeface="Trebuchet MS" panose="020B0703020202090204" pitchFamily="34" charset="0"/>
              </a:rPr>
              <a:t>into</a:t>
            </a:r>
            <a:r>
              <a:rPr lang="it-IT" dirty="0">
                <a:latin typeface="Trebuchet MS" panose="020B0703020202090204" pitchFamily="34" charset="0"/>
              </a:rPr>
              <a:t> the data are </a:t>
            </a:r>
            <a:r>
              <a:rPr lang="it-IT" dirty="0" err="1">
                <a:latin typeface="Trebuchet MS" panose="020B0703020202090204" pitchFamily="34" charset="0"/>
              </a:rPr>
              <a:t>gained</a:t>
            </a:r>
            <a:r>
              <a:rPr lang="it-IT" dirty="0">
                <a:latin typeface="Trebuchet MS" panose="020B0703020202090204" pitchFamily="34" charset="0"/>
              </a:rPr>
              <a:t>;</a:t>
            </a:r>
          </a:p>
          <a:p>
            <a:pPr marL="457200" indent="-457200">
              <a:buAutoNum type="arabicPeriod"/>
            </a:pPr>
            <a:endParaRPr lang="it-IT" dirty="0">
              <a:latin typeface="Trebuchet MS" panose="020B0703020202090204" pitchFamily="34" charset="0"/>
            </a:endParaRPr>
          </a:p>
          <a:p>
            <a:pPr marL="457200" indent="-457200">
              <a:buAutoNum type="arabicPeriod"/>
            </a:pPr>
            <a:r>
              <a:rPr lang="it-IT" dirty="0" err="1">
                <a:latin typeface="Trebuchet MS" panose="020B0703020202090204" pitchFamily="34" charset="0"/>
              </a:rPr>
              <a:t>Consider</a:t>
            </a:r>
            <a:r>
              <a:rPr lang="it-IT" dirty="0">
                <a:latin typeface="Trebuchet MS" panose="020B0703020202090204" pitchFamily="34" charset="0"/>
              </a:rPr>
              <a:t> the </a:t>
            </a:r>
            <a:r>
              <a:rPr lang="it-IT" dirty="0" err="1">
                <a:latin typeface="Trebuchet MS" panose="020B0703020202090204" pitchFamily="34" charset="0"/>
              </a:rPr>
              <a:t>expense</a:t>
            </a:r>
            <a:r>
              <a:rPr lang="it-IT" dirty="0">
                <a:latin typeface="Trebuchet MS" panose="020B0703020202090204" pitchFamily="34" charset="0"/>
              </a:rPr>
              <a:t> of </a:t>
            </a:r>
            <a:r>
              <a:rPr lang="it-IT" dirty="0" err="1">
                <a:latin typeface="Trebuchet MS" panose="020B0703020202090204" pitchFamily="34" charset="0"/>
              </a:rPr>
              <a:t>experimentation</a:t>
            </a:r>
            <a:r>
              <a:rPr lang="it-IT" dirty="0">
                <a:latin typeface="Trebuchet MS" panose="020B0703020202090204" pitchFamily="34" charset="0"/>
              </a:rPr>
              <a:t>!</a:t>
            </a:r>
          </a:p>
        </p:txBody>
      </p:sp>
    </p:spTree>
    <p:extLst>
      <p:ext uri="{BB962C8B-B14F-4D97-AF65-F5344CB8AC3E}">
        <p14:creationId xmlns:p14="http://schemas.microsoft.com/office/powerpoint/2010/main" val="11232325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D29B5F-934F-3342-8D4C-36B40866A3A7}"/>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The </a:t>
            </a:r>
            <a:r>
              <a:rPr lang="en-US" altLang="en-US" kern="0" dirty="0">
                <a:ea typeface="ＭＳ Ｐゴシック" panose="020B0600070205080204" pitchFamily="34" charset="-128"/>
              </a:rPr>
              <a:t>“</a:t>
            </a:r>
            <a:r>
              <a:rPr lang="en-US" altLang="it-IT" kern="0" dirty="0">
                <a:ea typeface="ＭＳ Ｐゴシック" panose="020B0600070205080204" pitchFamily="34" charset="-128"/>
              </a:rPr>
              <a:t>Kernel Trick</a:t>
            </a:r>
            <a:r>
              <a:rPr lang="en-US" altLang="en-US" kern="0" dirty="0">
                <a:ea typeface="ＭＳ Ｐゴシック" panose="020B0600070205080204" pitchFamily="34" charset="-128"/>
              </a:rPr>
              <a:t>” Explained! Choosing kernel functions</a:t>
            </a:r>
            <a:endParaRPr lang="en-US" altLang="it-IT" kern="0" dirty="0">
              <a:ea typeface="ＭＳ Ｐゴシック" panose="020B0600070205080204" pitchFamily="34" charset="-128"/>
            </a:endParaRPr>
          </a:p>
        </p:txBody>
      </p:sp>
      <p:sp>
        <p:nvSpPr>
          <p:cNvPr id="3" name="TextBox 2">
            <a:extLst>
              <a:ext uri="{FF2B5EF4-FFF2-40B4-BE49-F238E27FC236}">
                <a16:creationId xmlns:a16="http://schemas.microsoft.com/office/drawing/2014/main" id="{AE680098-A69B-2E44-AEFB-73BF4361BC76}"/>
              </a:ext>
            </a:extLst>
          </p:cNvPr>
          <p:cNvSpPr txBox="1"/>
          <p:nvPr/>
        </p:nvSpPr>
        <p:spPr>
          <a:xfrm>
            <a:off x="2227386" y="1289538"/>
            <a:ext cx="7045569" cy="369332"/>
          </a:xfrm>
          <a:prstGeom prst="rect">
            <a:avLst/>
          </a:prstGeom>
          <a:noFill/>
        </p:spPr>
        <p:txBody>
          <a:bodyPr wrap="square" rtlCol="0">
            <a:spAutoFit/>
          </a:bodyPr>
          <a:lstStyle/>
          <a:p>
            <a:r>
              <a:rPr lang="it-IT" dirty="0" err="1">
                <a:latin typeface="Trebuchet MS" panose="020B0703020202090204" pitchFamily="34" charset="0"/>
              </a:rPr>
              <a:t>There</a:t>
            </a:r>
            <a:r>
              <a:rPr lang="it-IT" dirty="0">
                <a:latin typeface="Trebuchet MS" panose="020B0703020202090204" pitchFamily="34" charset="0"/>
              </a:rPr>
              <a:t> are </a:t>
            </a:r>
            <a:r>
              <a:rPr lang="it-IT" dirty="0" err="1">
                <a:latin typeface="Trebuchet MS" panose="020B0703020202090204" pitchFamily="34" charset="0"/>
              </a:rPr>
              <a:t>rules</a:t>
            </a:r>
            <a:r>
              <a:rPr lang="it-IT" dirty="0">
                <a:latin typeface="Trebuchet MS" panose="020B0703020202090204" pitchFamily="34" charset="0"/>
              </a:rPr>
              <a:t> of </a:t>
            </a:r>
            <a:r>
              <a:rPr lang="it-IT" dirty="0" err="1">
                <a:latin typeface="Trebuchet MS" panose="020B0703020202090204" pitchFamily="34" charset="0"/>
              </a:rPr>
              <a:t>thumb</a:t>
            </a:r>
            <a:r>
              <a:rPr lang="it-IT" dirty="0">
                <a:latin typeface="Trebuchet MS" panose="020B0703020202090204" pitchFamily="34" charset="0"/>
              </a:rPr>
              <a:t>… </a:t>
            </a:r>
            <a:r>
              <a:rPr lang="it-IT" dirty="0" err="1">
                <a:latin typeface="Trebuchet MS" panose="020B0703020202090204" pitchFamily="34" charset="0"/>
              </a:rPr>
              <a:t>but</a:t>
            </a:r>
            <a:r>
              <a:rPr lang="it-IT" dirty="0">
                <a:latin typeface="Trebuchet MS" panose="020B0703020202090204" pitchFamily="34" charset="0"/>
              </a:rPr>
              <a:t> </a:t>
            </a:r>
            <a:r>
              <a:rPr lang="it-IT" b="1" dirty="0">
                <a:latin typeface="Trebuchet MS" panose="020B0703020202090204" pitchFamily="34" charset="0"/>
              </a:rPr>
              <a:t>No Free Lunch!</a:t>
            </a:r>
          </a:p>
        </p:txBody>
      </p:sp>
      <p:sp>
        <p:nvSpPr>
          <p:cNvPr id="4" name="TextBox 3">
            <a:extLst>
              <a:ext uri="{FF2B5EF4-FFF2-40B4-BE49-F238E27FC236}">
                <a16:creationId xmlns:a16="http://schemas.microsoft.com/office/drawing/2014/main" id="{3937EAF7-2F64-1943-8AEB-01FB73293A44}"/>
              </a:ext>
            </a:extLst>
          </p:cNvPr>
          <p:cNvSpPr txBox="1"/>
          <p:nvPr/>
        </p:nvSpPr>
        <p:spPr>
          <a:xfrm>
            <a:off x="2250832" y="1934307"/>
            <a:ext cx="7045569" cy="1754326"/>
          </a:xfrm>
          <a:prstGeom prst="rect">
            <a:avLst/>
          </a:prstGeom>
          <a:noFill/>
        </p:spPr>
        <p:txBody>
          <a:bodyPr wrap="square" rtlCol="0">
            <a:spAutoFit/>
          </a:bodyPr>
          <a:lstStyle/>
          <a:p>
            <a:pPr marL="457200" indent="-457200">
              <a:buAutoNum type="arabicPeriod"/>
            </a:pPr>
            <a:r>
              <a:rPr lang="it-IT" dirty="0">
                <a:latin typeface="Trebuchet MS" panose="020B0703020202090204" pitchFamily="34" charset="0"/>
              </a:rPr>
              <a:t>Start with </a:t>
            </a:r>
            <a:r>
              <a:rPr lang="it-IT" dirty="0" err="1">
                <a:latin typeface="Trebuchet MS" panose="020B0703020202090204" pitchFamily="34" charset="0"/>
              </a:rPr>
              <a:t>simpler</a:t>
            </a:r>
            <a:r>
              <a:rPr lang="it-IT" dirty="0">
                <a:latin typeface="Trebuchet MS" panose="020B0703020202090204" pitchFamily="34" charset="0"/>
              </a:rPr>
              <a:t> </a:t>
            </a:r>
            <a:r>
              <a:rPr lang="it-IT" dirty="0" err="1">
                <a:latin typeface="Trebuchet MS" panose="020B0703020202090204" pitchFamily="34" charset="0"/>
              </a:rPr>
              <a:t>kernel</a:t>
            </a:r>
            <a:r>
              <a:rPr lang="it-IT" dirty="0">
                <a:latin typeface="Trebuchet MS" panose="020B0703020202090204" pitchFamily="34" charset="0"/>
              </a:rPr>
              <a:t> </a:t>
            </a:r>
            <a:r>
              <a:rPr lang="it-IT" dirty="0" err="1">
                <a:latin typeface="Trebuchet MS" panose="020B0703020202090204" pitchFamily="34" charset="0"/>
              </a:rPr>
              <a:t>functions</a:t>
            </a:r>
            <a:r>
              <a:rPr lang="it-IT" dirty="0">
                <a:latin typeface="Trebuchet MS" panose="020B0703020202090204" pitchFamily="34" charset="0"/>
              </a:rPr>
              <a:t> first (e.g., </a:t>
            </a:r>
            <a:r>
              <a:rPr lang="it-IT" dirty="0" err="1">
                <a:latin typeface="Trebuchet MS" panose="020B0703020202090204" pitchFamily="34" charset="0"/>
              </a:rPr>
              <a:t>polynomial</a:t>
            </a:r>
            <a:r>
              <a:rPr lang="it-IT" dirty="0">
                <a:latin typeface="Trebuchet MS" panose="020B0703020202090204" pitchFamily="34" charset="0"/>
              </a:rPr>
              <a:t>);</a:t>
            </a:r>
          </a:p>
          <a:p>
            <a:pPr marL="457200" indent="-457200">
              <a:buAutoNum type="arabicPeriod"/>
            </a:pPr>
            <a:endParaRPr lang="it-IT" dirty="0">
              <a:latin typeface="Trebuchet MS" panose="020B0703020202090204" pitchFamily="34" charset="0"/>
            </a:endParaRPr>
          </a:p>
          <a:p>
            <a:pPr marL="457200" indent="-457200">
              <a:buAutoNum type="arabicPeriod"/>
            </a:pPr>
            <a:r>
              <a:rPr lang="it-IT" dirty="0">
                <a:latin typeface="Trebuchet MS" panose="020B0703020202090204" pitchFamily="34" charset="0"/>
              </a:rPr>
              <a:t>Experiment and </a:t>
            </a:r>
            <a:r>
              <a:rPr lang="it-IT" dirty="0" err="1">
                <a:latin typeface="Trebuchet MS" panose="020B0703020202090204" pitchFamily="34" charset="0"/>
              </a:rPr>
              <a:t>change</a:t>
            </a:r>
            <a:r>
              <a:rPr lang="it-IT" dirty="0">
                <a:latin typeface="Trebuchet MS" panose="020B0703020202090204" pitchFamily="34" charset="0"/>
              </a:rPr>
              <a:t> </a:t>
            </a:r>
            <a:r>
              <a:rPr lang="it-IT" dirty="0" err="1">
                <a:latin typeface="Trebuchet MS" panose="020B0703020202090204" pitchFamily="34" charset="0"/>
              </a:rPr>
              <a:t>kernel</a:t>
            </a:r>
            <a:r>
              <a:rPr lang="it-IT" dirty="0">
                <a:latin typeface="Trebuchet MS" panose="020B0703020202090204" pitchFamily="34" charset="0"/>
              </a:rPr>
              <a:t> </a:t>
            </a:r>
            <a:r>
              <a:rPr lang="it-IT" dirty="0" err="1">
                <a:latin typeface="Trebuchet MS" panose="020B0703020202090204" pitchFamily="34" charset="0"/>
              </a:rPr>
              <a:t>as</a:t>
            </a:r>
            <a:r>
              <a:rPr lang="it-IT" dirty="0">
                <a:latin typeface="Trebuchet MS" panose="020B0703020202090204" pitchFamily="34" charset="0"/>
              </a:rPr>
              <a:t> more </a:t>
            </a:r>
            <a:r>
              <a:rPr lang="it-IT" dirty="0" err="1">
                <a:latin typeface="Trebuchet MS" panose="020B0703020202090204" pitchFamily="34" charset="0"/>
              </a:rPr>
              <a:t>insights</a:t>
            </a:r>
            <a:r>
              <a:rPr lang="it-IT" dirty="0">
                <a:latin typeface="Trebuchet MS" panose="020B0703020202090204" pitchFamily="34" charset="0"/>
              </a:rPr>
              <a:t> </a:t>
            </a:r>
            <a:r>
              <a:rPr lang="it-IT" dirty="0" err="1">
                <a:latin typeface="Trebuchet MS" panose="020B0703020202090204" pitchFamily="34" charset="0"/>
              </a:rPr>
              <a:t>into</a:t>
            </a:r>
            <a:r>
              <a:rPr lang="it-IT" dirty="0">
                <a:latin typeface="Trebuchet MS" panose="020B0703020202090204" pitchFamily="34" charset="0"/>
              </a:rPr>
              <a:t> the data are </a:t>
            </a:r>
            <a:r>
              <a:rPr lang="it-IT" dirty="0" err="1">
                <a:latin typeface="Trebuchet MS" panose="020B0703020202090204" pitchFamily="34" charset="0"/>
              </a:rPr>
              <a:t>gained</a:t>
            </a:r>
            <a:r>
              <a:rPr lang="it-IT" dirty="0">
                <a:latin typeface="Trebuchet MS" panose="020B0703020202090204" pitchFamily="34" charset="0"/>
              </a:rPr>
              <a:t>;</a:t>
            </a:r>
          </a:p>
          <a:p>
            <a:pPr marL="457200" indent="-457200">
              <a:buAutoNum type="arabicPeriod"/>
            </a:pPr>
            <a:endParaRPr lang="it-IT" dirty="0">
              <a:latin typeface="Trebuchet MS" panose="020B0703020202090204" pitchFamily="34" charset="0"/>
            </a:endParaRPr>
          </a:p>
          <a:p>
            <a:pPr marL="457200" indent="-457200">
              <a:buAutoNum type="arabicPeriod"/>
            </a:pPr>
            <a:r>
              <a:rPr lang="it-IT" dirty="0" err="1">
                <a:latin typeface="Trebuchet MS" panose="020B0703020202090204" pitchFamily="34" charset="0"/>
              </a:rPr>
              <a:t>Consider</a:t>
            </a:r>
            <a:r>
              <a:rPr lang="it-IT" dirty="0">
                <a:latin typeface="Trebuchet MS" panose="020B0703020202090204" pitchFamily="34" charset="0"/>
              </a:rPr>
              <a:t> the </a:t>
            </a:r>
            <a:r>
              <a:rPr lang="it-IT" dirty="0" err="1">
                <a:latin typeface="Trebuchet MS" panose="020B0703020202090204" pitchFamily="34" charset="0"/>
              </a:rPr>
              <a:t>expense</a:t>
            </a:r>
            <a:r>
              <a:rPr lang="it-IT" dirty="0">
                <a:latin typeface="Trebuchet MS" panose="020B0703020202090204" pitchFamily="34" charset="0"/>
              </a:rPr>
              <a:t> of </a:t>
            </a:r>
            <a:r>
              <a:rPr lang="it-IT" dirty="0" err="1">
                <a:latin typeface="Trebuchet MS" panose="020B0703020202090204" pitchFamily="34" charset="0"/>
              </a:rPr>
              <a:t>experimentation</a:t>
            </a:r>
            <a:r>
              <a:rPr lang="it-IT" dirty="0">
                <a:latin typeface="Trebuchet MS" panose="020B0703020202090204" pitchFamily="34" charset="0"/>
              </a:rPr>
              <a:t>!</a:t>
            </a:r>
          </a:p>
        </p:txBody>
      </p:sp>
      <p:sp>
        <p:nvSpPr>
          <p:cNvPr id="5" name="Rectangle 4">
            <a:extLst>
              <a:ext uri="{FF2B5EF4-FFF2-40B4-BE49-F238E27FC236}">
                <a16:creationId xmlns:a16="http://schemas.microsoft.com/office/drawing/2014/main" id="{9FBF8497-754B-584B-AF92-75330EBC30BF}"/>
              </a:ext>
            </a:extLst>
          </p:cNvPr>
          <p:cNvSpPr/>
          <p:nvPr/>
        </p:nvSpPr>
        <p:spPr bwMode="auto">
          <a:xfrm>
            <a:off x="5491900" y="1278429"/>
            <a:ext cx="1759506" cy="518160"/>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2183104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6D5AD7-38B2-DF43-9CAC-F41C0D6387E8}"/>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No Free Lunch Theorem</a:t>
            </a:r>
          </a:p>
        </p:txBody>
      </p:sp>
      <p:sp>
        <p:nvSpPr>
          <p:cNvPr id="3" name="TextBox 2">
            <a:extLst>
              <a:ext uri="{FF2B5EF4-FFF2-40B4-BE49-F238E27FC236}">
                <a16:creationId xmlns:a16="http://schemas.microsoft.com/office/drawing/2014/main" id="{9850C0E8-44EF-6640-9C37-EA1CD0231E07}"/>
              </a:ext>
            </a:extLst>
          </p:cNvPr>
          <p:cNvSpPr txBox="1"/>
          <p:nvPr/>
        </p:nvSpPr>
        <p:spPr>
          <a:xfrm>
            <a:off x="1816042" y="1371600"/>
            <a:ext cx="8851959" cy="923330"/>
          </a:xfrm>
          <a:prstGeom prst="rect">
            <a:avLst/>
          </a:prstGeom>
          <a:noFill/>
        </p:spPr>
        <p:txBody>
          <a:bodyPr wrap="square" rtlCol="0">
            <a:spAutoFit/>
          </a:bodyPr>
          <a:lstStyle/>
          <a:p>
            <a:r>
              <a:rPr lang="it-IT" dirty="0">
                <a:latin typeface="Trebuchet MS" panose="020B0703020202090204" pitchFamily="34" charset="0"/>
              </a:rPr>
              <a:t>«</a:t>
            </a:r>
            <a:r>
              <a:rPr lang="it-IT" dirty="0" err="1">
                <a:latin typeface="Trebuchet MS" panose="020B0703020202090204" pitchFamily="34" charset="0"/>
              </a:rPr>
              <a:t>Any</a:t>
            </a:r>
            <a:r>
              <a:rPr lang="it-IT" dirty="0">
                <a:latin typeface="Trebuchet MS" panose="020B0703020202090204" pitchFamily="34" charset="0"/>
              </a:rPr>
              <a:t> </a:t>
            </a:r>
            <a:r>
              <a:rPr lang="it-IT" dirty="0" err="1">
                <a:latin typeface="Trebuchet MS" panose="020B0703020202090204" pitchFamily="34" charset="0"/>
              </a:rPr>
              <a:t>two</a:t>
            </a:r>
            <a:r>
              <a:rPr lang="it-IT" dirty="0">
                <a:latin typeface="Trebuchet MS" panose="020B0703020202090204" pitchFamily="34" charset="0"/>
              </a:rPr>
              <a:t> </a:t>
            </a:r>
            <a:r>
              <a:rPr lang="it-IT" dirty="0" err="1">
                <a:latin typeface="Trebuchet MS" panose="020B0703020202090204" pitchFamily="34" charset="0"/>
              </a:rPr>
              <a:t>Optimization</a:t>
            </a:r>
            <a:r>
              <a:rPr lang="it-IT" dirty="0">
                <a:latin typeface="Trebuchet MS" panose="020B0703020202090204" pitchFamily="34" charset="0"/>
              </a:rPr>
              <a:t> </a:t>
            </a:r>
            <a:r>
              <a:rPr lang="it-IT" dirty="0" err="1">
                <a:latin typeface="Trebuchet MS" panose="020B0703020202090204" pitchFamily="34" charset="0"/>
              </a:rPr>
              <a:t>algorithms</a:t>
            </a:r>
            <a:r>
              <a:rPr lang="it-IT" dirty="0">
                <a:latin typeface="Trebuchet MS" panose="020B0703020202090204" pitchFamily="34" charset="0"/>
              </a:rPr>
              <a:t> </a:t>
            </a:r>
            <a:r>
              <a:rPr lang="it-IT" b="1" dirty="0">
                <a:latin typeface="Trebuchet MS" panose="020B0703020202090204" pitchFamily="34" charset="0"/>
              </a:rPr>
              <a:t>A</a:t>
            </a:r>
            <a:r>
              <a:rPr lang="it-IT" dirty="0">
                <a:latin typeface="Trebuchet MS" panose="020B0703020202090204" pitchFamily="34" charset="0"/>
              </a:rPr>
              <a:t> and </a:t>
            </a:r>
            <a:r>
              <a:rPr lang="it-IT" b="1" dirty="0">
                <a:latin typeface="Trebuchet MS" panose="020B0703020202090204" pitchFamily="34" charset="0"/>
              </a:rPr>
              <a:t>B</a:t>
            </a:r>
            <a:r>
              <a:rPr lang="it-IT" dirty="0">
                <a:latin typeface="Trebuchet MS" panose="020B0703020202090204" pitchFamily="34" charset="0"/>
              </a:rPr>
              <a:t> are </a:t>
            </a:r>
            <a:r>
              <a:rPr lang="it-IT" dirty="0" err="1">
                <a:latin typeface="Trebuchet MS" panose="020B0703020202090204" pitchFamily="34" charset="0"/>
              </a:rPr>
              <a:t>equivalent</a:t>
            </a:r>
            <a:r>
              <a:rPr lang="it-IT" dirty="0">
                <a:latin typeface="Trebuchet MS" panose="020B0703020202090204" pitchFamily="34" charset="0"/>
              </a:rPr>
              <a:t> </a:t>
            </a:r>
            <a:r>
              <a:rPr lang="it-IT" dirty="0" err="1">
                <a:latin typeface="Trebuchet MS" panose="020B0703020202090204" pitchFamily="34" charset="0"/>
              </a:rPr>
              <a:t>when</a:t>
            </a:r>
            <a:r>
              <a:rPr lang="it-IT" dirty="0">
                <a:latin typeface="Trebuchet MS" panose="020B0703020202090204" pitchFamily="34" charset="0"/>
              </a:rPr>
              <a:t> </a:t>
            </a:r>
            <a:r>
              <a:rPr lang="it-IT" dirty="0" err="1">
                <a:latin typeface="Trebuchet MS" panose="020B0703020202090204" pitchFamily="34" charset="0"/>
              </a:rPr>
              <a:t>their</a:t>
            </a:r>
            <a:r>
              <a:rPr lang="it-IT" dirty="0">
                <a:latin typeface="Trebuchet MS" panose="020B0703020202090204" pitchFamily="34" charset="0"/>
              </a:rPr>
              <a:t> performance </a:t>
            </a:r>
            <a:r>
              <a:rPr lang="it-IT" dirty="0" err="1">
                <a:latin typeface="Trebuchet MS" panose="020B0703020202090204" pitchFamily="34" charset="0"/>
              </a:rPr>
              <a:t>is</a:t>
            </a:r>
            <a:r>
              <a:rPr lang="it-IT" dirty="0">
                <a:latin typeface="Trebuchet MS" panose="020B0703020202090204" pitchFamily="34" charset="0"/>
              </a:rPr>
              <a:t> </a:t>
            </a:r>
            <a:r>
              <a:rPr lang="it-IT" dirty="0" err="1">
                <a:latin typeface="Trebuchet MS" panose="020B0703020202090204" pitchFamily="34" charset="0"/>
              </a:rPr>
              <a:t>averaged</a:t>
            </a:r>
            <a:r>
              <a:rPr lang="it-IT" dirty="0">
                <a:latin typeface="Trebuchet MS" panose="020B0703020202090204" pitchFamily="34" charset="0"/>
              </a:rPr>
              <a:t> </a:t>
            </a:r>
            <a:r>
              <a:rPr lang="it-IT" dirty="0" err="1">
                <a:latin typeface="Trebuchet MS" panose="020B0703020202090204" pitchFamily="34" charset="0"/>
              </a:rPr>
              <a:t>across</a:t>
            </a:r>
            <a:r>
              <a:rPr lang="it-IT" dirty="0">
                <a:latin typeface="Trebuchet MS" panose="020B0703020202090204" pitchFamily="34" charset="0"/>
              </a:rPr>
              <a:t> </a:t>
            </a:r>
            <a:r>
              <a:rPr lang="it-IT" dirty="0" err="1">
                <a:latin typeface="Trebuchet MS" panose="020B0703020202090204" pitchFamily="34" charset="0"/>
              </a:rPr>
              <a:t>all</a:t>
            </a:r>
            <a:r>
              <a:rPr lang="it-IT" dirty="0">
                <a:latin typeface="Trebuchet MS" panose="020B0703020202090204" pitchFamily="34" charset="0"/>
              </a:rPr>
              <a:t> </a:t>
            </a:r>
            <a:r>
              <a:rPr lang="it-IT" dirty="0" err="1">
                <a:latin typeface="Trebuchet MS" panose="020B0703020202090204" pitchFamily="34" charset="0"/>
              </a:rPr>
              <a:t>possible</a:t>
            </a:r>
            <a:r>
              <a:rPr lang="it-IT" dirty="0">
                <a:latin typeface="Trebuchet MS" panose="020B0703020202090204" pitchFamily="34" charset="0"/>
              </a:rPr>
              <a:t> </a:t>
            </a:r>
            <a:r>
              <a:rPr lang="it-IT" dirty="0" err="1">
                <a:latin typeface="Trebuchet MS" panose="020B0703020202090204" pitchFamily="34" charset="0"/>
              </a:rPr>
              <a:t>problems</a:t>
            </a:r>
            <a:r>
              <a:rPr lang="it-IT" dirty="0">
                <a:latin typeface="Trebuchet MS" panose="020B0703020202090204" pitchFamily="34" charset="0"/>
              </a:rPr>
              <a:t>»</a:t>
            </a:r>
          </a:p>
          <a:p>
            <a:endParaRPr lang="it-IT" dirty="0">
              <a:latin typeface="Trebuchet MS" panose="020B0703020202090204" pitchFamily="34" charset="0"/>
            </a:endParaRPr>
          </a:p>
        </p:txBody>
      </p:sp>
      <p:sp>
        <p:nvSpPr>
          <p:cNvPr id="4" name="TextBox 3">
            <a:extLst>
              <a:ext uri="{FF2B5EF4-FFF2-40B4-BE49-F238E27FC236}">
                <a16:creationId xmlns:a16="http://schemas.microsoft.com/office/drawing/2014/main" id="{C937217A-EAFC-1A4B-9717-B6C0F118AFEB}"/>
              </a:ext>
            </a:extLst>
          </p:cNvPr>
          <p:cNvSpPr txBox="1"/>
          <p:nvPr/>
        </p:nvSpPr>
        <p:spPr>
          <a:xfrm>
            <a:off x="3294185" y="2391508"/>
            <a:ext cx="3131178" cy="338554"/>
          </a:xfrm>
          <a:prstGeom prst="rect">
            <a:avLst/>
          </a:prstGeom>
          <a:noFill/>
        </p:spPr>
        <p:txBody>
          <a:bodyPr wrap="none" rtlCol="0">
            <a:spAutoFit/>
          </a:bodyPr>
          <a:lstStyle/>
          <a:p>
            <a:r>
              <a:rPr lang="it-IT" sz="1600" dirty="0">
                <a:latin typeface="Trebuchet MS" panose="020B0703020202090204" pitchFamily="34" charset="0"/>
              </a:rPr>
              <a:t>Cit. </a:t>
            </a:r>
            <a:r>
              <a:rPr lang="it-IT" sz="1600" dirty="0" err="1">
                <a:latin typeface="Trebuchet MS" panose="020B0703020202090204" pitchFamily="34" charset="0"/>
              </a:rPr>
              <a:t>Wolpert</a:t>
            </a:r>
            <a:r>
              <a:rPr lang="it-IT" sz="1600" dirty="0">
                <a:latin typeface="Trebuchet MS" panose="020B0703020202090204" pitchFamily="34" charset="0"/>
              </a:rPr>
              <a:t> and </a:t>
            </a:r>
            <a:r>
              <a:rPr lang="it-IT" sz="1600" dirty="0" err="1">
                <a:latin typeface="Trebuchet MS" panose="020B0703020202090204" pitchFamily="34" charset="0"/>
              </a:rPr>
              <a:t>Macready</a:t>
            </a:r>
            <a:r>
              <a:rPr lang="it-IT" sz="1600" dirty="0">
                <a:latin typeface="Trebuchet MS" panose="020B0703020202090204" pitchFamily="34" charset="0"/>
              </a:rPr>
              <a:t> 2005</a:t>
            </a:r>
          </a:p>
        </p:txBody>
      </p:sp>
    </p:spTree>
    <p:extLst>
      <p:ext uri="{BB962C8B-B14F-4D97-AF65-F5344CB8AC3E}">
        <p14:creationId xmlns:p14="http://schemas.microsoft.com/office/powerpoint/2010/main" val="1740673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6D5AD7-38B2-DF43-9CAC-F41C0D6387E8}"/>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No Free Lunch Theorem</a:t>
            </a:r>
          </a:p>
        </p:txBody>
      </p:sp>
      <p:sp>
        <p:nvSpPr>
          <p:cNvPr id="3" name="TextBox 2">
            <a:extLst>
              <a:ext uri="{FF2B5EF4-FFF2-40B4-BE49-F238E27FC236}">
                <a16:creationId xmlns:a16="http://schemas.microsoft.com/office/drawing/2014/main" id="{9850C0E8-44EF-6640-9C37-EA1CD0231E07}"/>
              </a:ext>
            </a:extLst>
          </p:cNvPr>
          <p:cNvSpPr txBox="1"/>
          <p:nvPr/>
        </p:nvSpPr>
        <p:spPr>
          <a:xfrm>
            <a:off x="1816042" y="1371600"/>
            <a:ext cx="8851959" cy="923330"/>
          </a:xfrm>
          <a:prstGeom prst="rect">
            <a:avLst/>
          </a:prstGeom>
          <a:noFill/>
        </p:spPr>
        <p:txBody>
          <a:bodyPr wrap="square" rtlCol="0">
            <a:spAutoFit/>
          </a:bodyPr>
          <a:lstStyle/>
          <a:p>
            <a:r>
              <a:rPr lang="it-IT" dirty="0">
                <a:latin typeface="Trebuchet MS" panose="020B0703020202090204" pitchFamily="34" charset="0"/>
              </a:rPr>
              <a:t>«</a:t>
            </a:r>
            <a:r>
              <a:rPr lang="it-IT" dirty="0" err="1">
                <a:latin typeface="Trebuchet MS" panose="020B0703020202090204" pitchFamily="34" charset="0"/>
              </a:rPr>
              <a:t>Any</a:t>
            </a:r>
            <a:r>
              <a:rPr lang="it-IT" dirty="0">
                <a:latin typeface="Trebuchet MS" panose="020B0703020202090204" pitchFamily="34" charset="0"/>
              </a:rPr>
              <a:t> </a:t>
            </a:r>
            <a:r>
              <a:rPr lang="it-IT" dirty="0" err="1">
                <a:latin typeface="Trebuchet MS" panose="020B0703020202090204" pitchFamily="34" charset="0"/>
              </a:rPr>
              <a:t>two</a:t>
            </a:r>
            <a:r>
              <a:rPr lang="it-IT" dirty="0">
                <a:latin typeface="Trebuchet MS" panose="020B0703020202090204" pitchFamily="34" charset="0"/>
              </a:rPr>
              <a:t> </a:t>
            </a:r>
            <a:r>
              <a:rPr lang="it-IT" dirty="0" err="1">
                <a:latin typeface="Trebuchet MS" panose="020B0703020202090204" pitchFamily="34" charset="0"/>
              </a:rPr>
              <a:t>Optimization</a:t>
            </a:r>
            <a:r>
              <a:rPr lang="it-IT" dirty="0">
                <a:latin typeface="Trebuchet MS" panose="020B0703020202090204" pitchFamily="34" charset="0"/>
              </a:rPr>
              <a:t> </a:t>
            </a:r>
            <a:r>
              <a:rPr lang="it-IT" dirty="0" err="1">
                <a:latin typeface="Trebuchet MS" panose="020B0703020202090204" pitchFamily="34" charset="0"/>
              </a:rPr>
              <a:t>algorithms</a:t>
            </a:r>
            <a:r>
              <a:rPr lang="it-IT" dirty="0">
                <a:latin typeface="Trebuchet MS" panose="020B0703020202090204" pitchFamily="34" charset="0"/>
              </a:rPr>
              <a:t> </a:t>
            </a:r>
            <a:r>
              <a:rPr lang="it-IT" b="1" dirty="0">
                <a:latin typeface="Trebuchet MS" panose="020B0703020202090204" pitchFamily="34" charset="0"/>
              </a:rPr>
              <a:t>A</a:t>
            </a:r>
            <a:r>
              <a:rPr lang="it-IT" dirty="0">
                <a:latin typeface="Trebuchet MS" panose="020B0703020202090204" pitchFamily="34" charset="0"/>
              </a:rPr>
              <a:t> and </a:t>
            </a:r>
            <a:r>
              <a:rPr lang="it-IT" b="1" dirty="0">
                <a:latin typeface="Trebuchet MS" panose="020B0703020202090204" pitchFamily="34" charset="0"/>
              </a:rPr>
              <a:t>B</a:t>
            </a:r>
            <a:r>
              <a:rPr lang="it-IT" dirty="0">
                <a:latin typeface="Trebuchet MS" panose="020B0703020202090204" pitchFamily="34" charset="0"/>
              </a:rPr>
              <a:t> are </a:t>
            </a:r>
            <a:r>
              <a:rPr lang="it-IT" dirty="0" err="1">
                <a:latin typeface="Trebuchet MS" panose="020B0703020202090204" pitchFamily="34" charset="0"/>
              </a:rPr>
              <a:t>equivalent</a:t>
            </a:r>
            <a:r>
              <a:rPr lang="it-IT" dirty="0">
                <a:latin typeface="Trebuchet MS" panose="020B0703020202090204" pitchFamily="34" charset="0"/>
              </a:rPr>
              <a:t> </a:t>
            </a:r>
            <a:r>
              <a:rPr lang="it-IT" dirty="0" err="1">
                <a:latin typeface="Trebuchet MS" panose="020B0703020202090204" pitchFamily="34" charset="0"/>
              </a:rPr>
              <a:t>when</a:t>
            </a:r>
            <a:r>
              <a:rPr lang="it-IT" dirty="0">
                <a:latin typeface="Trebuchet MS" panose="020B0703020202090204" pitchFamily="34" charset="0"/>
              </a:rPr>
              <a:t> </a:t>
            </a:r>
            <a:r>
              <a:rPr lang="it-IT" dirty="0" err="1">
                <a:latin typeface="Trebuchet MS" panose="020B0703020202090204" pitchFamily="34" charset="0"/>
              </a:rPr>
              <a:t>their</a:t>
            </a:r>
            <a:r>
              <a:rPr lang="it-IT" dirty="0">
                <a:latin typeface="Trebuchet MS" panose="020B0703020202090204" pitchFamily="34" charset="0"/>
              </a:rPr>
              <a:t> performance </a:t>
            </a:r>
            <a:r>
              <a:rPr lang="it-IT" dirty="0" err="1">
                <a:latin typeface="Trebuchet MS" panose="020B0703020202090204" pitchFamily="34" charset="0"/>
              </a:rPr>
              <a:t>is</a:t>
            </a:r>
            <a:r>
              <a:rPr lang="it-IT" dirty="0">
                <a:latin typeface="Trebuchet MS" panose="020B0703020202090204" pitchFamily="34" charset="0"/>
              </a:rPr>
              <a:t> </a:t>
            </a:r>
            <a:r>
              <a:rPr lang="it-IT" dirty="0" err="1">
                <a:latin typeface="Trebuchet MS" panose="020B0703020202090204" pitchFamily="34" charset="0"/>
              </a:rPr>
              <a:t>averaged</a:t>
            </a:r>
            <a:r>
              <a:rPr lang="it-IT" dirty="0">
                <a:latin typeface="Trebuchet MS" panose="020B0703020202090204" pitchFamily="34" charset="0"/>
              </a:rPr>
              <a:t> </a:t>
            </a:r>
            <a:r>
              <a:rPr lang="it-IT" dirty="0" err="1">
                <a:latin typeface="Trebuchet MS" panose="020B0703020202090204" pitchFamily="34" charset="0"/>
              </a:rPr>
              <a:t>across</a:t>
            </a:r>
            <a:r>
              <a:rPr lang="it-IT" dirty="0">
                <a:latin typeface="Trebuchet MS" panose="020B0703020202090204" pitchFamily="34" charset="0"/>
              </a:rPr>
              <a:t> </a:t>
            </a:r>
            <a:r>
              <a:rPr lang="it-IT" dirty="0" err="1">
                <a:latin typeface="Trebuchet MS" panose="020B0703020202090204" pitchFamily="34" charset="0"/>
              </a:rPr>
              <a:t>all</a:t>
            </a:r>
            <a:r>
              <a:rPr lang="it-IT" dirty="0">
                <a:latin typeface="Trebuchet MS" panose="020B0703020202090204" pitchFamily="34" charset="0"/>
              </a:rPr>
              <a:t> </a:t>
            </a:r>
            <a:r>
              <a:rPr lang="it-IT" dirty="0" err="1">
                <a:latin typeface="Trebuchet MS" panose="020B0703020202090204" pitchFamily="34" charset="0"/>
              </a:rPr>
              <a:t>possible</a:t>
            </a:r>
            <a:r>
              <a:rPr lang="it-IT" dirty="0">
                <a:latin typeface="Trebuchet MS" panose="020B0703020202090204" pitchFamily="34" charset="0"/>
              </a:rPr>
              <a:t> </a:t>
            </a:r>
            <a:r>
              <a:rPr lang="it-IT" dirty="0" err="1">
                <a:latin typeface="Trebuchet MS" panose="020B0703020202090204" pitchFamily="34" charset="0"/>
              </a:rPr>
              <a:t>problems</a:t>
            </a:r>
            <a:r>
              <a:rPr lang="it-IT" dirty="0">
                <a:latin typeface="Trebuchet MS" panose="020B0703020202090204" pitchFamily="34" charset="0"/>
              </a:rPr>
              <a:t>»</a:t>
            </a:r>
          </a:p>
          <a:p>
            <a:endParaRPr lang="it-IT" dirty="0">
              <a:latin typeface="Trebuchet MS" panose="020B0703020202090204" pitchFamily="34" charset="0"/>
            </a:endParaRPr>
          </a:p>
        </p:txBody>
      </p:sp>
      <p:sp>
        <p:nvSpPr>
          <p:cNvPr id="4" name="TextBox 3">
            <a:extLst>
              <a:ext uri="{FF2B5EF4-FFF2-40B4-BE49-F238E27FC236}">
                <a16:creationId xmlns:a16="http://schemas.microsoft.com/office/drawing/2014/main" id="{C937217A-EAFC-1A4B-9717-B6C0F118AFEB}"/>
              </a:ext>
            </a:extLst>
          </p:cNvPr>
          <p:cNvSpPr txBox="1"/>
          <p:nvPr/>
        </p:nvSpPr>
        <p:spPr>
          <a:xfrm>
            <a:off x="3294185" y="2391508"/>
            <a:ext cx="3131178" cy="338554"/>
          </a:xfrm>
          <a:prstGeom prst="rect">
            <a:avLst/>
          </a:prstGeom>
          <a:noFill/>
        </p:spPr>
        <p:txBody>
          <a:bodyPr wrap="none" rtlCol="0">
            <a:spAutoFit/>
          </a:bodyPr>
          <a:lstStyle/>
          <a:p>
            <a:r>
              <a:rPr lang="it-IT" sz="1600" dirty="0">
                <a:latin typeface="Trebuchet MS" panose="020B0703020202090204" pitchFamily="34" charset="0"/>
              </a:rPr>
              <a:t>Cit. </a:t>
            </a:r>
            <a:r>
              <a:rPr lang="it-IT" sz="1600" dirty="0" err="1">
                <a:latin typeface="Trebuchet MS" panose="020B0703020202090204" pitchFamily="34" charset="0"/>
              </a:rPr>
              <a:t>Wolpert</a:t>
            </a:r>
            <a:r>
              <a:rPr lang="it-IT" sz="1600" dirty="0">
                <a:latin typeface="Trebuchet MS" panose="020B0703020202090204" pitchFamily="34" charset="0"/>
              </a:rPr>
              <a:t> and </a:t>
            </a:r>
            <a:r>
              <a:rPr lang="it-IT" sz="1600" dirty="0" err="1">
                <a:latin typeface="Trebuchet MS" panose="020B0703020202090204" pitchFamily="34" charset="0"/>
              </a:rPr>
              <a:t>Macready</a:t>
            </a:r>
            <a:r>
              <a:rPr lang="it-IT" sz="1600" dirty="0">
                <a:latin typeface="Trebuchet MS" panose="020B0703020202090204" pitchFamily="34" charset="0"/>
              </a:rPr>
              <a:t> 2005</a:t>
            </a:r>
          </a:p>
        </p:txBody>
      </p:sp>
      <p:sp>
        <p:nvSpPr>
          <p:cNvPr id="5" name="TextBox 4">
            <a:extLst>
              <a:ext uri="{FF2B5EF4-FFF2-40B4-BE49-F238E27FC236}">
                <a16:creationId xmlns:a16="http://schemas.microsoft.com/office/drawing/2014/main" id="{865B0DD8-FF90-1B4F-8BC7-FBA549142184}"/>
              </a:ext>
            </a:extLst>
          </p:cNvPr>
          <p:cNvSpPr txBox="1"/>
          <p:nvPr/>
        </p:nvSpPr>
        <p:spPr>
          <a:xfrm>
            <a:off x="2004647" y="3493478"/>
            <a:ext cx="8264769" cy="646331"/>
          </a:xfrm>
          <a:prstGeom prst="rect">
            <a:avLst/>
          </a:prstGeom>
          <a:noFill/>
        </p:spPr>
        <p:txBody>
          <a:bodyPr wrap="square" rtlCol="0">
            <a:spAutoFit/>
          </a:bodyPr>
          <a:lstStyle/>
          <a:p>
            <a:r>
              <a:rPr lang="it-IT" dirty="0" err="1">
                <a:latin typeface="Trebuchet MS" panose="020B0703020202090204" pitchFamily="34" charset="0"/>
              </a:rPr>
              <a:t>Meaning</a:t>
            </a:r>
            <a:r>
              <a:rPr lang="it-IT" dirty="0">
                <a:latin typeface="Trebuchet MS" panose="020B0703020202090204" pitchFamily="34" charset="0"/>
              </a:rPr>
              <a:t> </a:t>
            </a:r>
            <a:r>
              <a:rPr lang="it-IT" dirty="0" err="1">
                <a:latin typeface="Trebuchet MS" panose="020B0703020202090204" pitchFamily="34" charset="0"/>
              </a:rPr>
              <a:t>that</a:t>
            </a:r>
            <a:r>
              <a:rPr lang="it-IT" dirty="0">
                <a:latin typeface="Trebuchet MS" panose="020B0703020202090204" pitchFamily="34" charset="0"/>
              </a:rPr>
              <a:t>, </a:t>
            </a:r>
            <a:r>
              <a:rPr lang="it-IT" dirty="0" err="1">
                <a:latin typeface="Trebuchet MS" panose="020B0703020202090204" pitchFamily="34" charset="0"/>
              </a:rPr>
              <a:t>regardless</a:t>
            </a:r>
            <a:r>
              <a:rPr lang="it-IT" dirty="0">
                <a:latin typeface="Trebuchet MS" panose="020B0703020202090204" pitchFamily="34" charset="0"/>
              </a:rPr>
              <a:t> of </a:t>
            </a:r>
            <a:r>
              <a:rPr lang="it-IT" dirty="0" err="1">
                <a:latin typeface="Trebuchet MS" panose="020B0703020202090204" pitchFamily="34" charset="0"/>
              </a:rPr>
              <a:t>what</a:t>
            </a:r>
            <a:r>
              <a:rPr lang="it-IT" dirty="0">
                <a:latin typeface="Trebuchet MS" panose="020B0703020202090204" pitchFamily="34" charset="0"/>
              </a:rPr>
              <a:t> </a:t>
            </a:r>
            <a:r>
              <a:rPr lang="it-IT" dirty="0" err="1">
                <a:latin typeface="Trebuchet MS" panose="020B0703020202090204" pitchFamily="34" charset="0"/>
              </a:rPr>
              <a:t>you</a:t>
            </a:r>
            <a:r>
              <a:rPr lang="it-IT" dirty="0">
                <a:latin typeface="Trebuchet MS" panose="020B0703020202090204" pitchFamily="34" charset="0"/>
              </a:rPr>
              <a:t> </a:t>
            </a:r>
            <a:r>
              <a:rPr lang="it-IT" dirty="0" err="1">
                <a:latin typeface="Trebuchet MS" panose="020B0703020202090204" pitchFamily="34" charset="0"/>
              </a:rPr>
              <a:t>know</a:t>
            </a:r>
            <a:r>
              <a:rPr lang="it-IT" dirty="0">
                <a:latin typeface="Trebuchet MS" panose="020B0703020202090204" pitchFamily="34" charset="0"/>
              </a:rPr>
              <a:t> </a:t>
            </a:r>
            <a:r>
              <a:rPr lang="it-IT" dirty="0" err="1">
                <a:latin typeface="Trebuchet MS" panose="020B0703020202090204" pitchFamily="34" charset="0"/>
              </a:rPr>
              <a:t>about</a:t>
            </a:r>
            <a:r>
              <a:rPr lang="it-IT" dirty="0">
                <a:latin typeface="Trebuchet MS" panose="020B0703020202090204" pitchFamily="34" charset="0"/>
              </a:rPr>
              <a:t> the data</a:t>
            </a:r>
          </a:p>
          <a:p>
            <a:r>
              <a:rPr lang="it-IT" dirty="0" err="1">
                <a:latin typeface="Trebuchet MS" panose="020B0703020202090204" pitchFamily="34" charset="0"/>
              </a:rPr>
              <a:t>you</a:t>
            </a:r>
            <a:r>
              <a:rPr lang="it-IT" dirty="0">
                <a:latin typeface="Trebuchet MS" panose="020B0703020202090204" pitchFamily="34" charset="0"/>
              </a:rPr>
              <a:t> </a:t>
            </a:r>
            <a:r>
              <a:rPr lang="it-IT" dirty="0" err="1">
                <a:latin typeface="Trebuchet MS" panose="020B0703020202090204" pitchFamily="34" charset="0"/>
              </a:rPr>
              <a:t>will</a:t>
            </a:r>
            <a:r>
              <a:rPr lang="it-IT" dirty="0">
                <a:latin typeface="Trebuchet MS" panose="020B0703020202090204" pitchFamily="34" charset="0"/>
              </a:rPr>
              <a:t> </a:t>
            </a:r>
            <a:r>
              <a:rPr lang="it-IT" b="1" i="1" dirty="0">
                <a:latin typeface="Trebuchet MS" panose="020B0703020202090204" pitchFamily="34" charset="0"/>
              </a:rPr>
              <a:t>*</a:t>
            </a:r>
            <a:r>
              <a:rPr lang="it-IT" b="1" i="1" dirty="0" err="1">
                <a:latin typeface="Trebuchet MS" panose="020B0703020202090204" pitchFamily="34" charset="0"/>
              </a:rPr>
              <a:t>always</a:t>
            </a:r>
            <a:r>
              <a:rPr lang="it-IT" b="1" i="1" dirty="0">
                <a:latin typeface="Trebuchet MS" panose="020B0703020202090204" pitchFamily="34" charset="0"/>
              </a:rPr>
              <a:t>* </a:t>
            </a:r>
            <a:r>
              <a:rPr lang="it-IT" dirty="0" err="1">
                <a:latin typeface="Trebuchet MS" panose="020B0703020202090204" pitchFamily="34" charset="0"/>
              </a:rPr>
              <a:t>need</a:t>
            </a:r>
            <a:r>
              <a:rPr lang="it-IT" dirty="0">
                <a:latin typeface="Trebuchet MS" panose="020B0703020202090204" pitchFamily="34" charset="0"/>
              </a:rPr>
              <a:t> to </a:t>
            </a:r>
            <a:r>
              <a:rPr lang="it-IT" dirty="0" err="1">
                <a:latin typeface="Trebuchet MS" panose="020B0703020202090204" pitchFamily="34" charset="0"/>
              </a:rPr>
              <a:t>experiment</a:t>
            </a:r>
            <a:r>
              <a:rPr lang="it-IT" dirty="0">
                <a:latin typeface="Trebuchet MS" panose="020B0703020202090204" pitchFamily="34" charset="0"/>
              </a:rPr>
              <a:t> with ML </a:t>
            </a:r>
            <a:r>
              <a:rPr lang="it-IT" dirty="0" err="1">
                <a:latin typeface="Trebuchet MS" panose="020B0703020202090204" pitchFamily="34" charset="0"/>
              </a:rPr>
              <a:t>algorithms</a:t>
            </a:r>
            <a:r>
              <a:rPr lang="it-IT" dirty="0">
                <a:latin typeface="Trebuchet MS" panose="020B0703020202090204" pitchFamily="34" charset="0"/>
              </a:rPr>
              <a:t> and </a:t>
            </a:r>
            <a:r>
              <a:rPr lang="it-IT" dirty="0" err="1">
                <a:latin typeface="Trebuchet MS" panose="020B0703020202090204" pitchFamily="34" charset="0"/>
              </a:rPr>
              <a:t>approaches</a:t>
            </a:r>
            <a:endParaRPr lang="it-IT" dirty="0">
              <a:latin typeface="Trebuchet MS" panose="020B0703020202090204" pitchFamily="34" charset="0"/>
            </a:endParaRPr>
          </a:p>
        </p:txBody>
      </p:sp>
    </p:spTree>
    <p:extLst>
      <p:ext uri="{BB962C8B-B14F-4D97-AF65-F5344CB8AC3E}">
        <p14:creationId xmlns:p14="http://schemas.microsoft.com/office/powerpoint/2010/main" val="1698287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6D5AD7-38B2-DF43-9CAC-F41C0D6387E8}"/>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No Free Lunch Theorem</a:t>
            </a:r>
          </a:p>
        </p:txBody>
      </p:sp>
      <p:sp>
        <p:nvSpPr>
          <p:cNvPr id="3" name="TextBox 2">
            <a:extLst>
              <a:ext uri="{FF2B5EF4-FFF2-40B4-BE49-F238E27FC236}">
                <a16:creationId xmlns:a16="http://schemas.microsoft.com/office/drawing/2014/main" id="{9850C0E8-44EF-6640-9C37-EA1CD0231E07}"/>
              </a:ext>
            </a:extLst>
          </p:cNvPr>
          <p:cNvSpPr txBox="1"/>
          <p:nvPr/>
        </p:nvSpPr>
        <p:spPr>
          <a:xfrm>
            <a:off x="1816042" y="1371600"/>
            <a:ext cx="8851959" cy="923330"/>
          </a:xfrm>
          <a:prstGeom prst="rect">
            <a:avLst/>
          </a:prstGeom>
          <a:noFill/>
        </p:spPr>
        <p:txBody>
          <a:bodyPr wrap="square" rtlCol="0">
            <a:spAutoFit/>
          </a:bodyPr>
          <a:lstStyle/>
          <a:p>
            <a:r>
              <a:rPr lang="it-IT" dirty="0">
                <a:latin typeface="Trebuchet MS" panose="020B0703020202090204" pitchFamily="34" charset="0"/>
              </a:rPr>
              <a:t>«</a:t>
            </a:r>
            <a:r>
              <a:rPr lang="it-IT" dirty="0" err="1">
                <a:latin typeface="Trebuchet MS" panose="020B0703020202090204" pitchFamily="34" charset="0"/>
              </a:rPr>
              <a:t>Any</a:t>
            </a:r>
            <a:r>
              <a:rPr lang="it-IT" dirty="0">
                <a:latin typeface="Trebuchet MS" panose="020B0703020202090204" pitchFamily="34" charset="0"/>
              </a:rPr>
              <a:t> </a:t>
            </a:r>
            <a:r>
              <a:rPr lang="it-IT" dirty="0" err="1">
                <a:latin typeface="Trebuchet MS" panose="020B0703020202090204" pitchFamily="34" charset="0"/>
              </a:rPr>
              <a:t>two</a:t>
            </a:r>
            <a:r>
              <a:rPr lang="it-IT" dirty="0">
                <a:latin typeface="Trebuchet MS" panose="020B0703020202090204" pitchFamily="34" charset="0"/>
              </a:rPr>
              <a:t> </a:t>
            </a:r>
            <a:r>
              <a:rPr lang="it-IT" dirty="0" err="1">
                <a:latin typeface="Trebuchet MS" panose="020B0703020202090204" pitchFamily="34" charset="0"/>
              </a:rPr>
              <a:t>Optimization</a:t>
            </a:r>
            <a:r>
              <a:rPr lang="it-IT" dirty="0">
                <a:latin typeface="Trebuchet MS" panose="020B0703020202090204" pitchFamily="34" charset="0"/>
              </a:rPr>
              <a:t> </a:t>
            </a:r>
            <a:r>
              <a:rPr lang="it-IT" dirty="0" err="1">
                <a:latin typeface="Trebuchet MS" panose="020B0703020202090204" pitchFamily="34" charset="0"/>
              </a:rPr>
              <a:t>algorithms</a:t>
            </a:r>
            <a:r>
              <a:rPr lang="it-IT" dirty="0">
                <a:latin typeface="Trebuchet MS" panose="020B0703020202090204" pitchFamily="34" charset="0"/>
              </a:rPr>
              <a:t> </a:t>
            </a:r>
            <a:r>
              <a:rPr lang="it-IT" b="1" dirty="0">
                <a:latin typeface="Trebuchet MS" panose="020B0703020202090204" pitchFamily="34" charset="0"/>
              </a:rPr>
              <a:t>A</a:t>
            </a:r>
            <a:r>
              <a:rPr lang="it-IT" dirty="0">
                <a:latin typeface="Trebuchet MS" panose="020B0703020202090204" pitchFamily="34" charset="0"/>
              </a:rPr>
              <a:t> and </a:t>
            </a:r>
            <a:r>
              <a:rPr lang="it-IT" b="1" dirty="0">
                <a:latin typeface="Trebuchet MS" panose="020B0703020202090204" pitchFamily="34" charset="0"/>
              </a:rPr>
              <a:t>B</a:t>
            </a:r>
            <a:r>
              <a:rPr lang="it-IT" dirty="0">
                <a:latin typeface="Trebuchet MS" panose="020B0703020202090204" pitchFamily="34" charset="0"/>
              </a:rPr>
              <a:t> are </a:t>
            </a:r>
            <a:r>
              <a:rPr lang="it-IT" dirty="0" err="1">
                <a:latin typeface="Trebuchet MS" panose="020B0703020202090204" pitchFamily="34" charset="0"/>
              </a:rPr>
              <a:t>equivalent</a:t>
            </a:r>
            <a:r>
              <a:rPr lang="it-IT" dirty="0">
                <a:latin typeface="Trebuchet MS" panose="020B0703020202090204" pitchFamily="34" charset="0"/>
              </a:rPr>
              <a:t> </a:t>
            </a:r>
            <a:r>
              <a:rPr lang="it-IT" dirty="0" err="1">
                <a:latin typeface="Trebuchet MS" panose="020B0703020202090204" pitchFamily="34" charset="0"/>
              </a:rPr>
              <a:t>when</a:t>
            </a:r>
            <a:r>
              <a:rPr lang="it-IT" dirty="0">
                <a:latin typeface="Trebuchet MS" panose="020B0703020202090204" pitchFamily="34" charset="0"/>
              </a:rPr>
              <a:t> </a:t>
            </a:r>
            <a:r>
              <a:rPr lang="it-IT" dirty="0" err="1">
                <a:latin typeface="Trebuchet MS" panose="020B0703020202090204" pitchFamily="34" charset="0"/>
              </a:rPr>
              <a:t>their</a:t>
            </a:r>
            <a:r>
              <a:rPr lang="it-IT" dirty="0">
                <a:latin typeface="Trebuchet MS" panose="020B0703020202090204" pitchFamily="34" charset="0"/>
              </a:rPr>
              <a:t> performance </a:t>
            </a:r>
            <a:r>
              <a:rPr lang="it-IT" dirty="0" err="1">
                <a:latin typeface="Trebuchet MS" panose="020B0703020202090204" pitchFamily="34" charset="0"/>
              </a:rPr>
              <a:t>is</a:t>
            </a:r>
            <a:r>
              <a:rPr lang="it-IT" dirty="0">
                <a:latin typeface="Trebuchet MS" panose="020B0703020202090204" pitchFamily="34" charset="0"/>
              </a:rPr>
              <a:t> </a:t>
            </a:r>
            <a:r>
              <a:rPr lang="it-IT" dirty="0" err="1">
                <a:latin typeface="Trebuchet MS" panose="020B0703020202090204" pitchFamily="34" charset="0"/>
              </a:rPr>
              <a:t>averaged</a:t>
            </a:r>
            <a:r>
              <a:rPr lang="it-IT" dirty="0">
                <a:latin typeface="Trebuchet MS" panose="020B0703020202090204" pitchFamily="34" charset="0"/>
              </a:rPr>
              <a:t> </a:t>
            </a:r>
            <a:r>
              <a:rPr lang="it-IT" dirty="0" err="1">
                <a:latin typeface="Trebuchet MS" panose="020B0703020202090204" pitchFamily="34" charset="0"/>
              </a:rPr>
              <a:t>across</a:t>
            </a:r>
            <a:r>
              <a:rPr lang="it-IT" dirty="0">
                <a:latin typeface="Trebuchet MS" panose="020B0703020202090204" pitchFamily="34" charset="0"/>
              </a:rPr>
              <a:t> </a:t>
            </a:r>
            <a:r>
              <a:rPr lang="it-IT" dirty="0" err="1">
                <a:latin typeface="Trebuchet MS" panose="020B0703020202090204" pitchFamily="34" charset="0"/>
              </a:rPr>
              <a:t>all</a:t>
            </a:r>
            <a:r>
              <a:rPr lang="it-IT" dirty="0">
                <a:latin typeface="Trebuchet MS" panose="020B0703020202090204" pitchFamily="34" charset="0"/>
              </a:rPr>
              <a:t> </a:t>
            </a:r>
            <a:r>
              <a:rPr lang="it-IT" dirty="0" err="1">
                <a:latin typeface="Trebuchet MS" panose="020B0703020202090204" pitchFamily="34" charset="0"/>
              </a:rPr>
              <a:t>possible</a:t>
            </a:r>
            <a:r>
              <a:rPr lang="it-IT" dirty="0">
                <a:latin typeface="Trebuchet MS" panose="020B0703020202090204" pitchFamily="34" charset="0"/>
              </a:rPr>
              <a:t> </a:t>
            </a:r>
            <a:r>
              <a:rPr lang="it-IT" dirty="0" err="1">
                <a:latin typeface="Trebuchet MS" panose="020B0703020202090204" pitchFamily="34" charset="0"/>
              </a:rPr>
              <a:t>problems</a:t>
            </a:r>
            <a:r>
              <a:rPr lang="it-IT" dirty="0">
                <a:latin typeface="Trebuchet MS" panose="020B0703020202090204" pitchFamily="34" charset="0"/>
              </a:rPr>
              <a:t>»</a:t>
            </a:r>
          </a:p>
          <a:p>
            <a:endParaRPr lang="it-IT" dirty="0">
              <a:latin typeface="Trebuchet MS" panose="020B0703020202090204" pitchFamily="34" charset="0"/>
            </a:endParaRPr>
          </a:p>
        </p:txBody>
      </p:sp>
      <p:sp>
        <p:nvSpPr>
          <p:cNvPr id="4" name="TextBox 3">
            <a:extLst>
              <a:ext uri="{FF2B5EF4-FFF2-40B4-BE49-F238E27FC236}">
                <a16:creationId xmlns:a16="http://schemas.microsoft.com/office/drawing/2014/main" id="{C937217A-EAFC-1A4B-9717-B6C0F118AFEB}"/>
              </a:ext>
            </a:extLst>
          </p:cNvPr>
          <p:cNvSpPr txBox="1"/>
          <p:nvPr/>
        </p:nvSpPr>
        <p:spPr>
          <a:xfrm>
            <a:off x="3294185" y="2391508"/>
            <a:ext cx="3131178" cy="338554"/>
          </a:xfrm>
          <a:prstGeom prst="rect">
            <a:avLst/>
          </a:prstGeom>
          <a:noFill/>
        </p:spPr>
        <p:txBody>
          <a:bodyPr wrap="none" rtlCol="0">
            <a:spAutoFit/>
          </a:bodyPr>
          <a:lstStyle/>
          <a:p>
            <a:r>
              <a:rPr lang="it-IT" sz="1600" dirty="0">
                <a:latin typeface="Trebuchet MS" panose="020B0703020202090204" pitchFamily="34" charset="0"/>
              </a:rPr>
              <a:t>Cit. </a:t>
            </a:r>
            <a:r>
              <a:rPr lang="it-IT" sz="1600" dirty="0" err="1">
                <a:latin typeface="Trebuchet MS" panose="020B0703020202090204" pitchFamily="34" charset="0"/>
              </a:rPr>
              <a:t>Wolpert</a:t>
            </a:r>
            <a:r>
              <a:rPr lang="it-IT" sz="1600" dirty="0">
                <a:latin typeface="Trebuchet MS" panose="020B0703020202090204" pitchFamily="34" charset="0"/>
              </a:rPr>
              <a:t> and </a:t>
            </a:r>
            <a:r>
              <a:rPr lang="it-IT" sz="1600" dirty="0" err="1">
                <a:latin typeface="Trebuchet MS" panose="020B0703020202090204" pitchFamily="34" charset="0"/>
              </a:rPr>
              <a:t>Macready</a:t>
            </a:r>
            <a:r>
              <a:rPr lang="it-IT" sz="1600" dirty="0">
                <a:latin typeface="Trebuchet MS" panose="020B0703020202090204" pitchFamily="34" charset="0"/>
              </a:rPr>
              <a:t> 2005</a:t>
            </a:r>
          </a:p>
        </p:txBody>
      </p:sp>
      <p:sp>
        <p:nvSpPr>
          <p:cNvPr id="5" name="TextBox 4">
            <a:extLst>
              <a:ext uri="{FF2B5EF4-FFF2-40B4-BE49-F238E27FC236}">
                <a16:creationId xmlns:a16="http://schemas.microsoft.com/office/drawing/2014/main" id="{865B0DD8-FF90-1B4F-8BC7-FBA549142184}"/>
              </a:ext>
            </a:extLst>
          </p:cNvPr>
          <p:cNvSpPr txBox="1"/>
          <p:nvPr/>
        </p:nvSpPr>
        <p:spPr>
          <a:xfrm>
            <a:off x="2004647" y="3493478"/>
            <a:ext cx="8264769" cy="1200329"/>
          </a:xfrm>
          <a:prstGeom prst="rect">
            <a:avLst/>
          </a:prstGeom>
          <a:noFill/>
        </p:spPr>
        <p:txBody>
          <a:bodyPr wrap="square" rtlCol="0">
            <a:spAutoFit/>
          </a:bodyPr>
          <a:lstStyle/>
          <a:p>
            <a:r>
              <a:rPr lang="it-IT" dirty="0" err="1">
                <a:latin typeface="Trebuchet MS" panose="020B0703020202090204" pitchFamily="34" charset="0"/>
              </a:rPr>
              <a:t>Meaning</a:t>
            </a:r>
            <a:r>
              <a:rPr lang="it-IT" dirty="0">
                <a:latin typeface="Trebuchet MS" panose="020B0703020202090204" pitchFamily="34" charset="0"/>
              </a:rPr>
              <a:t> </a:t>
            </a:r>
            <a:r>
              <a:rPr lang="it-IT" dirty="0" err="1">
                <a:latin typeface="Trebuchet MS" panose="020B0703020202090204" pitchFamily="34" charset="0"/>
              </a:rPr>
              <a:t>that</a:t>
            </a:r>
            <a:r>
              <a:rPr lang="it-IT" dirty="0">
                <a:latin typeface="Trebuchet MS" panose="020B0703020202090204" pitchFamily="34" charset="0"/>
              </a:rPr>
              <a:t>, </a:t>
            </a:r>
            <a:r>
              <a:rPr lang="it-IT" dirty="0" err="1">
                <a:latin typeface="Trebuchet MS" panose="020B0703020202090204" pitchFamily="34" charset="0"/>
              </a:rPr>
              <a:t>regardless</a:t>
            </a:r>
            <a:r>
              <a:rPr lang="it-IT" dirty="0">
                <a:latin typeface="Trebuchet MS" panose="020B0703020202090204" pitchFamily="34" charset="0"/>
              </a:rPr>
              <a:t> of </a:t>
            </a:r>
            <a:r>
              <a:rPr lang="it-IT" dirty="0" err="1">
                <a:latin typeface="Trebuchet MS" panose="020B0703020202090204" pitchFamily="34" charset="0"/>
              </a:rPr>
              <a:t>what</a:t>
            </a:r>
            <a:r>
              <a:rPr lang="it-IT" dirty="0">
                <a:latin typeface="Trebuchet MS" panose="020B0703020202090204" pitchFamily="34" charset="0"/>
              </a:rPr>
              <a:t> </a:t>
            </a:r>
            <a:r>
              <a:rPr lang="it-IT" dirty="0" err="1">
                <a:latin typeface="Trebuchet MS" panose="020B0703020202090204" pitchFamily="34" charset="0"/>
              </a:rPr>
              <a:t>you</a:t>
            </a:r>
            <a:r>
              <a:rPr lang="it-IT" dirty="0">
                <a:latin typeface="Trebuchet MS" panose="020B0703020202090204" pitchFamily="34" charset="0"/>
              </a:rPr>
              <a:t> </a:t>
            </a:r>
            <a:r>
              <a:rPr lang="it-IT" dirty="0" err="1">
                <a:latin typeface="Trebuchet MS" panose="020B0703020202090204" pitchFamily="34" charset="0"/>
              </a:rPr>
              <a:t>know</a:t>
            </a:r>
            <a:r>
              <a:rPr lang="it-IT" dirty="0">
                <a:latin typeface="Trebuchet MS" panose="020B0703020202090204" pitchFamily="34" charset="0"/>
              </a:rPr>
              <a:t> </a:t>
            </a:r>
            <a:r>
              <a:rPr lang="it-IT" dirty="0" err="1">
                <a:latin typeface="Trebuchet MS" panose="020B0703020202090204" pitchFamily="34" charset="0"/>
              </a:rPr>
              <a:t>about</a:t>
            </a:r>
            <a:r>
              <a:rPr lang="it-IT" dirty="0">
                <a:latin typeface="Trebuchet MS" panose="020B0703020202090204" pitchFamily="34" charset="0"/>
              </a:rPr>
              <a:t> the data</a:t>
            </a:r>
          </a:p>
          <a:p>
            <a:r>
              <a:rPr lang="it-IT" dirty="0" err="1">
                <a:latin typeface="Trebuchet MS" panose="020B0703020202090204" pitchFamily="34" charset="0"/>
              </a:rPr>
              <a:t>you</a:t>
            </a:r>
            <a:r>
              <a:rPr lang="it-IT" dirty="0">
                <a:latin typeface="Trebuchet MS" panose="020B0703020202090204" pitchFamily="34" charset="0"/>
              </a:rPr>
              <a:t> </a:t>
            </a:r>
            <a:r>
              <a:rPr lang="it-IT" dirty="0" err="1">
                <a:latin typeface="Trebuchet MS" panose="020B0703020202090204" pitchFamily="34" charset="0"/>
              </a:rPr>
              <a:t>will</a:t>
            </a:r>
            <a:r>
              <a:rPr lang="it-IT" dirty="0">
                <a:latin typeface="Trebuchet MS" panose="020B0703020202090204" pitchFamily="34" charset="0"/>
              </a:rPr>
              <a:t> *</a:t>
            </a:r>
            <a:r>
              <a:rPr lang="it-IT" dirty="0" err="1">
                <a:latin typeface="Trebuchet MS" panose="020B0703020202090204" pitchFamily="34" charset="0"/>
              </a:rPr>
              <a:t>always</a:t>
            </a:r>
            <a:r>
              <a:rPr lang="it-IT" dirty="0">
                <a:latin typeface="Trebuchet MS" panose="020B0703020202090204" pitchFamily="34" charset="0"/>
              </a:rPr>
              <a:t>* </a:t>
            </a:r>
            <a:r>
              <a:rPr lang="it-IT" dirty="0" err="1">
                <a:latin typeface="Trebuchet MS" panose="020B0703020202090204" pitchFamily="34" charset="0"/>
              </a:rPr>
              <a:t>need</a:t>
            </a:r>
            <a:r>
              <a:rPr lang="it-IT" dirty="0">
                <a:latin typeface="Trebuchet MS" panose="020B0703020202090204" pitchFamily="34" charset="0"/>
              </a:rPr>
              <a:t> to </a:t>
            </a:r>
            <a:r>
              <a:rPr lang="it-IT" dirty="0" err="1">
                <a:latin typeface="Trebuchet MS" panose="020B0703020202090204" pitchFamily="34" charset="0"/>
              </a:rPr>
              <a:t>experiment</a:t>
            </a:r>
            <a:r>
              <a:rPr lang="it-IT" dirty="0">
                <a:latin typeface="Trebuchet MS" panose="020B0703020202090204" pitchFamily="34" charset="0"/>
              </a:rPr>
              <a:t> with ML </a:t>
            </a:r>
            <a:r>
              <a:rPr lang="it-IT" dirty="0" err="1">
                <a:latin typeface="Trebuchet MS" panose="020B0703020202090204" pitchFamily="34" charset="0"/>
              </a:rPr>
              <a:t>algorithms</a:t>
            </a:r>
            <a:r>
              <a:rPr lang="it-IT" dirty="0">
                <a:latin typeface="Trebuchet MS" panose="020B0703020202090204" pitchFamily="34" charset="0"/>
              </a:rPr>
              <a:t> and </a:t>
            </a:r>
            <a:r>
              <a:rPr lang="it-IT" dirty="0" err="1">
                <a:latin typeface="Trebuchet MS" panose="020B0703020202090204" pitchFamily="34" charset="0"/>
              </a:rPr>
              <a:t>approaches</a:t>
            </a:r>
            <a:endParaRPr lang="it-IT" dirty="0">
              <a:latin typeface="Trebuchet MS" panose="020B0703020202090204" pitchFamily="34" charset="0"/>
            </a:endParaRPr>
          </a:p>
          <a:p>
            <a:endParaRPr lang="it-IT" dirty="0">
              <a:latin typeface="Trebuchet MS" panose="020B0703020202090204" pitchFamily="34" charset="0"/>
            </a:endParaRPr>
          </a:p>
          <a:p>
            <a:r>
              <a:rPr lang="it-IT" dirty="0">
                <a:latin typeface="Trebuchet MS" panose="020B0703020202090204" pitchFamily="34" charset="0"/>
              </a:rPr>
              <a:t>Or </a:t>
            </a:r>
            <a:r>
              <a:rPr lang="it-IT" dirty="0" err="1">
                <a:latin typeface="Trebuchet MS" panose="020B0703020202090204" pitchFamily="34" charset="0"/>
              </a:rPr>
              <a:t>even</a:t>
            </a:r>
            <a:r>
              <a:rPr lang="it-IT" dirty="0">
                <a:latin typeface="Trebuchet MS" panose="020B0703020202090204" pitchFamily="34" charset="0"/>
              </a:rPr>
              <a:t> </a:t>
            </a:r>
            <a:r>
              <a:rPr lang="it-IT" dirty="0" err="1">
                <a:latin typeface="Trebuchet MS" panose="020B0703020202090204" pitchFamily="34" charset="0"/>
              </a:rPr>
              <a:t>different</a:t>
            </a:r>
            <a:r>
              <a:rPr lang="it-IT" dirty="0">
                <a:latin typeface="Trebuchet MS" panose="020B0703020202090204" pitchFamily="34" charset="0"/>
              </a:rPr>
              <a:t> </a:t>
            </a:r>
            <a:r>
              <a:rPr lang="it-IT" dirty="0" err="1">
                <a:latin typeface="Trebuchet MS" panose="020B0703020202090204" pitchFamily="34" charset="0"/>
              </a:rPr>
              <a:t>settings</a:t>
            </a:r>
            <a:r>
              <a:rPr lang="it-IT" dirty="0">
                <a:latin typeface="Trebuchet MS" panose="020B0703020202090204" pitchFamily="34" charset="0"/>
              </a:rPr>
              <a:t> of the </a:t>
            </a:r>
            <a:r>
              <a:rPr lang="it-IT" dirty="0" err="1">
                <a:latin typeface="Trebuchet MS" panose="020B0703020202090204" pitchFamily="34" charset="0"/>
              </a:rPr>
              <a:t>same</a:t>
            </a:r>
            <a:r>
              <a:rPr lang="it-IT" dirty="0">
                <a:latin typeface="Trebuchet MS" panose="020B0703020202090204" pitchFamily="34" charset="0"/>
              </a:rPr>
              <a:t> </a:t>
            </a:r>
            <a:r>
              <a:rPr lang="it-IT" dirty="0" err="1">
                <a:latin typeface="Trebuchet MS" panose="020B0703020202090204" pitchFamily="34" charset="0"/>
              </a:rPr>
              <a:t>algorithm</a:t>
            </a:r>
            <a:r>
              <a:rPr lang="it-IT" dirty="0">
                <a:latin typeface="Trebuchet MS" panose="020B0703020202090204" pitchFamily="34" charset="0"/>
              </a:rPr>
              <a:t>!</a:t>
            </a:r>
          </a:p>
        </p:txBody>
      </p:sp>
    </p:spTree>
    <p:extLst>
      <p:ext uri="{BB962C8B-B14F-4D97-AF65-F5344CB8AC3E}">
        <p14:creationId xmlns:p14="http://schemas.microsoft.com/office/powerpoint/2010/main" val="19227098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E28-F894-344D-AA46-B8EEEF7DE908}"/>
              </a:ext>
            </a:extLst>
          </p:cNvPr>
          <p:cNvSpPr>
            <a:spLocks noGrp="1"/>
          </p:cNvSpPr>
          <p:nvPr>
            <p:ph type="title"/>
          </p:nvPr>
        </p:nvSpPr>
        <p:spPr/>
        <p:txBody>
          <a:bodyPr/>
          <a:lstStyle/>
          <a:p>
            <a:r>
              <a:rPr lang="it-IT" dirty="0"/>
              <a:t>For </a:t>
            </a:r>
            <a:r>
              <a:rPr lang="it-IT" dirty="0" err="1"/>
              <a:t>example</a:t>
            </a:r>
            <a:r>
              <a:rPr lang="it-IT" dirty="0"/>
              <a:t>…</a:t>
            </a:r>
          </a:p>
        </p:txBody>
      </p:sp>
      <p:pic>
        <p:nvPicPr>
          <p:cNvPr id="5" name="Picture 4">
            <a:extLst>
              <a:ext uri="{FF2B5EF4-FFF2-40B4-BE49-F238E27FC236}">
                <a16:creationId xmlns:a16="http://schemas.microsoft.com/office/drawing/2014/main" id="{37E37BF0-963B-3E4A-878D-76E4DEA8925F}"/>
              </a:ext>
            </a:extLst>
          </p:cNvPr>
          <p:cNvPicPr>
            <a:picLocks noChangeAspect="1"/>
          </p:cNvPicPr>
          <p:nvPr/>
        </p:nvPicPr>
        <p:blipFill>
          <a:blip r:embed="rId2"/>
          <a:stretch>
            <a:fillRect/>
          </a:stretch>
        </p:blipFill>
        <p:spPr>
          <a:xfrm>
            <a:off x="2532185" y="1203877"/>
            <a:ext cx="7256584" cy="4530760"/>
          </a:xfrm>
          <a:prstGeom prst="rect">
            <a:avLst/>
          </a:prstGeom>
        </p:spPr>
      </p:pic>
    </p:spTree>
    <p:extLst>
      <p:ext uri="{BB962C8B-B14F-4D97-AF65-F5344CB8AC3E}">
        <p14:creationId xmlns:p14="http://schemas.microsoft.com/office/powerpoint/2010/main" val="288227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a:xfrm>
            <a:off x="838200" y="-37857"/>
            <a:ext cx="10515600" cy="1325563"/>
          </a:xfrm>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4" name="Rectangle 5">
            <a:extLst>
              <a:ext uri="{FF2B5EF4-FFF2-40B4-BE49-F238E27FC236}">
                <a16:creationId xmlns:a16="http://schemas.microsoft.com/office/drawing/2014/main" id="{490A241E-DD47-BD4E-9AF1-1FE40E183339}"/>
              </a:ext>
            </a:extLst>
          </p:cNvPr>
          <p:cNvSpPr>
            <a:spLocks noChangeArrowheads="1"/>
          </p:cNvSpPr>
          <p:nvPr/>
        </p:nvSpPr>
        <p:spPr bwMode="auto">
          <a:xfrm>
            <a:off x="6858000" y="1233504"/>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5" name="Line 6">
            <a:extLst>
              <a:ext uri="{FF2B5EF4-FFF2-40B4-BE49-F238E27FC236}">
                <a16:creationId xmlns:a16="http://schemas.microsoft.com/office/drawing/2014/main" id="{C3CABC8F-EC97-C04E-9D9C-CCD9DF6A01AD}"/>
              </a:ext>
            </a:extLst>
          </p:cNvPr>
          <p:cNvSpPr>
            <a:spLocks noChangeShapeType="1"/>
          </p:cNvSpPr>
          <p:nvPr/>
        </p:nvSpPr>
        <p:spPr bwMode="auto">
          <a:xfrm>
            <a:off x="54864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 name="Text Box 7">
            <a:extLst>
              <a:ext uri="{FF2B5EF4-FFF2-40B4-BE49-F238E27FC236}">
                <a16:creationId xmlns:a16="http://schemas.microsoft.com/office/drawing/2014/main" id="{AE3EFF1C-72FF-CD43-AC83-CEE5B01B9433}"/>
              </a:ext>
            </a:extLst>
          </p:cNvPr>
          <p:cNvSpPr txBox="1">
            <a:spLocks noChangeArrowheads="1"/>
          </p:cNvSpPr>
          <p:nvPr/>
        </p:nvSpPr>
        <p:spPr bwMode="auto">
          <a:xfrm>
            <a:off x="5029200" y="121921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 name="Line 8">
            <a:extLst>
              <a:ext uri="{FF2B5EF4-FFF2-40B4-BE49-F238E27FC236}">
                <a16:creationId xmlns:a16="http://schemas.microsoft.com/office/drawing/2014/main" id="{4C760455-C203-0C41-84D9-BEF8E577FA5A}"/>
              </a:ext>
            </a:extLst>
          </p:cNvPr>
          <p:cNvSpPr>
            <a:spLocks noChangeShapeType="1"/>
          </p:cNvSpPr>
          <p:nvPr/>
        </p:nvSpPr>
        <p:spPr bwMode="auto">
          <a:xfrm>
            <a:off x="7543800" y="838216"/>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 name="Line 10">
            <a:extLst>
              <a:ext uri="{FF2B5EF4-FFF2-40B4-BE49-F238E27FC236}">
                <a16:creationId xmlns:a16="http://schemas.microsoft.com/office/drawing/2014/main" id="{601C404A-4C95-A54A-8FA9-55CFD2AA6633}"/>
              </a:ext>
            </a:extLst>
          </p:cNvPr>
          <p:cNvSpPr>
            <a:spLocks noChangeShapeType="1"/>
          </p:cNvSpPr>
          <p:nvPr/>
        </p:nvSpPr>
        <p:spPr bwMode="auto">
          <a:xfrm>
            <a:off x="84582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 name="Text Box 11">
            <a:extLst>
              <a:ext uri="{FF2B5EF4-FFF2-40B4-BE49-F238E27FC236}">
                <a16:creationId xmlns:a16="http://schemas.microsoft.com/office/drawing/2014/main" id="{B79C00DB-9A73-A64F-83D8-B1ECC8425453}"/>
              </a:ext>
            </a:extLst>
          </p:cNvPr>
          <p:cNvSpPr txBox="1">
            <a:spLocks noChangeArrowheads="1"/>
          </p:cNvSpPr>
          <p:nvPr/>
        </p:nvSpPr>
        <p:spPr bwMode="auto">
          <a:xfrm>
            <a:off x="9829800" y="1295416"/>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0" name="Text Box 12">
            <a:extLst>
              <a:ext uri="{FF2B5EF4-FFF2-40B4-BE49-F238E27FC236}">
                <a16:creationId xmlns:a16="http://schemas.microsoft.com/office/drawing/2014/main" id="{2DAFB5F2-5C3C-3D46-A918-E2557FDDBAB9}"/>
              </a:ext>
            </a:extLst>
          </p:cNvPr>
          <p:cNvSpPr txBox="1">
            <a:spLocks noChangeArrowheads="1"/>
          </p:cNvSpPr>
          <p:nvPr/>
        </p:nvSpPr>
        <p:spPr bwMode="auto">
          <a:xfrm>
            <a:off x="1905000" y="2286017"/>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dirty="0">
                <a:latin typeface="Tahoma" panose="020B0604030504040204" pitchFamily="34" charset="0"/>
              </a:rPr>
              <a:t>denotes +1</a:t>
            </a:r>
          </a:p>
          <a:p>
            <a:pPr eaLnBrk="1" hangingPunct="1">
              <a:spcBef>
                <a:spcPct val="50000"/>
              </a:spcBef>
              <a:buClr>
                <a:schemeClr val="tx1"/>
              </a:buClr>
            </a:pPr>
            <a:r>
              <a:rPr lang="en-US" altLang="zh-CN" sz="2000" dirty="0">
                <a:latin typeface="Tahoma" panose="020B0604030504040204" pitchFamily="34" charset="0"/>
              </a:rPr>
              <a:t>denotes -1</a:t>
            </a:r>
          </a:p>
        </p:txBody>
      </p:sp>
      <p:sp>
        <p:nvSpPr>
          <p:cNvPr id="11" name="Oval 13">
            <a:extLst>
              <a:ext uri="{FF2B5EF4-FFF2-40B4-BE49-F238E27FC236}">
                <a16:creationId xmlns:a16="http://schemas.microsoft.com/office/drawing/2014/main" id="{44B1E2D7-54CE-8642-93A7-403AF2740D1F}"/>
              </a:ext>
            </a:extLst>
          </p:cNvPr>
          <p:cNvSpPr>
            <a:spLocks noChangeAspect="1" noChangeArrowheads="1"/>
          </p:cNvSpPr>
          <p:nvPr/>
        </p:nvSpPr>
        <p:spPr bwMode="auto">
          <a:xfrm rot="4777107">
            <a:off x="1905794" y="243762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 name="Oval 14">
            <a:extLst>
              <a:ext uri="{FF2B5EF4-FFF2-40B4-BE49-F238E27FC236}">
                <a16:creationId xmlns:a16="http://schemas.microsoft.com/office/drawing/2014/main" id="{0372DC80-69DE-B94E-84CF-067B80E39FEA}"/>
              </a:ext>
            </a:extLst>
          </p:cNvPr>
          <p:cNvSpPr>
            <a:spLocks noChangeAspect="1" noChangeArrowheads="1"/>
          </p:cNvSpPr>
          <p:nvPr/>
        </p:nvSpPr>
        <p:spPr bwMode="auto">
          <a:xfrm rot="5895381">
            <a:off x="1906588" y="2894029"/>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 name="Line 15">
            <a:extLst>
              <a:ext uri="{FF2B5EF4-FFF2-40B4-BE49-F238E27FC236}">
                <a16:creationId xmlns:a16="http://schemas.microsoft.com/office/drawing/2014/main" id="{C5496CC0-94AC-C345-9182-B618F29D5DE1}"/>
              </a:ext>
            </a:extLst>
          </p:cNvPr>
          <p:cNvSpPr>
            <a:spLocks noChangeShapeType="1"/>
          </p:cNvSpPr>
          <p:nvPr/>
        </p:nvSpPr>
        <p:spPr bwMode="auto">
          <a:xfrm>
            <a:off x="4114800" y="2362212"/>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4" name="Line 16">
            <a:extLst>
              <a:ext uri="{FF2B5EF4-FFF2-40B4-BE49-F238E27FC236}">
                <a16:creationId xmlns:a16="http://schemas.microsoft.com/office/drawing/2014/main" id="{9D0D5802-2F3A-CC43-B95F-85E51EADE97A}"/>
              </a:ext>
            </a:extLst>
          </p:cNvPr>
          <p:cNvSpPr>
            <a:spLocks noChangeShapeType="1"/>
          </p:cNvSpPr>
          <p:nvPr/>
        </p:nvSpPr>
        <p:spPr bwMode="auto">
          <a:xfrm flipV="1">
            <a:off x="3962400" y="5715012"/>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5" name="Oval 17">
            <a:extLst>
              <a:ext uri="{FF2B5EF4-FFF2-40B4-BE49-F238E27FC236}">
                <a16:creationId xmlns:a16="http://schemas.microsoft.com/office/drawing/2014/main" id="{0D80D791-2FE8-7049-BD17-DDFCF4F3966B}"/>
              </a:ext>
            </a:extLst>
          </p:cNvPr>
          <p:cNvSpPr>
            <a:spLocks noChangeAspect="1" noChangeArrowheads="1"/>
          </p:cNvSpPr>
          <p:nvPr/>
        </p:nvSpPr>
        <p:spPr bwMode="auto">
          <a:xfrm>
            <a:off x="5241926" y="5489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 name="Oval 18">
            <a:extLst>
              <a:ext uri="{FF2B5EF4-FFF2-40B4-BE49-F238E27FC236}">
                <a16:creationId xmlns:a16="http://schemas.microsoft.com/office/drawing/2014/main" id="{208E9913-82C4-524F-A5F6-D825A4C95D3A}"/>
              </a:ext>
            </a:extLst>
          </p:cNvPr>
          <p:cNvSpPr>
            <a:spLocks noChangeAspect="1" noChangeArrowheads="1"/>
          </p:cNvSpPr>
          <p:nvPr/>
        </p:nvSpPr>
        <p:spPr bwMode="auto">
          <a:xfrm>
            <a:off x="4010026" y="4360880"/>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 name="Oval 19">
            <a:extLst>
              <a:ext uri="{FF2B5EF4-FFF2-40B4-BE49-F238E27FC236}">
                <a16:creationId xmlns:a16="http://schemas.microsoft.com/office/drawing/2014/main" id="{49897DF0-5CD1-FB4D-A141-B0095B125827}"/>
              </a:ext>
            </a:extLst>
          </p:cNvPr>
          <p:cNvSpPr>
            <a:spLocks noChangeAspect="1" noChangeArrowheads="1"/>
          </p:cNvSpPr>
          <p:nvPr/>
        </p:nvSpPr>
        <p:spPr bwMode="auto">
          <a:xfrm>
            <a:off x="5864226" y="32718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8" name="Oval 20">
            <a:extLst>
              <a:ext uri="{FF2B5EF4-FFF2-40B4-BE49-F238E27FC236}">
                <a16:creationId xmlns:a16="http://schemas.microsoft.com/office/drawing/2014/main" id="{2F74E4DC-3C85-8F4D-B6B0-EECDAFFE9976}"/>
              </a:ext>
            </a:extLst>
          </p:cNvPr>
          <p:cNvSpPr>
            <a:spLocks noChangeAspect="1" noChangeArrowheads="1"/>
          </p:cNvSpPr>
          <p:nvPr/>
        </p:nvSpPr>
        <p:spPr bwMode="auto">
          <a:xfrm>
            <a:off x="5927726" y="4092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9" name="Oval 21">
            <a:extLst>
              <a:ext uri="{FF2B5EF4-FFF2-40B4-BE49-F238E27FC236}">
                <a16:creationId xmlns:a16="http://schemas.microsoft.com/office/drawing/2014/main" id="{D49C478D-6EFB-844B-B826-408191FE2FE4}"/>
              </a:ext>
            </a:extLst>
          </p:cNvPr>
          <p:cNvSpPr>
            <a:spLocks noChangeAspect="1" noChangeArrowheads="1"/>
          </p:cNvSpPr>
          <p:nvPr/>
        </p:nvSpPr>
        <p:spPr bwMode="auto">
          <a:xfrm>
            <a:off x="4933951" y="3121041"/>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 name="Oval 22">
            <a:extLst>
              <a:ext uri="{FF2B5EF4-FFF2-40B4-BE49-F238E27FC236}">
                <a16:creationId xmlns:a16="http://schemas.microsoft.com/office/drawing/2014/main" id="{E557491A-8E8C-3E47-AFF9-064ABF10F93C}"/>
              </a:ext>
            </a:extLst>
          </p:cNvPr>
          <p:cNvSpPr>
            <a:spLocks noChangeAspect="1" noChangeArrowheads="1"/>
          </p:cNvSpPr>
          <p:nvPr/>
        </p:nvSpPr>
        <p:spPr bwMode="auto">
          <a:xfrm>
            <a:off x="5410201" y="4191017"/>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Oval 23">
            <a:extLst>
              <a:ext uri="{FF2B5EF4-FFF2-40B4-BE49-F238E27FC236}">
                <a16:creationId xmlns:a16="http://schemas.microsoft.com/office/drawing/2014/main" id="{1CA5518F-8A90-7B4F-8D8D-429C4C36F196}"/>
              </a:ext>
            </a:extLst>
          </p:cNvPr>
          <p:cNvSpPr>
            <a:spLocks noChangeAspect="1" noChangeArrowheads="1"/>
          </p:cNvSpPr>
          <p:nvPr/>
        </p:nvSpPr>
        <p:spPr bwMode="auto">
          <a:xfrm>
            <a:off x="4572001" y="3581416"/>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2" name="Oval 24">
            <a:extLst>
              <a:ext uri="{FF2B5EF4-FFF2-40B4-BE49-F238E27FC236}">
                <a16:creationId xmlns:a16="http://schemas.microsoft.com/office/drawing/2014/main" id="{9224A518-394C-6E42-9E59-FBD7F6EE89D4}"/>
              </a:ext>
            </a:extLst>
          </p:cNvPr>
          <p:cNvSpPr>
            <a:spLocks noChangeAspect="1" noChangeArrowheads="1"/>
          </p:cNvSpPr>
          <p:nvPr/>
        </p:nvSpPr>
        <p:spPr bwMode="auto">
          <a:xfrm>
            <a:off x="6629401" y="4572016"/>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3" name="Oval 25">
            <a:extLst>
              <a:ext uri="{FF2B5EF4-FFF2-40B4-BE49-F238E27FC236}">
                <a16:creationId xmlns:a16="http://schemas.microsoft.com/office/drawing/2014/main" id="{0FFC3A0A-DEC8-E848-B16A-F21DDA042BB8}"/>
              </a:ext>
            </a:extLst>
          </p:cNvPr>
          <p:cNvSpPr>
            <a:spLocks noChangeAspect="1" noChangeArrowheads="1"/>
          </p:cNvSpPr>
          <p:nvPr/>
        </p:nvSpPr>
        <p:spPr bwMode="auto">
          <a:xfrm rot="20481726">
            <a:off x="5411789" y="4900630"/>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 name="Oval 26">
            <a:extLst>
              <a:ext uri="{FF2B5EF4-FFF2-40B4-BE49-F238E27FC236}">
                <a16:creationId xmlns:a16="http://schemas.microsoft.com/office/drawing/2014/main" id="{5BC50C0D-A205-9249-B69A-2C9CDCD30AFB}"/>
              </a:ext>
            </a:extLst>
          </p:cNvPr>
          <p:cNvSpPr>
            <a:spLocks noChangeAspect="1" noChangeArrowheads="1"/>
          </p:cNvSpPr>
          <p:nvPr/>
        </p:nvSpPr>
        <p:spPr bwMode="auto">
          <a:xfrm rot="20481726">
            <a:off x="7527926" y="36861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 name="Oval 27">
            <a:extLst>
              <a:ext uri="{FF2B5EF4-FFF2-40B4-BE49-F238E27FC236}">
                <a16:creationId xmlns:a16="http://schemas.microsoft.com/office/drawing/2014/main" id="{3E3F30F0-CC77-B64D-950F-8A6D6350365D}"/>
              </a:ext>
            </a:extLst>
          </p:cNvPr>
          <p:cNvSpPr>
            <a:spLocks noChangeAspect="1" noChangeArrowheads="1"/>
          </p:cNvSpPr>
          <p:nvPr/>
        </p:nvSpPr>
        <p:spPr bwMode="auto">
          <a:xfrm rot="20481726">
            <a:off x="6819901" y="5002229"/>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6" name="Oval 28">
            <a:extLst>
              <a:ext uri="{FF2B5EF4-FFF2-40B4-BE49-F238E27FC236}">
                <a16:creationId xmlns:a16="http://schemas.microsoft.com/office/drawing/2014/main" id="{A3E4707B-8156-9E47-8582-A41DF2B586EA}"/>
              </a:ext>
            </a:extLst>
          </p:cNvPr>
          <p:cNvSpPr>
            <a:spLocks noChangeAspect="1" noChangeArrowheads="1"/>
          </p:cNvSpPr>
          <p:nvPr/>
        </p:nvSpPr>
        <p:spPr bwMode="auto">
          <a:xfrm rot="20481726">
            <a:off x="4648201" y="3124216"/>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7" name="Oval 29">
            <a:extLst>
              <a:ext uri="{FF2B5EF4-FFF2-40B4-BE49-F238E27FC236}">
                <a16:creationId xmlns:a16="http://schemas.microsoft.com/office/drawing/2014/main" id="{F453B862-1861-7B48-B955-D987EB355C59}"/>
              </a:ext>
            </a:extLst>
          </p:cNvPr>
          <p:cNvSpPr>
            <a:spLocks noChangeAspect="1" noChangeArrowheads="1"/>
          </p:cNvSpPr>
          <p:nvPr/>
        </p:nvSpPr>
        <p:spPr bwMode="auto">
          <a:xfrm rot="20481726">
            <a:off x="6235701" y="40417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8" name="Oval 30">
            <a:extLst>
              <a:ext uri="{FF2B5EF4-FFF2-40B4-BE49-F238E27FC236}">
                <a16:creationId xmlns:a16="http://schemas.microsoft.com/office/drawing/2014/main" id="{C01C16ED-2B6C-0A4C-91E7-327A78EEA136}"/>
              </a:ext>
            </a:extLst>
          </p:cNvPr>
          <p:cNvSpPr>
            <a:spLocks noChangeAspect="1" noChangeArrowheads="1"/>
          </p:cNvSpPr>
          <p:nvPr/>
        </p:nvSpPr>
        <p:spPr bwMode="auto">
          <a:xfrm rot="20481726">
            <a:off x="7391401" y="4953017"/>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9" name="Oval 31">
            <a:extLst>
              <a:ext uri="{FF2B5EF4-FFF2-40B4-BE49-F238E27FC236}">
                <a16:creationId xmlns:a16="http://schemas.microsoft.com/office/drawing/2014/main" id="{9E95E883-7100-B44D-9BCD-7661CE808FA4}"/>
              </a:ext>
            </a:extLst>
          </p:cNvPr>
          <p:cNvSpPr>
            <a:spLocks noChangeAspect="1" noChangeArrowheads="1"/>
          </p:cNvSpPr>
          <p:nvPr/>
        </p:nvSpPr>
        <p:spPr bwMode="auto">
          <a:xfrm rot="20481726">
            <a:off x="4638676" y="40973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0" name="Oval 32">
            <a:extLst>
              <a:ext uri="{FF2B5EF4-FFF2-40B4-BE49-F238E27FC236}">
                <a16:creationId xmlns:a16="http://schemas.microsoft.com/office/drawing/2014/main" id="{F0967DFA-DFA6-D747-BEB0-28D0852710CB}"/>
              </a:ext>
            </a:extLst>
          </p:cNvPr>
          <p:cNvSpPr>
            <a:spLocks noChangeAspect="1" noChangeArrowheads="1"/>
          </p:cNvSpPr>
          <p:nvPr/>
        </p:nvSpPr>
        <p:spPr bwMode="auto">
          <a:xfrm rot="5895381">
            <a:off x="5391151" y="3514742"/>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1" name="Oval 33">
            <a:extLst>
              <a:ext uri="{FF2B5EF4-FFF2-40B4-BE49-F238E27FC236}">
                <a16:creationId xmlns:a16="http://schemas.microsoft.com/office/drawing/2014/main" id="{5FBB5CF4-8A13-6647-BC94-07A75E260C9B}"/>
              </a:ext>
            </a:extLst>
          </p:cNvPr>
          <p:cNvSpPr>
            <a:spLocks noChangeAspect="1" noChangeArrowheads="1"/>
          </p:cNvSpPr>
          <p:nvPr/>
        </p:nvSpPr>
        <p:spPr bwMode="auto">
          <a:xfrm rot="5895381">
            <a:off x="5660232" y="5699936"/>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2" name="Oval 34">
            <a:extLst>
              <a:ext uri="{FF2B5EF4-FFF2-40B4-BE49-F238E27FC236}">
                <a16:creationId xmlns:a16="http://schemas.microsoft.com/office/drawing/2014/main" id="{79101CA8-8318-1246-8C18-C3B471E42739}"/>
              </a:ext>
            </a:extLst>
          </p:cNvPr>
          <p:cNvSpPr>
            <a:spLocks noChangeAspect="1" noChangeArrowheads="1"/>
          </p:cNvSpPr>
          <p:nvPr/>
        </p:nvSpPr>
        <p:spPr bwMode="auto">
          <a:xfrm rot="5895381">
            <a:off x="4638676" y="45561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3" name="Oval 35">
            <a:extLst>
              <a:ext uri="{FF2B5EF4-FFF2-40B4-BE49-F238E27FC236}">
                <a16:creationId xmlns:a16="http://schemas.microsoft.com/office/drawing/2014/main" id="{AE756DC3-0425-1344-8FAC-C9E32AB67FB4}"/>
              </a:ext>
            </a:extLst>
          </p:cNvPr>
          <p:cNvSpPr>
            <a:spLocks noChangeAspect="1" noChangeArrowheads="1"/>
          </p:cNvSpPr>
          <p:nvPr/>
        </p:nvSpPr>
        <p:spPr bwMode="auto">
          <a:xfrm rot="5895381">
            <a:off x="5867401" y="2851167"/>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4" name="Oval 36">
            <a:extLst>
              <a:ext uri="{FF2B5EF4-FFF2-40B4-BE49-F238E27FC236}">
                <a16:creationId xmlns:a16="http://schemas.microsoft.com/office/drawing/2014/main" id="{68046799-38DE-BD42-90A4-D34E6AC56003}"/>
              </a:ext>
            </a:extLst>
          </p:cNvPr>
          <p:cNvSpPr>
            <a:spLocks noChangeAspect="1" noChangeArrowheads="1"/>
          </p:cNvSpPr>
          <p:nvPr/>
        </p:nvSpPr>
        <p:spPr bwMode="auto">
          <a:xfrm rot="5895381">
            <a:off x="6828633" y="4601386"/>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5" name="Oval 37">
            <a:extLst>
              <a:ext uri="{FF2B5EF4-FFF2-40B4-BE49-F238E27FC236}">
                <a16:creationId xmlns:a16="http://schemas.microsoft.com/office/drawing/2014/main" id="{A57DCEDA-63A8-974E-A391-408F1917E77F}"/>
              </a:ext>
            </a:extLst>
          </p:cNvPr>
          <p:cNvSpPr>
            <a:spLocks noChangeAspect="1" noChangeArrowheads="1"/>
          </p:cNvSpPr>
          <p:nvPr/>
        </p:nvSpPr>
        <p:spPr bwMode="auto">
          <a:xfrm rot="5895381">
            <a:off x="5894389" y="453709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6" name="Oval 38">
            <a:extLst>
              <a:ext uri="{FF2B5EF4-FFF2-40B4-BE49-F238E27FC236}">
                <a16:creationId xmlns:a16="http://schemas.microsoft.com/office/drawing/2014/main" id="{6D2D7C08-0B96-7440-8EE2-E6EBF98B9F75}"/>
              </a:ext>
            </a:extLst>
          </p:cNvPr>
          <p:cNvSpPr>
            <a:spLocks noChangeAspect="1" noChangeArrowheads="1"/>
          </p:cNvSpPr>
          <p:nvPr/>
        </p:nvSpPr>
        <p:spPr bwMode="auto">
          <a:xfrm rot="5895381">
            <a:off x="7143751" y="3822717"/>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7" name="Oval 39">
            <a:extLst>
              <a:ext uri="{FF2B5EF4-FFF2-40B4-BE49-F238E27FC236}">
                <a16:creationId xmlns:a16="http://schemas.microsoft.com/office/drawing/2014/main" id="{3B2D1AF5-C7BA-9E44-89BC-5D14753C9577}"/>
              </a:ext>
            </a:extLst>
          </p:cNvPr>
          <p:cNvSpPr>
            <a:spLocks noChangeAspect="1" noChangeArrowheads="1"/>
          </p:cNvSpPr>
          <p:nvPr/>
        </p:nvSpPr>
        <p:spPr bwMode="auto">
          <a:xfrm rot="5895381">
            <a:off x="4611689" y="28035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8" name="Oval 40">
            <a:extLst>
              <a:ext uri="{FF2B5EF4-FFF2-40B4-BE49-F238E27FC236}">
                <a16:creationId xmlns:a16="http://schemas.microsoft.com/office/drawing/2014/main" id="{3A1A6C22-DCF6-4441-95A7-196A244E3520}"/>
              </a:ext>
            </a:extLst>
          </p:cNvPr>
          <p:cNvSpPr>
            <a:spLocks noChangeAspect="1" noChangeArrowheads="1"/>
          </p:cNvSpPr>
          <p:nvPr/>
        </p:nvSpPr>
        <p:spPr bwMode="auto">
          <a:xfrm rot="5895381">
            <a:off x="6784976" y="37306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9" name="Oval 41">
            <a:extLst>
              <a:ext uri="{FF2B5EF4-FFF2-40B4-BE49-F238E27FC236}">
                <a16:creationId xmlns:a16="http://schemas.microsoft.com/office/drawing/2014/main" id="{2FA9FB56-7CC3-D24D-83A2-2749978A7BC4}"/>
              </a:ext>
            </a:extLst>
          </p:cNvPr>
          <p:cNvSpPr>
            <a:spLocks noChangeAspect="1" noChangeArrowheads="1"/>
          </p:cNvSpPr>
          <p:nvPr/>
        </p:nvSpPr>
        <p:spPr bwMode="auto">
          <a:xfrm rot="5895381">
            <a:off x="6641308" y="5176061"/>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0" name="Oval 42">
            <a:extLst>
              <a:ext uri="{FF2B5EF4-FFF2-40B4-BE49-F238E27FC236}">
                <a16:creationId xmlns:a16="http://schemas.microsoft.com/office/drawing/2014/main" id="{50A1D97D-A2CB-9B40-92CD-12AE955DAF26}"/>
              </a:ext>
            </a:extLst>
          </p:cNvPr>
          <p:cNvSpPr>
            <a:spLocks noChangeAspect="1" noChangeArrowheads="1"/>
          </p:cNvSpPr>
          <p:nvPr/>
        </p:nvSpPr>
        <p:spPr bwMode="auto">
          <a:xfrm rot="4777107">
            <a:off x="5022058" y="3991786"/>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1" name="Oval 43">
            <a:extLst>
              <a:ext uri="{FF2B5EF4-FFF2-40B4-BE49-F238E27FC236}">
                <a16:creationId xmlns:a16="http://schemas.microsoft.com/office/drawing/2014/main" id="{7ADBF7AF-DC06-A648-A34A-DCE07F442920}"/>
              </a:ext>
            </a:extLst>
          </p:cNvPr>
          <p:cNvSpPr>
            <a:spLocks noChangeAspect="1" noChangeArrowheads="1"/>
          </p:cNvSpPr>
          <p:nvPr/>
        </p:nvSpPr>
        <p:spPr bwMode="auto">
          <a:xfrm rot="4777107">
            <a:off x="6175376" y="5711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2" name="Oval 44">
            <a:extLst>
              <a:ext uri="{FF2B5EF4-FFF2-40B4-BE49-F238E27FC236}">
                <a16:creationId xmlns:a16="http://schemas.microsoft.com/office/drawing/2014/main" id="{37B08C57-BBE5-8A45-9DAB-44C93677CE93}"/>
              </a:ext>
            </a:extLst>
          </p:cNvPr>
          <p:cNvSpPr>
            <a:spLocks noChangeAspect="1" noChangeArrowheads="1"/>
          </p:cNvSpPr>
          <p:nvPr/>
        </p:nvSpPr>
        <p:spPr bwMode="auto">
          <a:xfrm rot="4777107">
            <a:off x="5870576" y="5330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3" name="Oval 45">
            <a:extLst>
              <a:ext uri="{FF2B5EF4-FFF2-40B4-BE49-F238E27FC236}">
                <a16:creationId xmlns:a16="http://schemas.microsoft.com/office/drawing/2014/main" id="{AE8B8880-C5D8-1F4F-8E3E-87AC760D455F}"/>
              </a:ext>
            </a:extLst>
          </p:cNvPr>
          <p:cNvSpPr>
            <a:spLocks noChangeAspect="1" noChangeArrowheads="1"/>
          </p:cNvSpPr>
          <p:nvPr/>
        </p:nvSpPr>
        <p:spPr bwMode="auto">
          <a:xfrm rot="4777107">
            <a:off x="4341019" y="4193398"/>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4" name="Oval 46">
            <a:extLst>
              <a:ext uri="{FF2B5EF4-FFF2-40B4-BE49-F238E27FC236}">
                <a16:creationId xmlns:a16="http://schemas.microsoft.com/office/drawing/2014/main" id="{F1D102D7-07EB-194E-8037-0AEBDA2EF1ED}"/>
              </a:ext>
            </a:extLst>
          </p:cNvPr>
          <p:cNvSpPr>
            <a:spLocks noChangeAspect="1" noChangeArrowheads="1"/>
          </p:cNvSpPr>
          <p:nvPr/>
        </p:nvSpPr>
        <p:spPr bwMode="auto">
          <a:xfrm rot="4777107">
            <a:off x="5237163" y="3233754"/>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5" name="Oval 47">
            <a:extLst>
              <a:ext uri="{FF2B5EF4-FFF2-40B4-BE49-F238E27FC236}">
                <a16:creationId xmlns:a16="http://schemas.microsoft.com/office/drawing/2014/main" id="{28E4719F-E9BF-DA49-A0D8-C84ADAEC4762}"/>
              </a:ext>
            </a:extLst>
          </p:cNvPr>
          <p:cNvSpPr>
            <a:spLocks noChangeAspect="1" noChangeArrowheads="1"/>
          </p:cNvSpPr>
          <p:nvPr/>
        </p:nvSpPr>
        <p:spPr bwMode="auto">
          <a:xfrm rot="4777107">
            <a:off x="5880101" y="4821254"/>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6" name="Oval 48">
            <a:extLst>
              <a:ext uri="{FF2B5EF4-FFF2-40B4-BE49-F238E27FC236}">
                <a16:creationId xmlns:a16="http://schemas.microsoft.com/office/drawing/2014/main" id="{1BB7D5E1-5DA1-C141-BB12-058E7FE342BB}"/>
              </a:ext>
            </a:extLst>
          </p:cNvPr>
          <p:cNvSpPr>
            <a:spLocks noChangeAspect="1" noChangeArrowheads="1"/>
          </p:cNvSpPr>
          <p:nvPr/>
        </p:nvSpPr>
        <p:spPr bwMode="auto">
          <a:xfrm rot="4777107">
            <a:off x="4028282" y="3539348"/>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7" name="Oval 49">
            <a:extLst>
              <a:ext uri="{FF2B5EF4-FFF2-40B4-BE49-F238E27FC236}">
                <a16:creationId xmlns:a16="http://schemas.microsoft.com/office/drawing/2014/main" id="{24C5E85B-BCEB-8340-A5B1-AE4BAA59F98C}"/>
              </a:ext>
            </a:extLst>
          </p:cNvPr>
          <p:cNvSpPr>
            <a:spLocks noChangeAspect="1" noChangeArrowheads="1"/>
          </p:cNvSpPr>
          <p:nvPr/>
        </p:nvSpPr>
        <p:spPr bwMode="auto">
          <a:xfrm rot="4777107">
            <a:off x="5461795" y="5506261"/>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8" name="Oval 50">
            <a:extLst>
              <a:ext uri="{FF2B5EF4-FFF2-40B4-BE49-F238E27FC236}">
                <a16:creationId xmlns:a16="http://schemas.microsoft.com/office/drawing/2014/main" id="{04ABD4C0-5F8F-254E-BA17-90600D8C5C28}"/>
              </a:ext>
            </a:extLst>
          </p:cNvPr>
          <p:cNvSpPr>
            <a:spLocks noChangeAspect="1" noChangeArrowheads="1"/>
          </p:cNvSpPr>
          <p:nvPr/>
        </p:nvSpPr>
        <p:spPr bwMode="auto">
          <a:xfrm rot="4777107">
            <a:off x="6827838" y="5213367"/>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9" name="Text Box 51">
            <a:extLst>
              <a:ext uri="{FF2B5EF4-FFF2-40B4-BE49-F238E27FC236}">
                <a16:creationId xmlns:a16="http://schemas.microsoft.com/office/drawing/2014/main" id="{46F0D8F5-6782-594A-99B1-2A36B8154DEA}"/>
              </a:ext>
            </a:extLst>
          </p:cNvPr>
          <p:cNvSpPr txBox="1">
            <a:spLocks noChangeArrowheads="1"/>
          </p:cNvSpPr>
          <p:nvPr/>
        </p:nvSpPr>
        <p:spPr bwMode="auto">
          <a:xfrm>
            <a:off x="7010400" y="213361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50" name="Line 52">
            <a:extLst>
              <a:ext uri="{FF2B5EF4-FFF2-40B4-BE49-F238E27FC236}">
                <a16:creationId xmlns:a16="http://schemas.microsoft.com/office/drawing/2014/main" id="{230B4E65-2382-1643-BE63-EB6573E36688}"/>
              </a:ext>
            </a:extLst>
          </p:cNvPr>
          <p:cNvSpPr>
            <a:spLocks noChangeShapeType="1"/>
          </p:cNvSpPr>
          <p:nvPr/>
        </p:nvSpPr>
        <p:spPr bwMode="auto">
          <a:xfrm flipV="1">
            <a:off x="4114800" y="2667016"/>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1" name="Text Box 53">
            <a:extLst>
              <a:ext uri="{FF2B5EF4-FFF2-40B4-BE49-F238E27FC236}">
                <a16:creationId xmlns:a16="http://schemas.microsoft.com/office/drawing/2014/main" id="{C24F31A4-FE57-0741-8ABA-E9660F97DC50}"/>
              </a:ext>
            </a:extLst>
          </p:cNvPr>
          <p:cNvSpPr txBox="1">
            <a:spLocks noChangeArrowheads="1"/>
          </p:cNvSpPr>
          <p:nvPr/>
        </p:nvSpPr>
        <p:spPr bwMode="auto">
          <a:xfrm>
            <a:off x="7772400" y="3657617"/>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52" name="Text Box 54">
            <a:extLst>
              <a:ext uri="{FF2B5EF4-FFF2-40B4-BE49-F238E27FC236}">
                <a16:creationId xmlns:a16="http://schemas.microsoft.com/office/drawing/2014/main" id="{C2732789-67FD-2C4D-990C-C4CC076C3C1B}"/>
              </a:ext>
            </a:extLst>
          </p:cNvPr>
          <p:cNvSpPr txBox="1">
            <a:spLocks noChangeArrowheads="1"/>
          </p:cNvSpPr>
          <p:nvPr/>
        </p:nvSpPr>
        <p:spPr bwMode="auto">
          <a:xfrm>
            <a:off x="7924800" y="3810017"/>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Rectangle 55">
            <a:extLst>
              <a:ext uri="{FF2B5EF4-FFF2-40B4-BE49-F238E27FC236}">
                <a16:creationId xmlns:a16="http://schemas.microsoft.com/office/drawing/2014/main" id="{59DA8042-43F3-094E-89EE-A86B4974D0A5}"/>
              </a:ext>
            </a:extLst>
          </p:cNvPr>
          <p:cNvSpPr>
            <a:spLocks noChangeArrowheads="1"/>
          </p:cNvSpPr>
          <p:nvPr/>
        </p:nvSpPr>
        <p:spPr bwMode="auto">
          <a:xfrm rot="18866664">
            <a:off x="5486400" y="32004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b=0</a:t>
            </a:r>
          </a:p>
        </p:txBody>
      </p:sp>
      <p:sp>
        <p:nvSpPr>
          <p:cNvPr id="54" name="Rectangle 56">
            <a:extLst>
              <a:ext uri="{FF2B5EF4-FFF2-40B4-BE49-F238E27FC236}">
                <a16:creationId xmlns:a16="http://schemas.microsoft.com/office/drawing/2014/main" id="{5106FFD0-E7A4-C743-A3C9-EF194950094C}"/>
              </a:ext>
            </a:extLst>
          </p:cNvPr>
          <p:cNvSpPr>
            <a:spLocks noChangeArrowheads="1"/>
          </p:cNvSpPr>
          <p:nvPr/>
        </p:nvSpPr>
        <p:spPr bwMode="auto">
          <a:xfrm>
            <a:off x="6172200" y="53340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b&lt;0</a:t>
            </a:r>
          </a:p>
        </p:txBody>
      </p:sp>
      <p:sp>
        <p:nvSpPr>
          <p:cNvPr id="55" name="Rectangle 57">
            <a:extLst>
              <a:ext uri="{FF2B5EF4-FFF2-40B4-BE49-F238E27FC236}">
                <a16:creationId xmlns:a16="http://schemas.microsoft.com/office/drawing/2014/main" id="{0F2783E9-03E6-8048-80C3-D2D9F8412BAB}"/>
              </a:ext>
            </a:extLst>
          </p:cNvPr>
          <p:cNvSpPr>
            <a:spLocks noChangeArrowheads="1"/>
          </p:cNvSpPr>
          <p:nvPr/>
        </p:nvSpPr>
        <p:spPr bwMode="auto">
          <a:xfrm>
            <a:off x="4114800" y="23622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b&gt;0</a:t>
            </a:r>
          </a:p>
        </p:txBody>
      </p:sp>
      <p:sp>
        <p:nvSpPr>
          <p:cNvPr id="56" name="Rectangle 55">
            <a:extLst>
              <a:ext uri="{FF2B5EF4-FFF2-40B4-BE49-F238E27FC236}">
                <a16:creationId xmlns:a16="http://schemas.microsoft.com/office/drawing/2014/main" id="{FCCD4100-00F8-8444-96BA-80540DF524D1}"/>
              </a:ext>
            </a:extLst>
          </p:cNvPr>
          <p:cNvSpPr/>
          <p:nvPr/>
        </p:nvSpPr>
        <p:spPr bwMode="auto">
          <a:xfrm>
            <a:off x="5231440" y="838217"/>
            <a:ext cx="5322260" cy="1692275"/>
          </a:xfrm>
          <a:prstGeom prst="rect">
            <a:avLst/>
          </a:prstGeom>
          <a:solidFill>
            <a:schemeClr val="accent1">
              <a:alpha val="28000"/>
            </a:schemeClr>
          </a:solidFill>
          <a:ln w="60325"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solidFill>
                <a:srgbClr val="FF0000"/>
              </a:solidFill>
              <a:latin typeface="Times New Roman" charset="0"/>
              <a:ea typeface="ＭＳ Ｐゴシック" charset="0"/>
            </a:endParaRPr>
          </a:p>
        </p:txBody>
      </p:sp>
      <p:sp>
        <p:nvSpPr>
          <p:cNvPr id="57" name="TextBox 56">
            <a:extLst>
              <a:ext uri="{FF2B5EF4-FFF2-40B4-BE49-F238E27FC236}">
                <a16:creationId xmlns:a16="http://schemas.microsoft.com/office/drawing/2014/main" id="{182A28AC-5792-2E4D-BF74-3DEB5CCFF95F}"/>
              </a:ext>
            </a:extLst>
          </p:cNvPr>
          <p:cNvSpPr txBox="1"/>
          <p:nvPr/>
        </p:nvSpPr>
        <p:spPr>
          <a:xfrm>
            <a:off x="2493331" y="1164221"/>
            <a:ext cx="2650084" cy="646331"/>
          </a:xfrm>
          <a:prstGeom prst="rect">
            <a:avLst/>
          </a:prstGeom>
          <a:noFill/>
        </p:spPr>
        <p:txBody>
          <a:bodyPr wrap="none" rtlCol="0">
            <a:spAutoFit/>
          </a:bodyPr>
          <a:lstStyle/>
          <a:p>
            <a:r>
              <a:rPr lang="it-IT" b="1" dirty="0" err="1">
                <a:latin typeface="Tahoma" panose="020B0604030504040204" pitchFamily="34" charset="0"/>
                <a:ea typeface="Tahoma" panose="020B0604030504040204" pitchFamily="34" charset="0"/>
                <a:cs typeface="Tahoma" panose="020B0604030504040204" pitchFamily="34" charset="0"/>
              </a:rPr>
              <a:t>This</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is</a:t>
            </a:r>
            <a:r>
              <a:rPr lang="it-IT" b="1" dirty="0">
                <a:latin typeface="Tahoma" panose="020B0604030504040204" pitchFamily="34" charset="0"/>
                <a:ea typeface="Tahoma" panose="020B0604030504040204" pitchFamily="34" charset="0"/>
                <a:cs typeface="Tahoma" panose="020B0604030504040204" pitchFamily="34" charset="0"/>
              </a:rPr>
              <a:t> just </a:t>
            </a:r>
            <a:r>
              <a:rPr lang="it-IT" b="1" dirty="0" err="1">
                <a:latin typeface="Tahoma" panose="020B0604030504040204" pitchFamily="34" charset="0"/>
                <a:ea typeface="Tahoma" panose="020B0604030504040204" pitchFamily="34" charset="0"/>
                <a:cs typeface="Tahoma" panose="020B0604030504040204" pitchFamily="34" charset="0"/>
              </a:rPr>
              <a:t>my</a:t>
            </a:r>
            <a:r>
              <a:rPr lang="it-IT" b="1" dirty="0">
                <a:latin typeface="Tahoma" panose="020B0604030504040204" pitchFamily="34" charset="0"/>
                <a:ea typeface="Tahoma" panose="020B0604030504040204" pitchFamily="34" charset="0"/>
                <a:cs typeface="Tahoma" panose="020B0604030504040204" pitchFamily="34" charset="0"/>
              </a:rPr>
              <a:t> </a:t>
            </a:r>
          </a:p>
          <a:p>
            <a:r>
              <a:rPr lang="it-IT" b="1" dirty="0" err="1">
                <a:latin typeface="Tahoma" panose="020B0604030504040204" pitchFamily="34" charset="0"/>
                <a:ea typeface="Tahoma" panose="020B0604030504040204" pitchFamily="34" charset="0"/>
                <a:cs typeface="Tahoma" panose="020B0604030504040204" pitchFamily="34" charset="0"/>
              </a:rPr>
              <a:t>problem</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formulation</a:t>
            </a:r>
            <a:r>
              <a:rPr lang="it-IT"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6996074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Which</a:t>
            </a:r>
            <a:r>
              <a:rPr lang="it-IT" dirty="0"/>
              <a:t> </a:t>
            </a:r>
            <a:r>
              <a:rPr lang="it-IT" dirty="0" err="1"/>
              <a:t>one</a:t>
            </a:r>
            <a:r>
              <a:rPr lang="it-IT" dirty="0"/>
              <a:t> </a:t>
            </a:r>
            <a:r>
              <a:rPr lang="it-IT" dirty="0" err="1"/>
              <a:t>is</a:t>
            </a:r>
            <a:r>
              <a:rPr lang="it-IT" dirty="0"/>
              <a:t> </a:t>
            </a:r>
            <a:r>
              <a:rPr lang="it-IT" dirty="0" err="1"/>
              <a:t>better</a:t>
            </a:r>
            <a:r>
              <a:rPr lang="it-IT" dirty="0"/>
              <a:t>?</a:t>
            </a:r>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6574214" y="4001294"/>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1254369" y="2439128"/>
            <a:ext cx="4127500" cy="2692400"/>
          </a:xfrm>
          <a:prstGeom prst="rect">
            <a:avLst/>
          </a:prstGeom>
        </p:spPr>
      </p:pic>
    </p:spTree>
    <p:extLst>
      <p:ext uri="{BB962C8B-B14F-4D97-AF65-F5344CB8AC3E}">
        <p14:creationId xmlns:p14="http://schemas.microsoft.com/office/powerpoint/2010/main" val="1020947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Neither</a:t>
            </a:r>
            <a:r>
              <a:rPr lang="it-IT" dirty="0"/>
              <a:t>, </a:t>
            </a:r>
            <a:r>
              <a:rPr lang="it-IT" i="1" dirty="0"/>
              <a:t>in </a:t>
            </a:r>
            <a:r>
              <a:rPr lang="it-IT" i="1" dirty="0" err="1"/>
              <a:t>principle</a:t>
            </a:r>
            <a:r>
              <a:rPr lang="it-IT" i="1" dirty="0"/>
              <a:t>… </a:t>
            </a:r>
            <a:r>
              <a:rPr lang="it-IT" dirty="0" err="1"/>
              <a:t>it’s</a:t>
            </a:r>
            <a:r>
              <a:rPr lang="it-IT" dirty="0"/>
              <a:t> a </a:t>
            </a:r>
            <a:r>
              <a:rPr lang="it-IT" b="1" dirty="0" err="1"/>
              <a:t>trade</a:t>
            </a:r>
            <a:r>
              <a:rPr lang="it-IT" b="1" dirty="0"/>
              <a:t>-off</a:t>
            </a:r>
            <a:r>
              <a:rPr lang="it-IT" dirty="0"/>
              <a:t>!</a:t>
            </a:r>
            <a:endParaRPr lang="it-IT" i="1" dirty="0"/>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5829935" y="3733800"/>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674894" y="2385964"/>
            <a:ext cx="4127500" cy="2692400"/>
          </a:xfrm>
          <a:prstGeom prst="rect">
            <a:avLst/>
          </a:prstGeom>
        </p:spPr>
      </p:pic>
    </p:spTree>
    <p:extLst>
      <p:ext uri="{BB962C8B-B14F-4D97-AF65-F5344CB8AC3E}">
        <p14:creationId xmlns:p14="http://schemas.microsoft.com/office/powerpoint/2010/main" val="20785715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Neither</a:t>
            </a:r>
            <a:r>
              <a:rPr lang="it-IT" dirty="0"/>
              <a:t>, </a:t>
            </a:r>
            <a:r>
              <a:rPr lang="it-IT" i="1" dirty="0"/>
              <a:t>in </a:t>
            </a:r>
            <a:r>
              <a:rPr lang="it-IT" i="1" dirty="0" err="1"/>
              <a:t>principle</a:t>
            </a:r>
            <a:r>
              <a:rPr lang="it-IT" i="1" dirty="0"/>
              <a:t>… </a:t>
            </a:r>
            <a:r>
              <a:rPr lang="it-IT" dirty="0" err="1"/>
              <a:t>it’s</a:t>
            </a:r>
            <a:r>
              <a:rPr lang="it-IT" dirty="0"/>
              <a:t> a </a:t>
            </a:r>
            <a:r>
              <a:rPr lang="it-IT" b="1" dirty="0" err="1"/>
              <a:t>trade</a:t>
            </a:r>
            <a:r>
              <a:rPr lang="it-IT" b="1" dirty="0"/>
              <a:t>-off</a:t>
            </a:r>
            <a:r>
              <a:rPr lang="it-IT" dirty="0"/>
              <a:t>!</a:t>
            </a:r>
            <a:endParaRPr lang="it-IT" i="1" dirty="0"/>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5798038" y="3546719"/>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1254369" y="2655094"/>
            <a:ext cx="4127500" cy="2692400"/>
          </a:xfrm>
          <a:prstGeom prst="rect">
            <a:avLst/>
          </a:prstGeom>
        </p:spPr>
      </p:pic>
      <p:sp>
        <p:nvSpPr>
          <p:cNvPr id="6" name="Rectangle 5">
            <a:extLst>
              <a:ext uri="{FF2B5EF4-FFF2-40B4-BE49-F238E27FC236}">
                <a16:creationId xmlns:a16="http://schemas.microsoft.com/office/drawing/2014/main" id="{9586AA40-3334-3F45-A58F-90AF08973F7A}"/>
              </a:ext>
            </a:extLst>
          </p:cNvPr>
          <p:cNvSpPr/>
          <p:nvPr/>
        </p:nvSpPr>
        <p:spPr bwMode="auto">
          <a:xfrm>
            <a:off x="4992169" y="1873615"/>
            <a:ext cx="1428261" cy="422926"/>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27083258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Neither</a:t>
            </a:r>
            <a:r>
              <a:rPr lang="it-IT" dirty="0"/>
              <a:t>, </a:t>
            </a:r>
            <a:r>
              <a:rPr lang="it-IT" i="1" dirty="0"/>
              <a:t>in </a:t>
            </a:r>
            <a:r>
              <a:rPr lang="it-IT" i="1" dirty="0" err="1"/>
              <a:t>principle</a:t>
            </a:r>
            <a:r>
              <a:rPr lang="it-IT" i="1" dirty="0"/>
              <a:t>… </a:t>
            </a:r>
            <a:r>
              <a:rPr lang="it-IT" dirty="0" err="1"/>
              <a:t>it’s</a:t>
            </a:r>
            <a:r>
              <a:rPr lang="it-IT" dirty="0"/>
              <a:t> a </a:t>
            </a:r>
            <a:r>
              <a:rPr lang="it-IT" b="1" dirty="0" err="1"/>
              <a:t>trade</a:t>
            </a:r>
            <a:r>
              <a:rPr lang="it-IT" b="1" dirty="0"/>
              <a:t>-off</a:t>
            </a:r>
            <a:r>
              <a:rPr lang="it-IT" dirty="0"/>
              <a:t>!</a:t>
            </a:r>
            <a:endParaRPr lang="it-IT" i="1" dirty="0"/>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5978791" y="4279900"/>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2120922" y="2417397"/>
            <a:ext cx="4127500" cy="2692400"/>
          </a:xfrm>
          <a:prstGeom prst="rect">
            <a:avLst/>
          </a:prstGeom>
        </p:spPr>
      </p:pic>
      <p:sp>
        <p:nvSpPr>
          <p:cNvPr id="6" name="Rectangle 5">
            <a:extLst>
              <a:ext uri="{FF2B5EF4-FFF2-40B4-BE49-F238E27FC236}">
                <a16:creationId xmlns:a16="http://schemas.microsoft.com/office/drawing/2014/main" id="{9586AA40-3334-3F45-A58F-90AF08973F7A}"/>
              </a:ext>
            </a:extLst>
          </p:cNvPr>
          <p:cNvSpPr/>
          <p:nvPr/>
        </p:nvSpPr>
        <p:spPr bwMode="auto">
          <a:xfrm>
            <a:off x="5024067" y="1824545"/>
            <a:ext cx="1428261" cy="422926"/>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4" name="TextBox 3">
            <a:extLst>
              <a:ext uri="{FF2B5EF4-FFF2-40B4-BE49-F238E27FC236}">
                <a16:creationId xmlns:a16="http://schemas.microsoft.com/office/drawing/2014/main" id="{80D40C00-8B6B-2847-A4FB-B7F67532EFCD}"/>
              </a:ext>
            </a:extLst>
          </p:cNvPr>
          <p:cNvSpPr txBox="1"/>
          <p:nvPr/>
        </p:nvSpPr>
        <p:spPr>
          <a:xfrm>
            <a:off x="1974385" y="5146560"/>
            <a:ext cx="3604845" cy="1200329"/>
          </a:xfrm>
          <a:prstGeom prst="rect">
            <a:avLst/>
          </a:prstGeom>
          <a:noFill/>
        </p:spPr>
        <p:txBody>
          <a:bodyPr wrap="square" rtlCol="0">
            <a:spAutoFit/>
          </a:bodyPr>
          <a:lstStyle/>
          <a:p>
            <a:r>
              <a:rPr lang="it-IT" dirty="0">
                <a:solidFill>
                  <a:srgbClr val="FF0000"/>
                </a:solidFill>
                <a:latin typeface="Trebuchet MS" panose="020B0703020202090204" pitchFamily="34" charset="0"/>
              </a:rPr>
              <a:t>CON: Some «</a:t>
            </a:r>
            <a:r>
              <a:rPr lang="it-IT" dirty="0" err="1">
                <a:solidFill>
                  <a:srgbClr val="FF0000"/>
                </a:solidFill>
                <a:latin typeface="Trebuchet MS" panose="020B0703020202090204" pitchFamily="34" charset="0"/>
              </a:rPr>
              <a:t>bias</a:t>
            </a:r>
            <a:r>
              <a:rPr lang="it-IT" dirty="0">
                <a:solidFill>
                  <a:srgbClr val="FF0000"/>
                </a:solidFill>
                <a:latin typeface="Trebuchet MS" panose="020B0703020202090204" pitchFamily="34" charset="0"/>
              </a:rPr>
              <a:t>» of the model </a:t>
            </a:r>
            <a:r>
              <a:rPr lang="it-IT" dirty="0" err="1">
                <a:solidFill>
                  <a:srgbClr val="FF0000"/>
                </a:solidFill>
                <a:latin typeface="Trebuchet MS" panose="020B0703020202090204" pitchFamily="34" charset="0"/>
              </a:rPr>
              <a:t>w.r.t</a:t>
            </a:r>
            <a:r>
              <a:rPr lang="it-IT" dirty="0">
                <a:solidFill>
                  <a:srgbClr val="FF0000"/>
                </a:solidFill>
                <a:latin typeface="Trebuchet MS" panose="020B0703020202090204" pitchFamily="34" charset="0"/>
              </a:rPr>
              <a:t>. the data</a:t>
            </a:r>
          </a:p>
          <a:p>
            <a:endParaRPr lang="it-IT" dirty="0">
              <a:solidFill>
                <a:srgbClr val="FF0000"/>
              </a:solidFill>
              <a:latin typeface="Trebuchet MS" panose="020B0703020202090204" pitchFamily="34" charset="0"/>
            </a:endParaRPr>
          </a:p>
          <a:p>
            <a:r>
              <a:rPr lang="it-IT" dirty="0">
                <a:solidFill>
                  <a:srgbClr val="FF0000"/>
                </a:solidFill>
                <a:latin typeface="Trebuchet MS" panose="020B0703020202090204" pitchFamily="34" charset="0"/>
              </a:rPr>
              <a:t>PRO: </a:t>
            </a:r>
            <a:r>
              <a:rPr lang="it-IT" dirty="0" err="1">
                <a:solidFill>
                  <a:srgbClr val="FF0000"/>
                </a:solidFill>
                <a:latin typeface="Trebuchet MS" panose="020B0703020202090204" pitchFamily="34" charset="0"/>
              </a:rPr>
              <a:t>Good</a:t>
            </a:r>
            <a:r>
              <a:rPr lang="it-IT" dirty="0">
                <a:solidFill>
                  <a:srgbClr val="FF0000"/>
                </a:solidFill>
                <a:latin typeface="Trebuchet MS" panose="020B0703020202090204" pitchFamily="34" charset="0"/>
              </a:rPr>
              <a:t> performance</a:t>
            </a:r>
          </a:p>
        </p:txBody>
      </p:sp>
      <p:cxnSp>
        <p:nvCxnSpPr>
          <p:cNvPr id="9" name="Straight Arrow Connector 8">
            <a:extLst>
              <a:ext uri="{FF2B5EF4-FFF2-40B4-BE49-F238E27FC236}">
                <a16:creationId xmlns:a16="http://schemas.microsoft.com/office/drawing/2014/main" id="{2D807377-790B-7043-9E28-D91B48CBF500}"/>
              </a:ext>
            </a:extLst>
          </p:cNvPr>
          <p:cNvCxnSpPr/>
          <p:nvPr/>
        </p:nvCxnSpPr>
        <p:spPr bwMode="auto">
          <a:xfrm flipV="1">
            <a:off x="2382251" y="4168043"/>
            <a:ext cx="740995" cy="941754"/>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9728948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Neither</a:t>
            </a:r>
            <a:r>
              <a:rPr lang="it-IT" dirty="0"/>
              <a:t>, </a:t>
            </a:r>
            <a:r>
              <a:rPr lang="it-IT" i="1" dirty="0"/>
              <a:t>in </a:t>
            </a:r>
            <a:r>
              <a:rPr lang="it-IT" i="1" dirty="0" err="1"/>
              <a:t>principle</a:t>
            </a:r>
            <a:r>
              <a:rPr lang="it-IT" i="1" dirty="0"/>
              <a:t>… </a:t>
            </a:r>
            <a:r>
              <a:rPr lang="it-IT" dirty="0" err="1"/>
              <a:t>it’s</a:t>
            </a:r>
            <a:r>
              <a:rPr lang="it-IT" dirty="0"/>
              <a:t> a </a:t>
            </a:r>
            <a:r>
              <a:rPr lang="it-IT" b="1" dirty="0" err="1"/>
              <a:t>trade</a:t>
            </a:r>
            <a:r>
              <a:rPr lang="it-IT" b="1" dirty="0"/>
              <a:t>-off</a:t>
            </a:r>
            <a:r>
              <a:rPr lang="it-IT" dirty="0"/>
              <a:t>!</a:t>
            </a:r>
            <a:endParaRPr lang="it-IT" i="1" dirty="0"/>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5744875" y="4279900"/>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1887006" y="2417397"/>
            <a:ext cx="4127500" cy="2692400"/>
          </a:xfrm>
          <a:prstGeom prst="rect">
            <a:avLst/>
          </a:prstGeom>
        </p:spPr>
      </p:pic>
      <p:sp>
        <p:nvSpPr>
          <p:cNvPr id="6" name="Rectangle 5">
            <a:extLst>
              <a:ext uri="{FF2B5EF4-FFF2-40B4-BE49-F238E27FC236}">
                <a16:creationId xmlns:a16="http://schemas.microsoft.com/office/drawing/2014/main" id="{9586AA40-3334-3F45-A58F-90AF08973F7A}"/>
              </a:ext>
            </a:extLst>
          </p:cNvPr>
          <p:cNvSpPr/>
          <p:nvPr/>
        </p:nvSpPr>
        <p:spPr bwMode="auto">
          <a:xfrm>
            <a:off x="5003881" y="1859534"/>
            <a:ext cx="1428261" cy="422926"/>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4" name="TextBox 3">
            <a:extLst>
              <a:ext uri="{FF2B5EF4-FFF2-40B4-BE49-F238E27FC236}">
                <a16:creationId xmlns:a16="http://schemas.microsoft.com/office/drawing/2014/main" id="{80D40C00-8B6B-2847-A4FB-B7F67532EFCD}"/>
              </a:ext>
            </a:extLst>
          </p:cNvPr>
          <p:cNvSpPr txBox="1"/>
          <p:nvPr/>
        </p:nvSpPr>
        <p:spPr>
          <a:xfrm>
            <a:off x="1740469" y="5146560"/>
            <a:ext cx="3604845" cy="1200329"/>
          </a:xfrm>
          <a:prstGeom prst="rect">
            <a:avLst/>
          </a:prstGeom>
          <a:noFill/>
        </p:spPr>
        <p:txBody>
          <a:bodyPr wrap="square" rtlCol="0">
            <a:spAutoFit/>
          </a:bodyPr>
          <a:lstStyle/>
          <a:p>
            <a:r>
              <a:rPr lang="it-IT" dirty="0">
                <a:solidFill>
                  <a:srgbClr val="FF0000"/>
                </a:solidFill>
                <a:latin typeface="Trebuchet MS" panose="020B0703020202090204" pitchFamily="34" charset="0"/>
              </a:rPr>
              <a:t>CON: slow training…</a:t>
            </a:r>
          </a:p>
          <a:p>
            <a:endParaRPr lang="it-IT" dirty="0">
              <a:solidFill>
                <a:srgbClr val="FF0000"/>
              </a:solidFill>
              <a:latin typeface="Trebuchet MS" panose="020B0703020202090204" pitchFamily="34" charset="0"/>
            </a:endParaRPr>
          </a:p>
          <a:p>
            <a:r>
              <a:rPr lang="it-IT" dirty="0">
                <a:solidFill>
                  <a:srgbClr val="FF0000"/>
                </a:solidFill>
                <a:latin typeface="Trebuchet MS" panose="020B0703020202090204" pitchFamily="34" charset="0"/>
              </a:rPr>
              <a:t>PRO: precise </a:t>
            </a:r>
            <a:r>
              <a:rPr lang="it-IT" dirty="0" err="1">
                <a:solidFill>
                  <a:srgbClr val="FF0000"/>
                </a:solidFill>
                <a:latin typeface="Trebuchet MS" panose="020B0703020202090204" pitchFamily="34" charset="0"/>
              </a:rPr>
              <a:t>w.r.t</a:t>
            </a:r>
            <a:r>
              <a:rPr lang="it-IT" dirty="0">
                <a:solidFill>
                  <a:srgbClr val="FF0000"/>
                </a:solidFill>
                <a:latin typeface="Trebuchet MS" panose="020B0703020202090204" pitchFamily="34" charset="0"/>
              </a:rPr>
              <a:t>.</a:t>
            </a:r>
          </a:p>
          <a:p>
            <a:r>
              <a:rPr lang="it-IT" dirty="0">
                <a:solidFill>
                  <a:srgbClr val="FF0000"/>
                </a:solidFill>
                <a:latin typeface="Trebuchet MS" panose="020B0703020202090204" pitchFamily="34" charset="0"/>
              </a:rPr>
              <a:t>data</a:t>
            </a:r>
          </a:p>
        </p:txBody>
      </p:sp>
      <p:cxnSp>
        <p:nvCxnSpPr>
          <p:cNvPr id="9" name="Straight Arrow Connector 8">
            <a:extLst>
              <a:ext uri="{FF2B5EF4-FFF2-40B4-BE49-F238E27FC236}">
                <a16:creationId xmlns:a16="http://schemas.microsoft.com/office/drawing/2014/main" id="{2D807377-790B-7043-9E28-D91B48CBF500}"/>
              </a:ext>
            </a:extLst>
          </p:cNvPr>
          <p:cNvCxnSpPr>
            <a:cxnSpLocks/>
          </p:cNvCxnSpPr>
          <p:nvPr/>
        </p:nvCxnSpPr>
        <p:spPr bwMode="auto">
          <a:xfrm flipV="1">
            <a:off x="5003881" y="5727213"/>
            <a:ext cx="1625111" cy="361101"/>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93598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3E19-136B-574B-A2D7-555E87A74778}"/>
              </a:ext>
            </a:extLst>
          </p:cNvPr>
          <p:cNvSpPr>
            <a:spLocks noGrp="1"/>
          </p:cNvSpPr>
          <p:nvPr>
            <p:ph type="title"/>
          </p:nvPr>
        </p:nvSpPr>
        <p:spPr/>
        <p:txBody>
          <a:bodyPr/>
          <a:lstStyle/>
          <a:p>
            <a:r>
              <a:rPr lang="it-IT" dirty="0"/>
              <a:t>For </a:t>
            </a:r>
            <a:r>
              <a:rPr lang="it-IT" dirty="0" err="1"/>
              <a:t>example</a:t>
            </a:r>
            <a:r>
              <a:rPr lang="it-IT" dirty="0"/>
              <a:t>…</a:t>
            </a:r>
          </a:p>
        </p:txBody>
      </p:sp>
      <p:sp>
        <p:nvSpPr>
          <p:cNvPr id="3" name="Content Placeholder 2">
            <a:extLst>
              <a:ext uri="{FF2B5EF4-FFF2-40B4-BE49-F238E27FC236}">
                <a16:creationId xmlns:a16="http://schemas.microsoft.com/office/drawing/2014/main" id="{3F7050C8-1DB8-134C-AC0F-A13D67955FDB}"/>
              </a:ext>
            </a:extLst>
          </p:cNvPr>
          <p:cNvSpPr>
            <a:spLocks noGrp="1"/>
          </p:cNvSpPr>
          <p:nvPr>
            <p:ph idx="1"/>
          </p:nvPr>
        </p:nvSpPr>
        <p:spPr/>
        <p:txBody>
          <a:bodyPr/>
          <a:lstStyle/>
          <a:p>
            <a:r>
              <a:rPr lang="it-IT" dirty="0" err="1"/>
              <a:t>Neither</a:t>
            </a:r>
            <a:r>
              <a:rPr lang="it-IT" dirty="0"/>
              <a:t>, </a:t>
            </a:r>
            <a:r>
              <a:rPr lang="it-IT" i="1" dirty="0"/>
              <a:t>in </a:t>
            </a:r>
            <a:r>
              <a:rPr lang="it-IT" i="1" dirty="0" err="1"/>
              <a:t>principle</a:t>
            </a:r>
            <a:r>
              <a:rPr lang="it-IT" i="1" dirty="0"/>
              <a:t>… </a:t>
            </a:r>
            <a:r>
              <a:rPr lang="it-IT" dirty="0" err="1"/>
              <a:t>it’s</a:t>
            </a:r>
            <a:r>
              <a:rPr lang="it-IT" dirty="0"/>
              <a:t> a </a:t>
            </a:r>
            <a:r>
              <a:rPr lang="it-IT" b="1" dirty="0" err="1"/>
              <a:t>trade</a:t>
            </a:r>
            <a:r>
              <a:rPr lang="it-IT" b="1" dirty="0"/>
              <a:t>-off</a:t>
            </a:r>
            <a:r>
              <a:rPr lang="it-IT" dirty="0"/>
              <a:t>!</a:t>
            </a:r>
            <a:endParaRPr lang="it-IT" i="1" dirty="0"/>
          </a:p>
        </p:txBody>
      </p:sp>
      <p:pic>
        <p:nvPicPr>
          <p:cNvPr id="5" name="Picture 4">
            <a:extLst>
              <a:ext uri="{FF2B5EF4-FFF2-40B4-BE49-F238E27FC236}">
                <a16:creationId xmlns:a16="http://schemas.microsoft.com/office/drawing/2014/main" id="{A5A84490-7630-5F45-9CFB-B4A9E99F42E4}"/>
              </a:ext>
            </a:extLst>
          </p:cNvPr>
          <p:cNvPicPr>
            <a:picLocks noChangeAspect="1"/>
          </p:cNvPicPr>
          <p:nvPr/>
        </p:nvPicPr>
        <p:blipFill>
          <a:blip r:embed="rId2"/>
          <a:stretch>
            <a:fillRect/>
          </a:stretch>
        </p:blipFill>
        <p:spPr>
          <a:xfrm>
            <a:off x="5826369" y="4279900"/>
            <a:ext cx="4089400" cy="2578100"/>
          </a:xfrm>
          <a:prstGeom prst="rect">
            <a:avLst/>
          </a:prstGeom>
        </p:spPr>
      </p:pic>
      <p:pic>
        <p:nvPicPr>
          <p:cNvPr id="7" name="Picture 6">
            <a:extLst>
              <a:ext uri="{FF2B5EF4-FFF2-40B4-BE49-F238E27FC236}">
                <a16:creationId xmlns:a16="http://schemas.microsoft.com/office/drawing/2014/main" id="{2E03BEFF-BC07-AD4B-86A6-8A496A603E89}"/>
              </a:ext>
            </a:extLst>
          </p:cNvPr>
          <p:cNvPicPr>
            <a:picLocks noChangeAspect="1"/>
          </p:cNvPicPr>
          <p:nvPr/>
        </p:nvPicPr>
        <p:blipFill>
          <a:blip r:embed="rId3"/>
          <a:stretch>
            <a:fillRect/>
          </a:stretch>
        </p:blipFill>
        <p:spPr>
          <a:xfrm>
            <a:off x="1968500" y="2417397"/>
            <a:ext cx="4127500" cy="2692400"/>
          </a:xfrm>
          <a:prstGeom prst="rect">
            <a:avLst/>
          </a:prstGeom>
        </p:spPr>
      </p:pic>
      <p:sp>
        <p:nvSpPr>
          <p:cNvPr id="6" name="Rectangle 5">
            <a:extLst>
              <a:ext uri="{FF2B5EF4-FFF2-40B4-BE49-F238E27FC236}">
                <a16:creationId xmlns:a16="http://schemas.microsoft.com/office/drawing/2014/main" id="{9586AA40-3334-3F45-A58F-90AF08973F7A}"/>
              </a:ext>
            </a:extLst>
          </p:cNvPr>
          <p:cNvSpPr/>
          <p:nvPr/>
        </p:nvSpPr>
        <p:spPr bwMode="auto">
          <a:xfrm>
            <a:off x="4992169" y="1848415"/>
            <a:ext cx="1428261" cy="422926"/>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4" name="TextBox 3">
            <a:extLst>
              <a:ext uri="{FF2B5EF4-FFF2-40B4-BE49-F238E27FC236}">
                <a16:creationId xmlns:a16="http://schemas.microsoft.com/office/drawing/2014/main" id="{80D40C00-8B6B-2847-A4FB-B7F67532EFCD}"/>
              </a:ext>
            </a:extLst>
          </p:cNvPr>
          <p:cNvSpPr txBox="1"/>
          <p:nvPr/>
        </p:nvSpPr>
        <p:spPr>
          <a:xfrm>
            <a:off x="1821962" y="5146560"/>
            <a:ext cx="5122984" cy="1200329"/>
          </a:xfrm>
          <a:prstGeom prst="rect">
            <a:avLst/>
          </a:prstGeom>
          <a:noFill/>
        </p:spPr>
        <p:txBody>
          <a:bodyPr wrap="square" rtlCol="0">
            <a:spAutoFit/>
          </a:bodyPr>
          <a:lstStyle/>
          <a:p>
            <a:r>
              <a:rPr lang="it-IT" dirty="0">
                <a:solidFill>
                  <a:srgbClr val="FF0000"/>
                </a:solidFill>
                <a:latin typeface="Trebuchet MS" panose="020B0703020202090204" pitchFamily="34" charset="0"/>
              </a:rPr>
              <a:t>CON: slow training…</a:t>
            </a:r>
          </a:p>
          <a:p>
            <a:r>
              <a:rPr lang="it-IT" b="1" i="1" u="sng" dirty="0">
                <a:solidFill>
                  <a:srgbClr val="FF0000"/>
                </a:solidFill>
                <a:latin typeface="Trebuchet MS" panose="020B0703020202090204" pitchFamily="34" charset="0"/>
              </a:rPr>
              <a:t>OVERFITTING!</a:t>
            </a:r>
          </a:p>
          <a:p>
            <a:endParaRPr lang="it-IT" dirty="0">
              <a:solidFill>
                <a:srgbClr val="FF0000"/>
              </a:solidFill>
              <a:latin typeface="Trebuchet MS" panose="020B0703020202090204" pitchFamily="34" charset="0"/>
            </a:endParaRPr>
          </a:p>
          <a:p>
            <a:r>
              <a:rPr lang="it-IT" dirty="0">
                <a:solidFill>
                  <a:srgbClr val="FF0000"/>
                </a:solidFill>
                <a:latin typeface="Trebuchet MS" panose="020B0703020202090204" pitchFamily="34" charset="0"/>
              </a:rPr>
              <a:t>PRO: ‘</a:t>
            </a:r>
            <a:r>
              <a:rPr lang="it-IT" dirty="0" err="1">
                <a:solidFill>
                  <a:srgbClr val="FF0000"/>
                </a:solidFill>
                <a:latin typeface="Trebuchet MS" panose="020B0703020202090204" pitchFamily="34" charset="0"/>
              </a:rPr>
              <a:t>too</a:t>
            </a:r>
            <a:r>
              <a:rPr lang="it-IT" dirty="0">
                <a:solidFill>
                  <a:srgbClr val="FF0000"/>
                </a:solidFill>
                <a:latin typeface="Trebuchet MS" panose="020B0703020202090204" pitchFamily="34" charset="0"/>
              </a:rPr>
              <a:t>’ precise </a:t>
            </a:r>
            <a:r>
              <a:rPr lang="it-IT" dirty="0" err="1">
                <a:solidFill>
                  <a:srgbClr val="FF0000"/>
                </a:solidFill>
                <a:latin typeface="Trebuchet MS" panose="020B0703020202090204" pitchFamily="34" charset="0"/>
              </a:rPr>
              <a:t>w.r.t</a:t>
            </a:r>
            <a:r>
              <a:rPr lang="it-IT" dirty="0">
                <a:solidFill>
                  <a:srgbClr val="FF0000"/>
                </a:solidFill>
                <a:latin typeface="Trebuchet MS" panose="020B0703020202090204" pitchFamily="34" charset="0"/>
              </a:rPr>
              <a:t>. data!</a:t>
            </a:r>
          </a:p>
        </p:txBody>
      </p:sp>
      <p:cxnSp>
        <p:nvCxnSpPr>
          <p:cNvPr id="9" name="Straight Arrow Connector 8">
            <a:extLst>
              <a:ext uri="{FF2B5EF4-FFF2-40B4-BE49-F238E27FC236}">
                <a16:creationId xmlns:a16="http://schemas.microsoft.com/office/drawing/2014/main" id="{2D807377-790B-7043-9E28-D91B48CBF500}"/>
              </a:ext>
            </a:extLst>
          </p:cNvPr>
          <p:cNvCxnSpPr>
            <a:cxnSpLocks/>
          </p:cNvCxnSpPr>
          <p:nvPr/>
        </p:nvCxnSpPr>
        <p:spPr bwMode="auto">
          <a:xfrm flipV="1">
            <a:off x="5085375" y="5727213"/>
            <a:ext cx="1625111" cy="361101"/>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897274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DABA-46A1-CB4C-AF1C-2AC70ABA9B03}"/>
              </a:ext>
            </a:extLst>
          </p:cNvPr>
          <p:cNvSpPr>
            <a:spLocks noGrp="1"/>
          </p:cNvSpPr>
          <p:nvPr>
            <p:ph type="title"/>
          </p:nvPr>
        </p:nvSpPr>
        <p:spPr/>
        <p:txBody>
          <a:bodyPr/>
          <a:lstStyle/>
          <a:p>
            <a:r>
              <a:rPr lang="it-IT" dirty="0"/>
              <a:t>So </a:t>
            </a:r>
            <a:r>
              <a:rPr lang="it-IT" dirty="0" err="1"/>
              <a:t>essentially</a:t>
            </a:r>
            <a:r>
              <a:rPr lang="it-IT" dirty="0"/>
              <a:t>…</a:t>
            </a:r>
          </a:p>
        </p:txBody>
      </p:sp>
      <p:sp>
        <p:nvSpPr>
          <p:cNvPr id="3" name="Content Placeholder 2">
            <a:extLst>
              <a:ext uri="{FF2B5EF4-FFF2-40B4-BE49-F238E27FC236}">
                <a16:creationId xmlns:a16="http://schemas.microsoft.com/office/drawing/2014/main" id="{EF4C043F-47B2-E242-A088-349624FF8944}"/>
              </a:ext>
            </a:extLst>
          </p:cNvPr>
          <p:cNvSpPr>
            <a:spLocks noGrp="1"/>
          </p:cNvSpPr>
          <p:nvPr>
            <p:ph idx="1"/>
          </p:nvPr>
        </p:nvSpPr>
        <p:spPr/>
        <p:txBody>
          <a:bodyPr/>
          <a:lstStyle/>
          <a:p>
            <a:r>
              <a:rPr lang="it-IT" dirty="0"/>
              <a:t>The NFL </a:t>
            </a:r>
            <a:r>
              <a:rPr lang="it-IT" dirty="0" err="1"/>
              <a:t>theorem</a:t>
            </a:r>
            <a:r>
              <a:rPr lang="it-IT" dirty="0"/>
              <a:t> </a:t>
            </a:r>
            <a:r>
              <a:rPr lang="it-IT" dirty="0" err="1"/>
              <a:t>implies</a:t>
            </a:r>
            <a:r>
              <a:rPr lang="it-IT" dirty="0"/>
              <a:t>:</a:t>
            </a:r>
          </a:p>
        </p:txBody>
      </p:sp>
      <p:pic>
        <p:nvPicPr>
          <p:cNvPr id="88066" name="Picture 2" descr="Image result for the best way to explain overfitting">
            <a:extLst>
              <a:ext uri="{FF2B5EF4-FFF2-40B4-BE49-F238E27FC236}">
                <a16:creationId xmlns:a16="http://schemas.microsoft.com/office/drawing/2014/main" id="{1022E715-F533-754F-862E-7D7114BB3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64" y="2440309"/>
            <a:ext cx="7746066" cy="396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504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D29B5F-934F-3342-8D4C-36B40866A3A7}"/>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The </a:t>
            </a:r>
            <a:r>
              <a:rPr lang="en-US" altLang="en-US" kern="0" dirty="0">
                <a:ea typeface="ＭＳ Ｐゴシック" panose="020B0600070205080204" pitchFamily="34" charset="-128"/>
              </a:rPr>
              <a:t>“</a:t>
            </a:r>
            <a:r>
              <a:rPr lang="en-US" altLang="it-IT" kern="0" dirty="0">
                <a:ea typeface="ＭＳ Ｐゴシック" panose="020B0600070205080204" pitchFamily="34" charset="-128"/>
              </a:rPr>
              <a:t>Kernel Trick</a:t>
            </a:r>
            <a:r>
              <a:rPr lang="en-US" altLang="en-US" kern="0" dirty="0">
                <a:ea typeface="ＭＳ Ｐゴシック" panose="020B0600070205080204" pitchFamily="34" charset="-128"/>
              </a:rPr>
              <a:t>” Explained! Choosing kernel functions</a:t>
            </a:r>
            <a:endParaRPr lang="en-US" altLang="it-IT" kern="0" dirty="0">
              <a:ea typeface="ＭＳ Ｐゴシック" panose="020B0600070205080204" pitchFamily="34" charset="-128"/>
            </a:endParaRPr>
          </a:p>
        </p:txBody>
      </p:sp>
      <p:sp>
        <p:nvSpPr>
          <p:cNvPr id="3" name="TextBox 2">
            <a:extLst>
              <a:ext uri="{FF2B5EF4-FFF2-40B4-BE49-F238E27FC236}">
                <a16:creationId xmlns:a16="http://schemas.microsoft.com/office/drawing/2014/main" id="{AE680098-A69B-2E44-AEFB-73BF4361BC76}"/>
              </a:ext>
            </a:extLst>
          </p:cNvPr>
          <p:cNvSpPr txBox="1"/>
          <p:nvPr/>
        </p:nvSpPr>
        <p:spPr>
          <a:xfrm>
            <a:off x="2227386" y="1289538"/>
            <a:ext cx="7045569" cy="369332"/>
          </a:xfrm>
          <a:prstGeom prst="rect">
            <a:avLst/>
          </a:prstGeom>
          <a:noFill/>
        </p:spPr>
        <p:txBody>
          <a:bodyPr wrap="square" rtlCol="0">
            <a:spAutoFit/>
          </a:bodyPr>
          <a:lstStyle/>
          <a:p>
            <a:r>
              <a:rPr lang="it-IT" dirty="0" err="1">
                <a:latin typeface="Trebuchet MS" panose="020B0703020202090204" pitchFamily="34" charset="0"/>
              </a:rPr>
              <a:t>There</a:t>
            </a:r>
            <a:r>
              <a:rPr lang="it-IT" dirty="0">
                <a:latin typeface="Trebuchet MS" panose="020B0703020202090204" pitchFamily="34" charset="0"/>
              </a:rPr>
              <a:t> are </a:t>
            </a:r>
            <a:r>
              <a:rPr lang="it-IT" dirty="0" err="1">
                <a:latin typeface="Trebuchet MS" panose="020B0703020202090204" pitchFamily="34" charset="0"/>
              </a:rPr>
              <a:t>rules</a:t>
            </a:r>
            <a:r>
              <a:rPr lang="it-IT" dirty="0">
                <a:latin typeface="Trebuchet MS" panose="020B0703020202090204" pitchFamily="34" charset="0"/>
              </a:rPr>
              <a:t> of </a:t>
            </a:r>
            <a:r>
              <a:rPr lang="it-IT" dirty="0" err="1">
                <a:latin typeface="Trebuchet MS" panose="020B0703020202090204" pitchFamily="34" charset="0"/>
              </a:rPr>
              <a:t>thumb</a:t>
            </a:r>
            <a:r>
              <a:rPr lang="it-IT" dirty="0">
                <a:latin typeface="Trebuchet MS" panose="020B0703020202090204" pitchFamily="34" charset="0"/>
              </a:rPr>
              <a:t>… </a:t>
            </a:r>
            <a:r>
              <a:rPr lang="it-IT" dirty="0" err="1">
                <a:latin typeface="Trebuchet MS" panose="020B0703020202090204" pitchFamily="34" charset="0"/>
              </a:rPr>
              <a:t>but</a:t>
            </a:r>
            <a:r>
              <a:rPr lang="it-IT" dirty="0">
                <a:latin typeface="Trebuchet MS" panose="020B0703020202090204" pitchFamily="34" charset="0"/>
              </a:rPr>
              <a:t> </a:t>
            </a:r>
            <a:r>
              <a:rPr lang="it-IT" b="1" dirty="0">
                <a:latin typeface="Trebuchet MS" panose="020B0703020202090204" pitchFamily="34" charset="0"/>
              </a:rPr>
              <a:t>No Free Lunch!</a:t>
            </a:r>
          </a:p>
        </p:txBody>
      </p:sp>
      <p:pic>
        <p:nvPicPr>
          <p:cNvPr id="6" name="Picture 5">
            <a:extLst>
              <a:ext uri="{FF2B5EF4-FFF2-40B4-BE49-F238E27FC236}">
                <a16:creationId xmlns:a16="http://schemas.microsoft.com/office/drawing/2014/main" id="{B79E4D13-39C3-8F40-BCEB-89B3AC053620}"/>
              </a:ext>
            </a:extLst>
          </p:cNvPr>
          <p:cNvPicPr>
            <a:picLocks noChangeAspect="1"/>
          </p:cNvPicPr>
          <p:nvPr/>
        </p:nvPicPr>
        <p:blipFill>
          <a:blip r:embed="rId2"/>
          <a:stretch>
            <a:fillRect/>
          </a:stretch>
        </p:blipFill>
        <p:spPr>
          <a:xfrm>
            <a:off x="2227385" y="1849036"/>
            <a:ext cx="6775938" cy="4148350"/>
          </a:xfrm>
          <a:prstGeom prst="rect">
            <a:avLst/>
          </a:prstGeom>
        </p:spPr>
      </p:pic>
    </p:spTree>
    <p:extLst>
      <p:ext uri="{BB962C8B-B14F-4D97-AF65-F5344CB8AC3E}">
        <p14:creationId xmlns:p14="http://schemas.microsoft.com/office/powerpoint/2010/main" val="1741546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D29B5F-934F-3342-8D4C-36B40866A3A7}"/>
              </a:ext>
            </a:extLst>
          </p:cNvPr>
          <p:cNvSpPr txBox="1">
            <a:spLocks noChangeArrowheads="1"/>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it-IT" kern="0" dirty="0">
                <a:ea typeface="ＭＳ Ｐゴシック" panose="020B0600070205080204" pitchFamily="34" charset="-128"/>
              </a:rPr>
              <a:t>The </a:t>
            </a:r>
            <a:r>
              <a:rPr lang="en-US" altLang="en-US" kern="0" dirty="0">
                <a:ea typeface="ＭＳ Ｐゴシック" panose="020B0600070205080204" pitchFamily="34" charset="-128"/>
              </a:rPr>
              <a:t>“</a:t>
            </a:r>
            <a:r>
              <a:rPr lang="en-US" altLang="it-IT" kern="0" dirty="0">
                <a:ea typeface="ＭＳ Ｐゴシック" panose="020B0600070205080204" pitchFamily="34" charset="-128"/>
              </a:rPr>
              <a:t>Kernel Trick</a:t>
            </a:r>
            <a:r>
              <a:rPr lang="en-US" altLang="en-US" kern="0" dirty="0">
                <a:ea typeface="ＭＳ Ｐゴシック" panose="020B0600070205080204" pitchFamily="34" charset="-128"/>
              </a:rPr>
              <a:t>” Explained! Choosing kernel functions</a:t>
            </a:r>
            <a:endParaRPr lang="en-US" altLang="it-IT" kern="0" dirty="0">
              <a:ea typeface="ＭＳ Ｐゴシック" panose="020B0600070205080204" pitchFamily="34" charset="-128"/>
            </a:endParaRPr>
          </a:p>
        </p:txBody>
      </p:sp>
      <p:sp>
        <p:nvSpPr>
          <p:cNvPr id="3" name="TextBox 2">
            <a:extLst>
              <a:ext uri="{FF2B5EF4-FFF2-40B4-BE49-F238E27FC236}">
                <a16:creationId xmlns:a16="http://schemas.microsoft.com/office/drawing/2014/main" id="{AE680098-A69B-2E44-AEFB-73BF4361BC76}"/>
              </a:ext>
            </a:extLst>
          </p:cNvPr>
          <p:cNvSpPr txBox="1"/>
          <p:nvPr/>
        </p:nvSpPr>
        <p:spPr>
          <a:xfrm>
            <a:off x="2227386" y="1289538"/>
            <a:ext cx="7045569" cy="369332"/>
          </a:xfrm>
          <a:prstGeom prst="rect">
            <a:avLst/>
          </a:prstGeom>
          <a:noFill/>
        </p:spPr>
        <p:txBody>
          <a:bodyPr wrap="square" rtlCol="0">
            <a:spAutoFit/>
          </a:bodyPr>
          <a:lstStyle/>
          <a:p>
            <a:r>
              <a:rPr lang="it-IT" dirty="0" err="1">
                <a:latin typeface="Trebuchet MS" panose="020B0703020202090204" pitchFamily="34" charset="0"/>
              </a:rPr>
              <a:t>There</a:t>
            </a:r>
            <a:r>
              <a:rPr lang="it-IT" dirty="0">
                <a:latin typeface="Trebuchet MS" panose="020B0703020202090204" pitchFamily="34" charset="0"/>
              </a:rPr>
              <a:t> are </a:t>
            </a:r>
            <a:r>
              <a:rPr lang="it-IT" dirty="0" err="1">
                <a:latin typeface="Trebuchet MS" panose="020B0703020202090204" pitchFamily="34" charset="0"/>
              </a:rPr>
              <a:t>rules</a:t>
            </a:r>
            <a:r>
              <a:rPr lang="it-IT" dirty="0">
                <a:latin typeface="Trebuchet MS" panose="020B0703020202090204" pitchFamily="34" charset="0"/>
              </a:rPr>
              <a:t> of </a:t>
            </a:r>
            <a:r>
              <a:rPr lang="it-IT" dirty="0" err="1">
                <a:latin typeface="Trebuchet MS" panose="020B0703020202090204" pitchFamily="34" charset="0"/>
              </a:rPr>
              <a:t>thumb</a:t>
            </a:r>
            <a:r>
              <a:rPr lang="it-IT" dirty="0">
                <a:latin typeface="Trebuchet MS" panose="020B0703020202090204" pitchFamily="34" charset="0"/>
              </a:rPr>
              <a:t>… </a:t>
            </a:r>
            <a:r>
              <a:rPr lang="it-IT" dirty="0" err="1">
                <a:latin typeface="Trebuchet MS" panose="020B0703020202090204" pitchFamily="34" charset="0"/>
              </a:rPr>
              <a:t>but</a:t>
            </a:r>
            <a:r>
              <a:rPr lang="it-IT" dirty="0">
                <a:latin typeface="Trebuchet MS" panose="020B0703020202090204" pitchFamily="34" charset="0"/>
              </a:rPr>
              <a:t> </a:t>
            </a:r>
            <a:r>
              <a:rPr lang="it-IT" b="1" dirty="0">
                <a:latin typeface="Trebuchet MS" panose="020B0703020202090204" pitchFamily="34" charset="0"/>
              </a:rPr>
              <a:t>No Free Lunch!</a:t>
            </a:r>
          </a:p>
        </p:txBody>
      </p:sp>
      <p:pic>
        <p:nvPicPr>
          <p:cNvPr id="6" name="Picture 5">
            <a:extLst>
              <a:ext uri="{FF2B5EF4-FFF2-40B4-BE49-F238E27FC236}">
                <a16:creationId xmlns:a16="http://schemas.microsoft.com/office/drawing/2014/main" id="{B79E4D13-39C3-8F40-BCEB-89B3AC053620}"/>
              </a:ext>
            </a:extLst>
          </p:cNvPr>
          <p:cNvPicPr>
            <a:picLocks noChangeAspect="1"/>
          </p:cNvPicPr>
          <p:nvPr/>
        </p:nvPicPr>
        <p:blipFill>
          <a:blip r:embed="rId2"/>
          <a:stretch>
            <a:fillRect/>
          </a:stretch>
        </p:blipFill>
        <p:spPr>
          <a:xfrm>
            <a:off x="2227385" y="1849036"/>
            <a:ext cx="6775938" cy="4148350"/>
          </a:xfrm>
          <a:prstGeom prst="rect">
            <a:avLst/>
          </a:prstGeom>
        </p:spPr>
      </p:pic>
      <p:sp>
        <p:nvSpPr>
          <p:cNvPr id="7" name="Rectangle 6">
            <a:extLst>
              <a:ext uri="{FF2B5EF4-FFF2-40B4-BE49-F238E27FC236}">
                <a16:creationId xmlns:a16="http://schemas.microsoft.com/office/drawing/2014/main" id="{8B5ABBF9-4EFD-3E4F-99C6-832D706A9C54}"/>
              </a:ext>
            </a:extLst>
          </p:cNvPr>
          <p:cNvSpPr/>
          <p:nvPr/>
        </p:nvSpPr>
        <p:spPr bwMode="auto">
          <a:xfrm>
            <a:off x="5257982" y="1229247"/>
            <a:ext cx="2295769" cy="489913"/>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4964367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16990F1A-89F1-F84C-A30A-1BD8D9EB15E9}"/>
              </a:ext>
            </a:extLst>
          </p:cNvPr>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宋体" panose="02010600030101010101" pitchFamily="2" charset="-122"/>
              </a:defRPr>
            </a:lvl1pPr>
            <a:lvl2pPr marL="819150" indent="-315913" defTabSz="1008063">
              <a:spcBef>
                <a:spcPct val="20000"/>
              </a:spcBef>
              <a:buClr>
                <a:schemeClr val="accent2"/>
              </a:buClr>
              <a:buSzPct val="60000"/>
              <a:buFont typeface="Wingdings"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宋体" panose="02010600030101010101" pitchFamily="2" charset="-122"/>
              </a:defRPr>
            </a:lvl2pPr>
            <a:lvl3pPr marL="1260475" indent="-252413" defTabSz="1008063">
              <a:spcBef>
                <a:spcPct val="20000"/>
              </a:spcBef>
              <a:buClr>
                <a:schemeClr val="accent1"/>
              </a:buClr>
              <a:buSzPct val="65000"/>
              <a:buFont typeface="Wingdings"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宋体" panose="02010600030101010101" pitchFamily="2" charset="-122"/>
              </a:defRPr>
            </a:lvl3pPr>
            <a:lvl4pPr marL="1763713" indent="-252413" defTabSz="1008063">
              <a:spcBef>
                <a:spcPct val="20000"/>
              </a:spcBef>
              <a:buClr>
                <a:schemeClr val="accent2"/>
              </a:buClr>
              <a:buSzPct val="70000"/>
              <a:buFont typeface="Wingdings"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4pPr>
            <a:lvl5pPr marL="2268538" indent="-252413" defTabSz="1008063">
              <a:spcBef>
                <a:spcPct val="20000"/>
              </a:spcBef>
              <a:buClr>
                <a:schemeClr val="accent1"/>
              </a:buClr>
              <a:buSzPct val="7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itchFamily="2" charset="2"/>
              <a:buNone/>
            </a:pPr>
            <a:r>
              <a:rPr lang="en-GB" altLang="zh-CN"/>
              <a:t>    </a:t>
            </a:r>
          </a:p>
        </p:txBody>
      </p:sp>
      <p:pic>
        <p:nvPicPr>
          <p:cNvPr id="45059" name="Picture 7" descr="figu151_1">
            <a:extLst>
              <a:ext uri="{FF2B5EF4-FFF2-40B4-BE49-F238E27FC236}">
                <a16:creationId xmlns:a16="http://schemas.microsoft.com/office/drawing/2014/main" id="{F9888E2D-0A90-EC41-9E71-ED5D3E333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B3CABE2E-7363-FA46-8541-72668521A356}"/>
              </a:ext>
            </a:extLst>
          </p:cNvPr>
          <p:cNvSpPr txBox="1">
            <a:spLocks noChangeArrowheads="1"/>
          </p:cNvSpPr>
          <p:nvPr/>
        </p:nvSpPr>
        <p:spPr>
          <a:xfrm>
            <a:off x="2253205" y="115888"/>
            <a:ext cx="6491604"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Putting it all together: Text Categorization using SVMs</a:t>
            </a:r>
          </a:p>
        </p:txBody>
      </p:sp>
    </p:spTree>
    <p:extLst>
      <p:ext uri="{BB962C8B-B14F-4D97-AF65-F5344CB8AC3E}">
        <p14:creationId xmlns:p14="http://schemas.microsoft.com/office/powerpoint/2010/main" val="139848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a:xfrm>
            <a:off x="838200" y="-83326"/>
            <a:ext cx="10515600" cy="1325563"/>
          </a:xfrm>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4" name="Rectangle 5">
            <a:extLst>
              <a:ext uri="{FF2B5EF4-FFF2-40B4-BE49-F238E27FC236}">
                <a16:creationId xmlns:a16="http://schemas.microsoft.com/office/drawing/2014/main" id="{490A241E-DD47-BD4E-9AF1-1FE40E183339}"/>
              </a:ext>
            </a:extLst>
          </p:cNvPr>
          <p:cNvSpPr>
            <a:spLocks noChangeArrowheads="1"/>
          </p:cNvSpPr>
          <p:nvPr/>
        </p:nvSpPr>
        <p:spPr bwMode="auto">
          <a:xfrm>
            <a:off x="6858000" y="1233504"/>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5" name="Line 6">
            <a:extLst>
              <a:ext uri="{FF2B5EF4-FFF2-40B4-BE49-F238E27FC236}">
                <a16:creationId xmlns:a16="http://schemas.microsoft.com/office/drawing/2014/main" id="{C3CABC8F-EC97-C04E-9D9C-CCD9DF6A01AD}"/>
              </a:ext>
            </a:extLst>
          </p:cNvPr>
          <p:cNvSpPr>
            <a:spLocks noChangeShapeType="1"/>
          </p:cNvSpPr>
          <p:nvPr/>
        </p:nvSpPr>
        <p:spPr bwMode="auto">
          <a:xfrm>
            <a:off x="54864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 name="Text Box 7">
            <a:extLst>
              <a:ext uri="{FF2B5EF4-FFF2-40B4-BE49-F238E27FC236}">
                <a16:creationId xmlns:a16="http://schemas.microsoft.com/office/drawing/2014/main" id="{AE3EFF1C-72FF-CD43-AC83-CEE5B01B9433}"/>
              </a:ext>
            </a:extLst>
          </p:cNvPr>
          <p:cNvSpPr txBox="1">
            <a:spLocks noChangeArrowheads="1"/>
          </p:cNvSpPr>
          <p:nvPr/>
        </p:nvSpPr>
        <p:spPr bwMode="auto">
          <a:xfrm>
            <a:off x="5029200" y="121921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 name="Line 8">
            <a:extLst>
              <a:ext uri="{FF2B5EF4-FFF2-40B4-BE49-F238E27FC236}">
                <a16:creationId xmlns:a16="http://schemas.microsoft.com/office/drawing/2014/main" id="{4C760455-C203-0C41-84D9-BEF8E577FA5A}"/>
              </a:ext>
            </a:extLst>
          </p:cNvPr>
          <p:cNvSpPr>
            <a:spLocks noChangeShapeType="1"/>
          </p:cNvSpPr>
          <p:nvPr/>
        </p:nvSpPr>
        <p:spPr bwMode="auto">
          <a:xfrm>
            <a:off x="7543800" y="838216"/>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 name="Line 10">
            <a:extLst>
              <a:ext uri="{FF2B5EF4-FFF2-40B4-BE49-F238E27FC236}">
                <a16:creationId xmlns:a16="http://schemas.microsoft.com/office/drawing/2014/main" id="{601C404A-4C95-A54A-8FA9-55CFD2AA6633}"/>
              </a:ext>
            </a:extLst>
          </p:cNvPr>
          <p:cNvSpPr>
            <a:spLocks noChangeShapeType="1"/>
          </p:cNvSpPr>
          <p:nvPr/>
        </p:nvSpPr>
        <p:spPr bwMode="auto">
          <a:xfrm>
            <a:off x="84582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 name="Text Box 11">
            <a:extLst>
              <a:ext uri="{FF2B5EF4-FFF2-40B4-BE49-F238E27FC236}">
                <a16:creationId xmlns:a16="http://schemas.microsoft.com/office/drawing/2014/main" id="{B79C00DB-9A73-A64F-83D8-B1ECC8425453}"/>
              </a:ext>
            </a:extLst>
          </p:cNvPr>
          <p:cNvSpPr txBox="1">
            <a:spLocks noChangeArrowheads="1"/>
          </p:cNvSpPr>
          <p:nvPr/>
        </p:nvSpPr>
        <p:spPr bwMode="auto">
          <a:xfrm>
            <a:off x="9829800" y="1295416"/>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0" name="Text Box 12">
            <a:extLst>
              <a:ext uri="{FF2B5EF4-FFF2-40B4-BE49-F238E27FC236}">
                <a16:creationId xmlns:a16="http://schemas.microsoft.com/office/drawing/2014/main" id="{2DAFB5F2-5C3C-3D46-A918-E2557FDDBAB9}"/>
              </a:ext>
            </a:extLst>
          </p:cNvPr>
          <p:cNvSpPr txBox="1">
            <a:spLocks noChangeArrowheads="1"/>
          </p:cNvSpPr>
          <p:nvPr/>
        </p:nvSpPr>
        <p:spPr bwMode="auto">
          <a:xfrm>
            <a:off x="1905000" y="2286017"/>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dirty="0">
                <a:latin typeface="Tahoma" panose="020B0604030504040204" pitchFamily="34" charset="0"/>
              </a:rPr>
              <a:t>denotes +1</a:t>
            </a:r>
          </a:p>
          <a:p>
            <a:pPr eaLnBrk="1" hangingPunct="1">
              <a:spcBef>
                <a:spcPct val="50000"/>
              </a:spcBef>
              <a:buClr>
                <a:schemeClr val="tx1"/>
              </a:buClr>
            </a:pPr>
            <a:r>
              <a:rPr lang="en-US" altLang="zh-CN" sz="2000" dirty="0">
                <a:latin typeface="Tahoma" panose="020B0604030504040204" pitchFamily="34" charset="0"/>
              </a:rPr>
              <a:t>denotes -1</a:t>
            </a:r>
          </a:p>
        </p:txBody>
      </p:sp>
      <p:sp>
        <p:nvSpPr>
          <p:cNvPr id="11" name="Oval 13">
            <a:extLst>
              <a:ext uri="{FF2B5EF4-FFF2-40B4-BE49-F238E27FC236}">
                <a16:creationId xmlns:a16="http://schemas.microsoft.com/office/drawing/2014/main" id="{44B1E2D7-54CE-8642-93A7-403AF2740D1F}"/>
              </a:ext>
            </a:extLst>
          </p:cNvPr>
          <p:cNvSpPr>
            <a:spLocks noChangeAspect="1" noChangeArrowheads="1"/>
          </p:cNvSpPr>
          <p:nvPr/>
        </p:nvSpPr>
        <p:spPr bwMode="auto">
          <a:xfrm rot="4777107">
            <a:off x="1905794" y="243762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 name="Oval 14">
            <a:extLst>
              <a:ext uri="{FF2B5EF4-FFF2-40B4-BE49-F238E27FC236}">
                <a16:creationId xmlns:a16="http://schemas.microsoft.com/office/drawing/2014/main" id="{0372DC80-69DE-B94E-84CF-067B80E39FEA}"/>
              </a:ext>
            </a:extLst>
          </p:cNvPr>
          <p:cNvSpPr>
            <a:spLocks noChangeAspect="1" noChangeArrowheads="1"/>
          </p:cNvSpPr>
          <p:nvPr/>
        </p:nvSpPr>
        <p:spPr bwMode="auto">
          <a:xfrm rot="5895381">
            <a:off x="1906588" y="2894029"/>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 name="Line 15">
            <a:extLst>
              <a:ext uri="{FF2B5EF4-FFF2-40B4-BE49-F238E27FC236}">
                <a16:creationId xmlns:a16="http://schemas.microsoft.com/office/drawing/2014/main" id="{C5496CC0-94AC-C345-9182-B618F29D5DE1}"/>
              </a:ext>
            </a:extLst>
          </p:cNvPr>
          <p:cNvSpPr>
            <a:spLocks noChangeShapeType="1"/>
          </p:cNvSpPr>
          <p:nvPr/>
        </p:nvSpPr>
        <p:spPr bwMode="auto">
          <a:xfrm>
            <a:off x="4114800" y="237606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4" name="Line 16">
            <a:extLst>
              <a:ext uri="{FF2B5EF4-FFF2-40B4-BE49-F238E27FC236}">
                <a16:creationId xmlns:a16="http://schemas.microsoft.com/office/drawing/2014/main" id="{9D0D5802-2F3A-CC43-B95F-85E51EADE97A}"/>
              </a:ext>
            </a:extLst>
          </p:cNvPr>
          <p:cNvSpPr>
            <a:spLocks noChangeShapeType="1"/>
          </p:cNvSpPr>
          <p:nvPr/>
        </p:nvSpPr>
        <p:spPr bwMode="auto">
          <a:xfrm flipV="1">
            <a:off x="3962400" y="5728865"/>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5" name="Oval 17">
            <a:extLst>
              <a:ext uri="{FF2B5EF4-FFF2-40B4-BE49-F238E27FC236}">
                <a16:creationId xmlns:a16="http://schemas.microsoft.com/office/drawing/2014/main" id="{0D80D791-2FE8-7049-BD17-DDFCF4F3966B}"/>
              </a:ext>
            </a:extLst>
          </p:cNvPr>
          <p:cNvSpPr>
            <a:spLocks noChangeAspect="1" noChangeArrowheads="1"/>
          </p:cNvSpPr>
          <p:nvPr/>
        </p:nvSpPr>
        <p:spPr bwMode="auto">
          <a:xfrm>
            <a:off x="5241926" y="5489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 name="Oval 18">
            <a:extLst>
              <a:ext uri="{FF2B5EF4-FFF2-40B4-BE49-F238E27FC236}">
                <a16:creationId xmlns:a16="http://schemas.microsoft.com/office/drawing/2014/main" id="{208E9913-82C4-524F-A5F6-D825A4C95D3A}"/>
              </a:ext>
            </a:extLst>
          </p:cNvPr>
          <p:cNvSpPr>
            <a:spLocks noChangeAspect="1" noChangeArrowheads="1"/>
          </p:cNvSpPr>
          <p:nvPr/>
        </p:nvSpPr>
        <p:spPr bwMode="auto">
          <a:xfrm>
            <a:off x="4010026" y="4360880"/>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 name="Oval 19">
            <a:extLst>
              <a:ext uri="{FF2B5EF4-FFF2-40B4-BE49-F238E27FC236}">
                <a16:creationId xmlns:a16="http://schemas.microsoft.com/office/drawing/2014/main" id="{49897DF0-5CD1-FB4D-A141-B0095B125827}"/>
              </a:ext>
            </a:extLst>
          </p:cNvPr>
          <p:cNvSpPr>
            <a:spLocks noChangeAspect="1" noChangeArrowheads="1"/>
          </p:cNvSpPr>
          <p:nvPr/>
        </p:nvSpPr>
        <p:spPr bwMode="auto">
          <a:xfrm>
            <a:off x="5864226" y="32718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8" name="Oval 20">
            <a:extLst>
              <a:ext uri="{FF2B5EF4-FFF2-40B4-BE49-F238E27FC236}">
                <a16:creationId xmlns:a16="http://schemas.microsoft.com/office/drawing/2014/main" id="{2F74E4DC-3C85-8F4D-B6B0-EECDAFFE9976}"/>
              </a:ext>
            </a:extLst>
          </p:cNvPr>
          <p:cNvSpPr>
            <a:spLocks noChangeAspect="1" noChangeArrowheads="1"/>
          </p:cNvSpPr>
          <p:nvPr/>
        </p:nvSpPr>
        <p:spPr bwMode="auto">
          <a:xfrm>
            <a:off x="5927726" y="4092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9" name="Oval 21">
            <a:extLst>
              <a:ext uri="{FF2B5EF4-FFF2-40B4-BE49-F238E27FC236}">
                <a16:creationId xmlns:a16="http://schemas.microsoft.com/office/drawing/2014/main" id="{D49C478D-6EFB-844B-B826-408191FE2FE4}"/>
              </a:ext>
            </a:extLst>
          </p:cNvPr>
          <p:cNvSpPr>
            <a:spLocks noChangeAspect="1" noChangeArrowheads="1"/>
          </p:cNvSpPr>
          <p:nvPr/>
        </p:nvSpPr>
        <p:spPr bwMode="auto">
          <a:xfrm>
            <a:off x="4933951" y="3121041"/>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 name="Oval 22">
            <a:extLst>
              <a:ext uri="{FF2B5EF4-FFF2-40B4-BE49-F238E27FC236}">
                <a16:creationId xmlns:a16="http://schemas.microsoft.com/office/drawing/2014/main" id="{E557491A-8E8C-3E47-AFF9-064ABF10F93C}"/>
              </a:ext>
            </a:extLst>
          </p:cNvPr>
          <p:cNvSpPr>
            <a:spLocks noChangeAspect="1" noChangeArrowheads="1"/>
          </p:cNvSpPr>
          <p:nvPr/>
        </p:nvSpPr>
        <p:spPr bwMode="auto">
          <a:xfrm>
            <a:off x="5410201" y="4191017"/>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Oval 23">
            <a:extLst>
              <a:ext uri="{FF2B5EF4-FFF2-40B4-BE49-F238E27FC236}">
                <a16:creationId xmlns:a16="http://schemas.microsoft.com/office/drawing/2014/main" id="{1CA5518F-8A90-7B4F-8D8D-429C4C36F196}"/>
              </a:ext>
            </a:extLst>
          </p:cNvPr>
          <p:cNvSpPr>
            <a:spLocks noChangeAspect="1" noChangeArrowheads="1"/>
          </p:cNvSpPr>
          <p:nvPr/>
        </p:nvSpPr>
        <p:spPr bwMode="auto">
          <a:xfrm>
            <a:off x="4572001" y="3581416"/>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2" name="Oval 24">
            <a:extLst>
              <a:ext uri="{FF2B5EF4-FFF2-40B4-BE49-F238E27FC236}">
                <a16:creationId xmlns:a16="http://schemas.microsoft.com/office/drawing/2014/main" id="{9224A518-394C-6E42-9E59-FBD7F6EE89D4}"/>
              </a:ext>
            </a:extLst>
          </p:cNvPr>
          <p:cNvSpPr>
            <a:spLocks noChangeAspect="1" noChangeArrowheads="1"/>
          </p:cNvSpPr>
          <p:nvPr/>
        </p:nvSpPr>
        <p:spPr bwMode="auto">
          <a:xfrm>
            <a:off x="6629401" y="4572016"/>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3" name="Oval 25">
            <a:extLst>
              <a:ext uri="{FF2B5EF4-FFF2-40B4-BE49-F238E27FC236}">
                <a16:creationId xmlns:a16="http://schemas.microsoft.com/office/drawing/2014/main" id="{0FFC3A0A-DEC8-E848-B16A-F21DDA042BB8}"/>
              </a:ext>
            </a:extLst>
          </p:cNvPr>
          <p:cNvSpPr>
            <a:spLocks noChangeAspect="1" noChangeArrowheads="1"/>
          </p:cNvSpPr>
          <p:nvPr/>
        </p:nvSpPr>
        <p:spPr bwMode="auto">
          <a:xfrm rot="20481726">
            <a:off x="5411789" y="4900630"/>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 name="Oval 26">
            <a:extLst>
              <a:ext uri="{FF2B5EF4-FFF2-40B4-BE49-F238E27FC236}">
                <a16:creationId xmlns:a16="http://schemas.microsoft.com/office/drawing/2014/main" id="{5BC50C0D-A205-9249-B69A-2C9CDCD30AFB}"/>
              </a:ext>
            </a:extLst>
          </p:cNvPr>
          <p:cNvSpPr>
            <a:spLocks noChangeAspect="1" noChangeArrowheads="1"/>
          </p:cNvSpPr>
          <p:nvPr/>
        </p:nvSpPr>
        <p:spPr bwMode="auto">
          <a:xfrm rot="20481726">
            <a:off x="7527926" y="36861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 name="Oval 27">
            <a:extLst>
              <a:ext uri="{FF2B5EF4-FFF2-40B4-BE49-F238E27FC236}">
                <a16:creationId xmlns:a16="http://schemas.microsoft.com/office/drawing/2014/main" id="{3E3F30F0-CC77-B64D-950F-8A6D6350365D}"/>
              </a:ext>
            </a:extLst>
          </p:cNvPr>
          <p:cNvSpPr>
            <a:spLocks noChangeAspect="1" noChangeArrowheads="1"/>
          </p:cNvSpPr>
          <p:nvPr/>
        </p:nvSpPr>
        <p:spPr bwMode="auto">
          <a:xfrm rot="20481726">
            <a:off x="6819901" y="5002229"/>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6" name="Oval 28">
            <a:extLst>
              <a:ext uri="{FF2B5EF4-FFF2-40B4-BE49-F238E27FC236}">
                <a16:creationId xmlns:a16="http://schemas.microsoft.com/office/drawing/2014/main" id="{A3E4707B-8156-9E47-8582-A41DF2B586EA}"/>
              </a:ext>
            </a:extLst>
          </p:cNvPr>
          <p:cNvSpPr>
            <a:spLocks noChangeAspect="1" noChangeArrowheads="1"/>
          </p:cNvSpPr>
          <p:nvPr/>
        </p:nvSpPr>
        <p:spPr bwMode="auto">
          <a:xfrm rot="20481726">
            <a:off x="4648201" y="3124216"/>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7" name="Oval 29">
            <a:extLst>
              <a:ext uri="{FF2B5EF4-FFF2-40B4-BE49-F238E27FC236}">
                <a16:creationId xmlns:a16="http://schemas.microsoft.com/office/drawing/2014/main" id="{F453B862-1861-7B48-B955-D987EB355C59}"/>
              </a:ext>
            </a:extLst>
          </p:cNvPr>
          <p:cNvSpPr>
            <a:spLocks noChangeAspect="1" noChangeArrowheads="1"/>
          </p:cNvSpPr>
          <p:nvPr/>
        </p:nvSpPr>
        <p:spPr bwMode="auto">
          <a:xfrm rot="20481726">
            <a:off x="6235701" y="40417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8" name="Oval 30">
            <a:extLst>
              <a:ext uri="{FF2B5EF4-FFF2-40B4-BE49-F238E27FC236}">
                <a16:creationId xmlns:a16="http://schemas.microsoft.com/office/drawing/2014/main" id="{C01C16ED-2B6C-0A4C-91E7-327A78EEA136}"/>
              </a:ext>
            </a:extLst>
          </p:cNvPr>
          <p:cNvSpPr>
            <a:spLocks noChangeAspect="1" noChangeArrowheads="1"/>
          </p:cNvSpPr>
          <p:nvPr/>
        </p:nvSpPr>
        <p:spPr bwMode="auto">
          <a:xfrm rot="20481726">
            <a:off x="7391401" y="4953017"/>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9" name="Oval 31">
            <a:extLst>
              <a:ext uri="{FF2B5EF4-FFF2-40B4-BE49-F238E27FC236}">
                <a16:creationId xmlns:a16="http://schemas.microsoft.com/office/drawing/2014/main" id="{9E95E883-7100-B44D-9BCD-7661CE808FA4}"/>
              </a:ext>
            </a:extLst>
          </p:cNvPr>
          <p:cNvSpPr>
            <a:spLocks noChangeAspect="1" noChangeArrowheads="1"/>
          </p:cNvSpPr>
          <p:nvPr/>
        </p:nvSpPr>
        <p:spPr bwMode="auto">
          <a:xfrm rot="20481726">
            <a:off x="4638676" y="40973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0" name="Oval 32">
            <a:extLst>
              <a:ext uri="{FF2B5EF4-FFF2-40B4-BE49-F238E27FC236}">
                <a16:creationId xmlns:a16="http://schemas.microsoft.com/office/drawing/2014/main" id="{F0967DFA-DFA6-D747-BEB0-28D0852710CB}"/>
              </a:ext>
            </a:extLst>
          </p:cNvPr>
          <p:cNvSpPr>
            <a:spLocks noChangeAspect="1" noChangeArrowheads="1"/>
          </p:cNvSpPr>
          <p:nvPr/>
        </p:nvSpPr>
        <p:spPr bwMode="auto">
          <a:xfrm rot="5895381">
            <a:off x="5391151" y="3514742"/>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1" name="Oval 33">
            <a:extLst>
              <a:ext uri="{FF2B5EF4-FFF2-40B4-BE49-F238E27FC236}">
                <a16:creationId xmlns:a16="http://schemas.microsoft.com/office/drawing/2014/main" id="{5FBB5CF4-8A13-6647-BC94-07A75E260C9B}"/>
              </a:ext>
            </a:extLst>
          </p:cNvPr>
          <p:cNvSpPr>
            <a:spLocks noChangeAspect="1" noChangeArrowheads="1"/>
          </p:cNvSpPr>
          <p:nvPr/>
        </p:nvSpPr>
        <p:spPr bwMode="auto">
          <a:xfrm rot="5895381">
            <a:off x="5660232" y="5699936"/>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2" name="Oval 34">
            <a:extLst>
              <a:ext uri="{FF2B5EF4-FFF2-40B4-BE49-F238E27FC236}">
                <a16:creationId xmlns:a16="http://schemas.microsoft.com/office/drawing/2014/main" id="{79101CA8-8318-1246-8C18-C3B471E42739}"/>
              </a:ext>
            </a:extLst>
          </p:cNvPr>
          <p:cNvSpPr>
            <a:spLocks noChangeAspect="1" noChangeArrowheads="1"/>
          </p:cNvSpPr>
          <p:nvPr/>
        </p:nvSpPr>
        <p:spPr bwMode="auto">
          <a:xfrm rot="5895381">
            <a:off x="4638676" y="45561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3" name="Oval 35">
            <a:extLst>
              <a:ext uri="{FF2B5EF4-FFF2-40B4-BE49-F238E27FC236}">
                <a16:creationId xmlns:a16="http://schemas.microsoft.com/office/drawing/2014/main" id="{AE756DC3-0425-1344-8FAC-C9E32AB67FB4}"/>
              </a:ext>
            </a:extLst>
          </p:cNvPr>
          <p:cNvSpPr>
            <a:spLocks noChangeAspect="1" noChangeArrowheads="1"/>
          </p:cNvSpPr>
          <p:nvPr/>
        </p:nvSpPr>
        <p:spPr bwMode="auto">
          <a:xfrm rot="5895381">
            <a:off x="5867401" y="2851167"/>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4" name="Oval 36">
            <a:extLst>
              <a:ext uri="{FF2B5EF4-FFF2-40B4-BE49-F238E27FC236}">
                <a16:creationId xmlns:a16="http://schemas.microsoft.com/office/drawing/2014/main" id="{68046799-38DE-BD42-90A4-D34E6AC56003}"/>
              </a:ext>
            </a:extLst>
          </p:cNvPr>
          <p:cNvSpPr>
            <a:spLocks noChangeAspect="1" noChangeArrowheads="1"/>
          </p:cNvSpPr>
          <p:nvPr/>
        </p:nvSpPr>
        <p:spPr bwMode="auto">
          <a:xfrm rot="5895381">
            <a:off x="6828633" y="4601386"/>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5" name="Oval 37">
            <a:extLst>
              <a:ext uri="{FF2B5EF4-FFF2-40B4-BE49-F238E27FC236}">
                <a16:creationId xmlns:a16="http://schemas.microsoft.com/office/drawing/2014/main" id="{A57DCEDA-63A8-974E-A391-408F1917E77F}"/>
              </a:ext>
            </a:extLst>
          </p:cNvPr>
          <p:cNvSpPr>
            <a:spLocks noChangeAspect="1" noChangeArrowheads="1"/>
          </p:cNvSpPr>
          <p:nvPr/>
        </p:nvSpPr>
        <p:spPr bwMode="auto">
          <a:xfrm rot="5895381">
            <a:off x="5894389" y="453709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6" name="Oval 38">
            <a:extLst>
              <a:ext uri="{FF2B5EF4-FFF2-40B4-BE49-F238E27FC236}">
                <a16:creationId xmlns:a16="http://schemas.microsoft.com/office/drawing/2014/main" id="{6D2D7C08-0B96-7440-8EE2-E6EBF98B9F75}"/>
              </a:ext>
            </a:extLst>
          </p:cNvPr>
          <p:cNvSpPr>
            <a:spLocks noChangeAspect="1" noChangeArrowheads="1"/>
          </p:cNvSpPr>
          <p:nvPr/>
        </p:nvSpPr>
        <p:spPr bwMode="auto">
          <a:xfrm rot="5895381">
            <a:off x="7143751" y="3822717"/>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7" name="Oval 39">
            <a:extLst>
              <a:ext uri="{FF2B5EF4-FFF2-40B4-BE49-F238E27FC236}">
                <a16:creationId xmlns:a16="http://schemas.microsoft.com/office/drawing/2014/main" id="{3B2D1AF5-C7BA-9E44-89BC-5D14753C9577}"/>
              </a:ext>
            </a:extLst>
          </p:cNvPr>
          <p:cNvSpPr>
            <a:spLocks noChangeAspect="1" noChangeArrowheads="1"/>
          </p:cNvSpPr>
          <p:nvPr/>
        </p:nvSpPr>
        <p:spPr bwMode="auto">
          <a:xfrm rot="5895381">
            <a:off x="4611689" y="28035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8" name="Oval 40">
            <a:extLst>
              <a:ext uri="{FF2B5EF4-FFF2-40B4-BE49-F238E27FC236}">
                <a16:creationId xmlns:a16="http://schemas.microsoft.com/office/drawing/2014/main" id="{3A1A6C22-DCF6-4441-95A7-196A244E3520}"/>
              </a:ext>
            </a:extLst>
          </p:cNvPr>
          <p:cNvSpPr>
            <a:spLocks noChangeAspect="1" noChangeArrowheads="1"/>
          </p:cNvSpPr>
          <p:nvPr/>
        </p:nvSpPr>
        <p:spPr bwMode="auto">
          <a:xfrm rot="5895381">
            <a:off x="6784976" y="37306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9" name="Oval 41">
            <a:extLst>
              <a:ext uri="{FF2B5EF4-FFF2-40B4-BE49-F238E27FC236}">
                <a16:creationId xmlns:a16="http://schemas.microsoft.com/office/drawing/2014/main" id="{2FA9FB56-7CC3-D24D-83A2-2749978A7BC4}"/>
              </a:ext>
            </a:extLst>
          </p:cNvPr>
          <p:cNvSpPr>
            <a:spLocks noChangeAspect="1" noChangeArrowheads="1"/>
          </p:cNvSpPr>
          <p:nvPr/>
        </p:nvSpPr>
        <p:spPr bwMode="auto">
          <a:xfrm rot="5895381">
            <a:off x="6641308" y="5176061"/>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0" name="Oval 42">
            <a:extLst>
              <a:ext uri="{FF2B5EF4-FFF2-40B4-BE49-F238E27FC236}">
                <a16:creationId xmlns:a16="http://schemas.microsoft.com/office/drawing/2014/main" id="{50A1D97D-A2CB-9B40-92CD-12AE955DAF26}"/>
              </a:ext>
            </a:extLst>
          </p:cNvPr>
          <p:cNvSpPr>
            <a:spLocks noChangeAspect="1" noChangeArrowheads="1"/>
          </p:cNvSpPr>
          <p:nvPr/>
        </p:nvSpPr>
        <p:spPr bwMode="auto">
          <a:xfrm rot="4777107">
            <a:off x="5022058" y="3991786"/>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1" name="Oval 43">
            <a:extLst>
              <a:ext uri="{FF2B5EF4-FFF2-40B4-BE49-F238E27FC236}">
                <a16:creationId xmlns:a16="http://schemas.microsoft.com/office/drawing/2014/main" id="{7ADBF7AF-DC06-A648-A34A-DCE07F442920}"/>
              </a:ext>
            </a:extLst>
          </p:cNvPr>
          <p:cNvSpPr>
            <a:spLocks noChangeAspect="1" noChangeArrowheads="1"/>
          </p:cNvSpPr>
          <p:nvPr/>
        </p:nvSpPr>
        <p:spPr bwMode="auto">
          <a:xfrm rot="4777107">
            <a:off x="6175376" y="5711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2" name="Oval 44">
            <a:extLst>
              <a:ext uri="{FF2B5EF4-FFF2-40B4-BE49-F238E27FC236}">
                <a16:creationId xmlns:a16="http://schemas.microsoft.com/office/drawing/2014/main" id="{37B08C57-BBE5-8A45-9DAB-44C93677CE93}"/>
              </a:ext>
            </a:extLst>
          </p:cNvPr>
          <p:cNvSpPr>
            <a:spLocks noChangeAspect="1" noChangeArrowheads="1"/>
          </p:cNvSpPr>
          <p:nvPr/>
        </p:nvSpPr>
        <p:spPr bwMode="auto">
          <a:xfrm rot="4777107">
            <a:off x="5870576" y="5330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3" name="Oval 45">
            <a:extLst>
              <a:ext uri="{FF2B5EF4-FFF2-40B4-BE49-F238E27FC236}">
                <a16:creationId xmlns:a16="http://schemas.microsoft.com/office/drawing/2014/main" id="{AE8B8880-C5D8-1F4F-8E3E-87AC760D455F}"/>
              </a:ext>
            </a:extLst>
          </p:cNvPr>
          <p:cNvSpPr>
            <a:spLocks noChangeAspect="1" noChangeArrowheads="1"/>
          </p:cNvSpPr>
          <p:nvPr/>
        </p:nvSpPr>
        <p:spPr bwMode="auto">
          <a:xfrm rot="4777107">
            <a:off x="4341019" y="4193398"/>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4" name="Oval 46">
            <a:extLst>
              <a:ext uri="{FF2B5EF4-FFF2-40B4-BE49-F238E27FC236}">
                <a16:creationId xmlns:a16="http://schemas.microsoft.com/office/drawing/2014/main" id="{F1D102D7-07EB-194E-8037-0AEBDA2EF1ED}"/>
              </a:ext>
            </a:extLst>
          </p:cNvPr>
          <p:cNvSpPr>
            <a:spLocks noChangeAspect="1" noChangeArrowheads="1"/>
          </p:cNvSpPr>
          <p:nvPr/>
        </p:nvSpPr>
        <p:spPr bwMode="auto">
          <a:xfrm rot="4777107">
            <a:off x="5237163" y="3233754"/>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5" name="Oval 47">
            <a:extLst>
              <a:ext uri="{FF2B5EF4-FFF2-40B4-BE49-F238E27FC236}">
                <a16:creationId xmlns:a16="http://schemas.microsoft.com/office/drawing/2014/main" id="{28E4719F-E9BF-DA49-A0D8-C84ADAEC4762}"/>
              </a:ext>
            </a:extLst>
          </p:cNvPr>
          <p:cNvSpPr>
            <a:spLocks noChangeAspect="1" noChangeArrowheads="1"/>
          </p:cNvSpPr>
          <p:nvPr/>
        </p:nvSpPr>
        <p:spPr bwMode="auto">
          <a:xfrm rot="4777107">
            <a:off x="5880101" y="4821254"/>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6" name="Oval 48">
            <a:extLst>
              <a:ext uri="{FF2B5EF4-FFF2-40B4-BE49-F238E27FC236}">
                <a16:creationId xmlns:a16="http://schemas.microsoft.com/office/drawing/2014/main" id="{1BB7D5E1-5DA1-C141-BB12-058E7FE342BB}"/>
              </a:ext>
            </a:extLst>
          </p:cNvPr>
          <p:cNvSpPr>
            <a:spLocks noChangeAspect="1" noChangeArrowheads="1"/>
          </p:cNvSpPr>
          <p:nvPr/>
        </p:nvSpPr>
        <p:spPr bwMode="auto">
          <a:xfrm rot="4777107">
            <a:off x="4028282" y="3539348"/>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7" name="Oval 49">
            <a:extLst>
              <a:ext uri="{FF2B5EF4-FFF2-40B4-BE49-F238E27FC236}">
                <a16:creationId xmlns:a16="http://schemas.microsoft.com/office/drawing/2014/main" id="{24C5E85B-BCEB-8340-A5B1-AE4BAA59F98C}"/>
              </a:ext>
            </a:extLst>
          </p:cNvPr>
          <p:cNvSpPr>
            <a:spLocks noChangeAspect="1" noChangeArrowheads="1"/>
          </p:cNvSpPr>
          <p:nvPr/>
        </p:nvSpPr>
        <p:spPr bwMode="auto">
          <a:xfrm rot="4777107">
            <a:off x="5461795" y="5506261"/>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8" name="Oval 50">
            <a:extLst>
              <a:ext uri="{FF2B5EF4-FFF2-40B4-BE49-F238E27FC236}">
                <a16:creationId xmlns:a16="http://schemas.microsoft.com/office/drawing/2014/main" id="{04ABD4C0-5F8F-254E-BA17-90600D8C5C28}"/>
              </a:ext>
            </a:extLst>
          </p:cNvPr>
          <p:cNvSpPr>
            <a:spLocks noChangeAspect="1" noChangeArrowheads="1"/>
          </p:cNvSpPr>
          <p:nvPr/>
        </p:nvSpPr>
        <p:spPr bwMode="auto">
          <a:xfrm rot="4777107">
            <a:off x="6827838" y="5213367"/>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9" name="Text Box 51">
            <a:extLst>
              <a:ext uri="{FF2B5EF4-FFF2-40B4-BE49-F238E27FC236}">
                <a16:creationId xmlns:a16="http://schemas.microsoft.com/office/drawing/2014/main" id="{46F0D8F5-6782-594A-99B1-2A36B8154DEA}"/>
              </a:ext>
            </a:extLst>
          </p:cNvPr>
          <p:cNvSpPr txBox="1">
            <a:spLocks noChangeArrowheads="1"/>
          </p:cNvSpPr>
          <p:nvPr/>
        </p:nvSpPr>
        <p:spPr bwMode="auto">
          <a:xfrm>
            <a:off x="7010400" y="213361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a:t>
            </a:r>
            <a:r>
              <a:rPr lang="en-US" altLang="zh-CN" sz="2000" b="1" i="1" dirty="0">
                <a:solidFill>
                  <a:srgbClr val="FF0000"/>
                </a:solidFill>
                <a:latin typeface="Tahoma" panose="020B0604030504040204" pitchFamily="34" charset="0"/>
              </a:rPr>
              <a:t>sign</a:t>
            </a:r>
            <a:r>
              <a:rPr lang="en-US" altLang="zh-CN" sz="2000" i="1" dirty="0">
                <a:latin typeface="Tahoma" panose="020B0604030504040204" pitchFamily="34" charset="0"/>
              </a:rPr>
              <a:t>(</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50" name="Line 52">
            <a:extLst>
              <a:ext uri="{FF2B5EF4-FFF2-40B4-BE49-F238E27FC236}">
                <a16:creationId xmlns:a16="http://schemas.microsoft.com/office/drawing/2014/main" id="{230B4E65-2382-1643-BE63-EB6573E36688}"/>
              </a:ext>
            </a:extLst>
          </p:cNvPr>
          <p:cNvSpPr>
            <a:spLocks noChangeShapeType="1"/>
          </p:cNvSpPr>
          <p:nvPr/>
        </p:nvSpPr>
        <p:spPr bwMode="auto">
          <a:xfrm flipV="1">
            <a:off x="4114800" y="2667016"/>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1" name="Text Box 53">
            <a:extLst>
              <a:ext uri="{FF2B5EF4-FFF2-40B4-BE49-F238E27FC236}">
                <a16:creationId xmlns:a16="http://schemas.microsoft.com/office/drawing/2014/main" id="{C24F31A4-FE57-0741-8ABA-E9660F97DC50}"/>
              </a:ext>
            </a:extLst>
          </p:cNvPr>
          <p:cNvSpPr txBox="1">
            <a:spLocks noChangeArrowheads="1"/>
          </p:cNvSpPr>
          <p:nvPr/>
        </p:nvSpPr>
        <p:spPr bwMode="auto">
          <a:xfrm>
            <a:off x="7772400" y="3657617"/>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52" name="Text Box 54">
            <a:extLst>
              <a:ext uri="{FF2B5EF4-FFF2-40B4-BE49-F238E27FC236}">
                <a16:creationId xmlns:a16="http://schemas.microsoft.com/office/drawing/2014/main" id="{C2732789-67FD-2C4D-990C-C4CC076C3C1B}"/>
              </a:ext>
            </a:extLst>
          </p:cNvPr>
          <p:cNvSpPr txBox="1">
            <a:spLocks noChangeArrowheads="1"/>
          </p:cNvSpPr>
          <p:nvPr/>
        </p:nvSpPr>
        <p:spPr bwMode="auto">
          <a:xfrm>
            <a:off x="7924800" y="3810017"/>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Rectangle 55">
            <a:extLst>
              <a:ext uri="{FF2B5EF4-FFF2-40B4-BE49-F238E27FC236}">
                <a16:creationId xmlns:a16="http://schemas.microsoft.com/office/drawing/2014/main" id="{59DA8042-43F3-094E-89EE-A86B4974D0A5}"/>
              </a:ext>
            </a:extLst>
          </p:cNvPr>
          <p:cNvSpPr>
            <a:spLocks noChangeArrowheads="1"/>
          </p:cNvSpPr>
          <p:nvPr/>
        </p:nvSpPr>
        <p:spPr bwMode="auto">
          <a:xfrm rot="18866664">
            <a:off x="5486400" y="32004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b=0</a:t>
            </a:r>
          </a:p>
        </p:txBody>
      </p:sp>
      <p:sp>
        <p:nvSpPr>
          <p:cNvPr id="54" name="Rectangle 56">
            <a:extLst>
              <a:ext uri="{FF2B5EF4-FFF2-40B4-BE49-F238E27FC236}">
                <a16:creationId xmlns:a16="http://schemas.microsoft.com/office/drawing/2014/main" id="{5106FFD0-E7A4-C743-A3C9-EF194950094C}"/>
              </a:ext>
            </a:extLst>
          </p:cNvPr>
          <p:cNvSpPr>
            <a:spLocks noChangeArrowheads="1"/>
          </p:cNvSpPr>
          <p:nvPr/>
        </p:nvSpPr>
        <p:spPr bwMode="auto">
          <a:xfrm>
            <a:off x="6172200" y="53340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b&lt;0</a:t>
            </a:r>
          </a:p>
        </p:txBody>
      </p:sp>
      <p:sp>
        <p:nvSpPr>
          <p:cNvPr id="55" name="Rectangle 57">
            <a:extLst>
              <a:ext uri="{FF2B5EF4-FFF2-40B4-BE49-F238E27FC236}">
                <a16:creationId xmlns:a16="http://schemas.microsoft.com/office/drawing/2014/main" id="{0F2783E9-03E6-8048-80C3-D2D9F8412BAB}"/>
              </a:ext>
            </a:extLst>
          </p:cNvPr>
          <p:cNvSpPr>
            <a:spLocks noChangeArrowheads="1"/>
          </p:cNvSpPr>
          <p:nvPr/>
        </p:nvSpPr>
        <p:spPr bwMode="auto">
          <a:xfrm>
            <a:off x="4114800" y="23622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b&gt;0</a:t>
            </a:r>
          </a:p>
        </p:txBody>
      </p:sp>
      <p:sp>
        <p:nvSpPr>
          <p:cNvPr id="57" name="TextBox 56">
            <a:extLst>
              <a:ext uri="{FF2B5EF4-FFF2-40B4-BE49-F238E27FC236}">
                <a16:creationId xmlns:a16="http://schemas.microsoft.com/office/drawing/2014/main" id="{182A28AC-5792-2E4D-BF74-3DEB5CCFF95F}"/>
              </a:ext>
            </a:extLst>
          </p:cNvPr>
          <p:cNvSpPr txBox="1"/>
          <p:nvPr/>
        </p:nvSpPr>
        <p:spPr>
          <a:xfrm>
            <a:off x="2029976" y="1133412"/>
            <a:ext cx="2903975" cy="1200329"/>
          </a:xfrm>
          <a:prstGeom prst="rect">
            <a:avLst/>
          </a:prstGeom>
          <a:noFill/>
        </p:spPr>
        <p:txBody>
          <a:bodyPr wrap="square" rtlCol="0">
            <a:spAutoFit/>
          </a:bodyPr>
          <a:lstStyle/>
          <a:p>
            <a:r>
              <a:rPr lang="it-IT" b="1" dirty="0">
                <a:latin typeface="Tahoma" panose="020B0604030504040204" pitchFamily="34" charset="0"/>
                <a:ea typeface="Tahoma" panose="020B0604030504040204" pitchFamily="34" charset="0"/>
                <a:cs typeface="Tahoma" panose="020B0604030504040204" pitchFamily="34" charset="0"/>
              </a:rPr>
              <a:t>I </a:t>
            </a:r>
            <a:r>
              <a:rPr lang="it-IT" b="1" dirty="0" err="1">
                <a:latin typeface="Tahoma" panose="020B0604030504040204" pitchFamily="34" charset="0"/>
                <a:ea typeface="Tahoma" panose="020B0604030504040204" pitchFamily="34" charset="0"/>
                <a:cs typeface="Tahoma" panose="020B0604030504040204" pitchFamily="34" charset="0"/>
              </a:rPr>
              <a:t>want</a:t>
            </a:r>
            <a:r>
              <a:rPr lang="it-IT" b="1" dirty="0">
                <a:latin typeface="Tahoma" panose="020B0604030504040204" pitchFamily="34" charset="0"/>
                <a:ea typeface="Tahoma" panose="020B0604030504040204" pitchFamily="34" charset="0"/>
                <a:cs typeface="Tahoma" panose="020B0604030504040204" pitchFamily="34" charset="0"/>
              </a:rPr>
              <a:t> the </a:t>
            </a:r>
            <a:r>
              <a:rPr lang="it-IT" b="1" dirty="0" err="1">
                <a:latin typeface="Tahoma" panose="020B0604030504040204" pitchFamily="34" charset="0"/>
                <a:ea typeface="Tahoma" panose="020B0604030504040204" pitchFamily="34" charset="0"/>
                <a:cs typeface="Tahoma" panose="020B0604030504040204" pitchFamily="34" charset="0"/>
              </a:rPr>
              <a:t>function</a:t>
            </a:r>
            <a:r>
              <a:rPr lang="it-IT" b="1" dirty="0">
                <a:latin typeface="Tahoma" panose="020B0604030504040204" pitchFamily="34" charset="0"/>
                <a:ea typeface="Tahoma" panose="020B0604030504040204" pitchFamily="34" charset="0"/>
                <a:cs typeface="Tahoma" panose="020B0604030504040204" pitchFamily="34" charset="0"/>
              </a:rPr>
              <a:t> of  </a:t>
            </a:r>
            <a:r>
              <a:rPr lang="it-IT" b="1" dirty="0" err="1">
                <a:latin typeface="Tahoma" panose="020B0604030504040204" pitchFamily="34" charset="0"/>
                <a:ea typeface="Tahoma" panose="020B0604030504040204" pitchFamily="34" charset="0"/>
                <a:cs typeface="Tahoma" panose="020B0604030504040204" pitchFamily="34" charset="0"/>
              </a:rPr>
              <a:t>x,w,b</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that</a:t>
            </a:r>
            <a:br>
              <a:rPr lang="it-IT" b="1" dirty="0">
                <a:latin typeface="Tahoma" panose="020B0604030504040204" pitchFamily="34" charset="0"/>
                <a:ea typeface="Tahoma" panose="020B0604030504040204" pitchFamily="34" charset="0"/>
                <a:cs typeface="Tahoma" panose="020B0604030504040204" pitchFamily="34" charset="0"/>
              </a:rPr>
            </a:br>
            <a:r>
              <a:rPr lang="it-IT" b="1" dirty="0" err="1">
                <a:latin typeface="Tahoma" panose="020B0604030504040204" pitchFamily="34" charset="0"/>
                <a:ea typeface="Tahoma" panose="020B0604030504040204" pitchFamily="34" charset="0"/>
                <a:cs typeface="Tahoma" panose="020B0604030504040204" pitchFamily="34" charset="0"/>
              </a:rPr>
              <a:t>discriminates</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between</a:t>
            </a:r>
            <a:endParaRPr lang="it-IT" b="1" dirty="0">
              <a:latin typeface="Tahoma" panose="020B0604030504040204" pitchFamily="34" charset="0"/>
              <a:ea typeface="Tahoma" panose="020B0604030504040204" pitchFamily="34" charset="0"/>
              <a:cs typeface="Tahoma" panose="020B0604030504040204" pitchFamily="34" charset="0"/>
            </a:endParaRPr>
          </a:p>
          <a:p>
            <a:r>
              <a:rPr lang="it-IT" b="1" dirty="0" err="1">
                <a:latin typeface="Tahoma" panose="020B0604030504040204" pitchFamily="34" charset="0"/>
                <a:ea typeface="Tahoma" panose="020B0604030504040204" pitchFamily="34" charset="0"/>
                <a:cs typeface="Tahoma" panose="020B0604030504040204" pitchFamily="34" charset="0"/>
              </a:rPr>
              <a:t>Two</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a:solidFill>
                  <a:srgbClr val="FF0000"/>
                </a:solidFill>
                <a:latin typeface="Tahoma" panose="020B0604030504040204" pitchFamily="34" charset="0"/>
                <a:ea typeface="Tahoma" panose="020B0604030504040204" pitchFamily="34" charset="0"/>
                <a:cs typeface="Tahoma" panose="020B0604030504040204" pitchFamily="34" charset="0"/>
              </a:rPr>
              <a:t>semi-</a:t>
            </a:r>
            <a:r>
              <a:rPr lang="it-IT" b="1" dirty="0" err="1">
                <a:solidFill>
                  <a:srgbClr val="FF0000"/>
                </a:solidFill>
                <a:latin typeface="Tahoma" panose="020B0604030504040204" pitchFamily="34" charset="0"/>
                <a:ea typeface="Tahoma" panose="020B0604030504040204" pitchFamily="34" charset="0"/>
                <a:cs typeface="Tahoma" panose="020B0604030504040204" pitchFamily="34" charset="0"/>
              </a:rPr>
              <a:t>planes</a:t>
            </a:r>
            <a:r>
              <a:rPr lang="it-IT"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4339394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C59F652-3A12-2644-9631-63A1AEB6853F}"/>
              </a:ext>
            </a:extLst>
          </p:cNvPr>
          <p:cNvSpPr>
            <a:spLocks noGrp="1" noChangeArrowheads="1"/>
          </p:cNvSpPr>
          <p:nvPr>
            <p:ph type="title"/>
          </p:nvPr>
        </p:nvSpPr>
        <p:spPr/>
        <p:txBody>
          <a:bodyPr/>
          <a:lstStyle/>
          <a:p>
            <a:pPr eaLnBrk="1" hangingPunct="1"/>
            <a:r>
              <a:rPr lang="en-US" altLang="zh-CN" dirty="0"/>
              <a:t>Text Categorization using SVM</a:t>
            </a:r>
          </a:p>
        </p:txBody>
      </p:sp>
      <p:sp>
        <p:nvSpPr>
          <p:cNvPr id="46082" name="Rectangle 3">
            <a:extLst>
              <a:ext uri="{FF2B5EF4-FFF2-40B4-BE49-F238E27FC236}">
                <a16:creationId xmlns:a16="http://schemas.microsoft.com/office/drawing/2014/main" id="{6315C0CE-5DAF-5144-805B-5AAF7840CAC1}"/>
              </a:ext>
            </a:extLst>
          </p:cNvPr>
          <p:cNvSpPr>
            <a:spLocks noGrp="1" noChangeArrowheads="1"/>
          </p:cNvSpPr>
          <p:nvPr>
            <p:ph type="body" idx="1"/>
          </p:nvPr>
        </p:nvSpPr>
        <p:spPr/>
        <p:txBody>
          <a:bodyPr/>
          <a:lstStyle/>
          <a:p>
            <a:pPr eaLnBrk="1" hangingPunct="1"/>
            <a:r>
              <a:rPr lang="en-US" altLang="zh-CN" sz="2400" dirty="0"/>
              <a:t>The distance between two documents is </a:t>
            </a:r>
            <a:r>
              <a:rPr lang="en-US" altLang="zh-CN" sz="2400" dirty="0" err="1"/>
              <a:t>φ</a:t>
            </a:r>
            <a:r>
              <a:rPr lang="en-US" altLang="zh-CN" sz="2400" dirty="0"/>
              <a:t>(</a:t>
            </a:r>
            <a:r>
              <a:rPr lang="en-US" altLang="zh-CN" sz="2400" i="1" dirty="0"/>
              <a:t>x</a:t>
            </a:r>
            <a:r>
              <a:rPr lang="en-US" altLang="zh-CN" sz="2400" dirty="0"/>
              <a:t>)·</a:t>
            </a:r>
            <a:r>
              <a:rPr lang="en-US" altLang="zh-CN" sz="2400" dirty="0" err="1"/>
              <a:t>φ</a:t>
            </a:r>
            <a:r>
              <a:rPr lang="en-US" altLang="zh-CN" sz="2400" dirty="0"/>
              <a:t>(</a:t>
            </a:r>
            <a:r>
              <a:rPr lang="en-US" altLang="zh-CN" sz="2400" i="1" dirty="0"/>
              <a:t>z)</a:t>
            </a:r>
            <a:r>
              <a:rPr lang="en-US" altLang="zh-CN" sz="2400" dirty="0"/>
              <a:t> </a:t>
            </a:r>
          </a:p>
          <a:p>
            <a:pPr eaLnBrk="1" hangingPunct="1">
              <a:buFont typeface="Wingdings" pitchFamily="2" charset="2"/>
              <a:buNone/>
            </a:pPr>
            <a:r>
              <a:rPr lang="en-US" altLang="zh-CN" sz="2400" dirty="0"/>
              <a:t>    </a:t>
            </a:r>
          </a:p>
          <a:p>
            <a:pPr eaLnBrk="1" hangingPunct="1"/>
            <a:r>
              <a:rPr lang="en-US" altLang="zh-CN" sz="2400" i="1" dirty="0"/>
              <a:t>K</a:t>
            </a:r>
            <a:r>
              <a:rPr lang="en-US" altLang="zh-CN" sz="2400" dirty="0"/>
              <a:t>(</a:t>
            </a:r>
            <a:r>
              <a:rPr lang="en-US" altLang="zh-CN" sz="2400" i="1" dirty="0" err="1"/>
              <a:t>x,z</a:t>
            </a:r>
            <a:r>
              <a:rPr lang="en-US" altLang="zh-CN" sz="2400" dirty="0"/>
              <a:t>) = 〈</a:t>
            </a:r>
            <a:r>
              <a:rPr lang="en-US" altLang="zh-CN" sz="2400" dirty="0" err="1"/>
              <a:t>φ</a:t>
            </a:r>
            <a:r>
              <a:rPr lang="en-US" altLang="zh-CN" sz="2400" dirty="0"/>
              <a:t>(</a:t>
            </a:r>
            <a:r>
              <a:rPr lang="en-US" altLang="zh-CN" sz="2400" i="1" dirty="0"/>
              <a:t>x</a:t>
            </a:r>
            <a:r>
              <a:rPr lang="en-US" altLang="zh-CN" sz="2400" dirty="0"/>
              <a:t>)·</a:t>
            </a:r>
            <a:r>
              <a:rPr lang="en-US" altLang="zh-CN" sz="2400" dirty="0" err="1"/>
              <a:t>φ</a:t>
            </a:r>
            <a:r>
              <a:rPr lang="en-US" altLang="zh-CN" sz="2400" dirty="0"/>
              <a:t>(</a:t>
            </a:r>
            <a:r>
              <a:rPr lang="en-US" altLang="zh-CN" sz="2400" i="1" dirty="0"/>
              <a:t>z</a:t>
            </a:r>
            <a:r>
              <a:rPr lang="en-US" altLang="zh-CN" sz="2400" dirty="0"/>
              <a:t>) is a valid kernel, SVM can be used with </a:t>
            </a:r>
            <a:r>
              <a:rPr lang="en-US" altLang="zh-CN" sz="2400" i="1" dirty="0"/>
              <a:t>K</a:t>
            </a:r>
            <a:r>
              <a:rPr lang="en-US" altLang="zh-CN" sz="2400" dirty="0"/>
              <a:t>(</a:t>
            </a:r>
            <a:r>
              <a:rPr lang="en-US" altLang="zh-CN" sz="2400" i="1" dirty="0" err="1"/>
              <a:t>x,z</a:t>
            </a:r>
            <a:r>
              <a:rPr lang="en-US" altLang="zh-CN" sz="2400" dirty="0"/>
              <a:t>) for discrimination. </a:t>
            </a:r>
          </a:p>
          <a:p>
            <a:pPr eaLnBrk="1" hangingPunct="1">
              <a:buFont typeface="Wingdings" pitchFamily="2" charset="2"/>
              <a:buNone/>
            </a:pPr>
            <a:endParaRPr lang="en-US" altLang="zh-CN" sz="2400" dirty="0"/>
          </a:p>
          <a:p>
            <a:pPr eaLnBrk="1" hangingPunct="1"/>
            <a:r>
              <a:rPr lang="en-US" altLang="zh-CN" sz="2400" b="1" dirty="0"/>
              <a:t>Why SVM?</a:t>
            </a:r>
          </a:p>
          <a:p>
            <a:pPr eaLnBrk="1" hangingPunct="1">
              <a:buFont typeface="Wingdings" pitchFamily="2" charset="2"/>
              <a:buNone/>
            </a:pPr>
            <a:r>
              <a:rPr lang="en-US" altLang="zh-CN" sz="2000" dirty="0"/>
              <a:t>   -</a:t>
            </a:r>
            <a:r>
              <a:rPr lang="en-GB" altLang="zh-CN" sz="2000" dirty="0"/>
              <a:t>High dimensional input space</a:t>
            </a:r>
          </a:p>
          <a:p>
            <a:pPr eaLnBrk="1" hangingPunct="1">
              <a:buFont typeface="Wingdings" pitchFamily="2" charset="2"/>
              <a:buNone/>
            </a:pPr>
            <a:r>
              <a:rPr lang="en-GB" altLang="zh-CN" sz="2000" dirty="0"/>
              <a:t>   -Few irrelevant features (dense concept)</a:t>
            </a:r>
          </a:p>
          <a:p>
            <a:pPr eaLnBrk="1" hangingPunct="1">
              <a:buFont typeface="Wingdings" pitchFamily="2" charset="2"/>
              <a:buNone/>
            </a:pPr>
            <a:r>
              <a:rPr lang="en-GB" altLang="zh-CN" sz="2000" dirty="0"/>
              <a:t>   -Sparse document vectors (sparse instances)</a:t>
            </a:r>
          </a:p>
          <a:p>
            <a:pPr eaLnBrk="1" hangingPunct="1">
              <a:buFont typeface="Wingdings" pitchFamily="2" charset="2"/>
              <a:buNone/>
            </a:pPr>
            <a:r>
              <a:rPr lang="en-GB" altLang="zh-CN" sz="2000" dirty="0"/>
              <a:t>   -Text categorization problems are linearly separable</a:t>
            </a:r>
            <a:endParaRPr lang="en-US" altLang="zh-CN" sz="2000" dirty="0"/>
          </a:p>
        </p:txBody>
      </p:sp>
    </p:spTree>
    <p:extLst>
      <p:ext uri="{BB962C8B-B14F-4D97-AF65-F5344CB8AC3E}">
        <p14:creationId xmlns:p14="http://schemas.microsoft.com/office/powerpoint/2010/main" val="40280088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2BF6-490D-AB4E-9C07-83E7634663EB}"/>
              </a:ext>
            </a:extLst>
          </p:cNvPr>
          <p:cNvSpPr>
            <a:spLocks noGrp="1"/>
          </p:cNvSpPr>
          <p:nvPr>
            <p:ph type="title"/>
          </p:nvPr>
        </p:nvSpPr>
        <p:spPr/>
        <p:txBody>
          <a:bodyPr/>
          <a:lstStyle/>
          <a:p>
            <a:r>
              <a:rPr lang="it-IT" dirty="0" err="1"/>
              <a:t>SVMs</a:t>
            </a:r>
            <a:r>
              <a:rPr lang="it-IT" dirty="0"/>
              <a:t> vs. </a:t>
            </a:r>
            <a:r>
              <a:rPr lang="it-IT" dirty="0" err="1"/>
              <a:t>Regression</a:t>
            </a:r>
            <a:r>
              <a:rPr lang="it-IT" dirty="0"/>
              <a:t> </a:t>
            </a:r>
            <a:r>
              <a:rPr lang="it-IT" dirty="0" err="1"/>
              <a:t>Modelling</a:t>
            </a:r>
            <a:r>
              <a:rPr lang="it-IT" dirty="0"/>
              <a:t>*</a:t>
            </a:r>
          </a:p>
        </p:txBody>
      </p:sp>
      <p:pic>
        <p:nvPicPr>
          <p:cNvPr id="5" name="Picture 4">
            <a:extLst>
              <a:ext uri="{FF2B5EF4-FFF2-40B4-BE49-F238E27FC236}">
                <a16:creationId xmlns:a16="http://schemas.microsoft.com/office/drawing/2014/main" id="{9427FBCA-0E87-734D-95A5-E60B9CB34A05}"/>
              </a:ext>
            </a:extLst>
          </p:cNvPr>
          <p:cNvPicPr>
            <a:picLocks noChangeAspect="1"/>
          </p:cNvPicPr>
          <p:nvPr/>
        </p:nvPicPr>
        <p:blipFill>
          <a:blip r:embed="rId2"/>
          <a:stretch>
            <a:fillRect/>
          </a:stretch>
        </p:blipFill>
        <p:spPr>
          <a:xfrm>
            <a:off x="2187090" y="1215193"/>
            <a:ext cx="7601679" cy="4819246"/>
          </a:xfrm>
          <a:prstGeom prst="rect">
            <a:avLst/>
          </a:prstGeom>
        </p:spPr>
      </p:pic>
      <p:sp>
        <p:nvSpPr>
          <p:cNvPr id="6" name="TextBox 5">
            <a:extLst>
              <a:ext uri="{FF2B5EF4-FFF2-40B4-BE49-F238E27FC236}">
                <a16:creationId xmlns:a16="http://schemas.microsoft.com/office/drawing/2014/main" id="{AFF2E475-50EE-DC48-8595-99EB17CF5463}"/>
              </a:ext>
            </a:extLst>
          </p:cNvPr>
          <p:cNvSpPr txBox="1"/>
          <p:nvPr/>
        </p:nvSpPr>
        <p:spPr>
          <a:xfrm>
            <a:off x="1852247" y="6377354"/>
            <a:ext cx="2491259" cy="338554"/>
          </a:xfrm>
          <a:prstGeom prst="rect">
            <a:avLst/>
          </a:prstGeom>
          <a:noFill/>
        </p:spPr>
        <p:txBody>
          <a:bodyPr wrap="none" rtlCol="0">
            <a:spAutoFit/>
          </a:bodyPr>
          <a:lstStyle/>
          <a:p>
            <a:r>
              <a:rPr lang="it-IT" sz="1600" dirty="0">
                <a:latin typeface="Trebuchet MS" panose="020B0703020202090204" pitchFamily="34" charset="0"/>
              </a:rPr>
              <a:t>*</a:t>
            </a:r>
            <a:r>
              <a:rPr lang="it-IT" sz="1600" dirty="0" err="1">
                <a:latin typeface="Trebuchet MS" panose="020B0703020202090204" pitchFamily="34" charset="0"/>
              </a:rPr>
              <a:t>Insights</a:t>
            </a:r>
            <a:r>
              <a:rPr lang="it-IT" sz="1600" dirty="0">
                <a:latin typeface="Trebuchet MS" panose="020B0703020202090204" pitchFamily="34" charset="0"/>
              </a:rPr>
              <a:t> from Andrew </a:t>
            </a:r>
            <a:r>
              <a:rPr lang="it-IT" sz="1600" dirty="0" err="1">
                <a:latin typeface="Trebuchet MS" panose="020B0703020202090204" pitchFamily="34" charset="0"/>
              </a:rPr>
              <a:t>Ng</a:t>
            </a:r>
            <a:endParaRPr lang="it-IT" sz="1600" dirty="0">
              <a:latin typeface="Trebuchet MS" panose="020B0703020202090204" pitchFamily="34" charset="0"/>
            </a:endParaRPr>
          </a:p>
        </p:txBody>
      </p:sp>
    </p:spTree>
    <p:extLst>
      <p:ext uri="{BB962C8B-B14F-4D97-AF65-F5344CB8AC3E}">
        <p14:creationId xmlns:p14="http://schemas.microsoft.com/office/powerpoint/2010/main" val="6456202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5B73-B7C1-C945-BF61-862265F1DF5F}"/>
              </a:ext>
            </a:extLst>
          </p:cNvPr>
          <p:cNvSpPr>
            <a:spLocks noGrp="1"/>
          </p:cNvSpPr>
          <p:nvPr>
            <p:ph type="title"/>
          </p:nvPr>
        </p:nvSpPr>
        <p:spPr/>
        <p:txBody>
          <a:bodyPr/>
          <a:lstStyle/>
          <a:p>
            <a:r>
              <a:rPr lang="it-IT" dirty="0"/>
              <a:t>So, </a:t>
            </a:r>
            <a:r>
              <a:rPr lang="it-IT" dirty="0" err="1"/>
              <a:t>essentially</a:t>
            </a:r>
            <a:r>
              <a:rPr lang="it-IT" dirty="0"/>
              <a:t>…</a:t>
            </a:r>
          </a:p>
        </p:txBody>
      </p:sp>
      <p:sp>
        <p:nvSpPr>
          <p:cNvPr id="3" name="Content Placeholder 2">
            <a:extLst>
              <a:ext uri="{FF2B5EF4-FFF2-40B4-BE49-F238E27FC236}">
                <a16:creationId xmlns:a16="http://schemas.microsoft.com/office/drawing/2014/main" id="{924E02CE-ABAE-E34E-A254-9399F7914A2A}"/>
              </a:ext>
            </a:extLst>
          </p:cNvPr>
          <p:cNvSpPr>
            <a:spLocks noGrp="1"/>
          </p:cNvSpPr>
          <p:nvPr>
            <p:ph idx="1"/>
          </p:nvPr>
        </p:nvSpPr>
        <p:spPr/>
        <p:txBody>
          <a:bodyPr>
            <a:normAutofit lnSpcReduction="10000"/>
          </a:bodyPr>
          <a:lstStyle/>
          <a:p>
            <a:r>
              <a:rPr lang="it-IT" b="1" dirty="0" err="1"/>
              <a:t>What</a:t>
            </a:r>
            <a:r>
              <a:rPr lang="it-IT" b="1" dirty="0"/>
              <a:t> </a:t>
            </a:r>
            <a:r>
              <a:rPr lang="it-IT" b="1" dirty="0" err="1"/>
              <a:t>t.h</a:t>
            </a:r>
            <a:r>
              <a:rPr lang="it-IT" b="1" dirty="0"/>
              <a:t>. are </a:t>
            </a:r>
            <a:r>
              <a:rPr lang="it-IT" b="1" dirty="0" err="1"/>
              <a:t>SVMs</a:t>
            </a:r>
            <a:r>
              <a:rPr lang="it-IT" b="1" dirty="0"/>
              <a:t>?</a:t>
            </a:r>
            <a:r>
              <a:rPr lang="it-IT" dirty="0"/>
              <a:t> </a:t>
            </a:r>
          </a:p>
          <a:p>
            <a:pPr marL="457200" lvl="1" indent="0">
              <a:buNone/>
            </a:pPr>
            <a:r>
              <a:rPr lang="it-IT" dirty="0"/>
              <a:t>			</a:t>
            </a:r>
            <a:r>
              <a:rPr lang="it-IT" b="1" dirty="0"/>
              <a:t>An SVM </a:t>
            </a:r>
            <a:r>
              <a:rPr lang="it-IT" b="1" dirty="0" err="1"/>
              <a:t>is</a:t>
            </a:r>
            <a:r>
              <a:rPr lang="it-IT" b="1" dirty="0"/>
              <a:t>…</a:t>
            </a:r>
          </a:p>
          <a:p>
            <a:pPr marL="0" indent="0">
              <a:buNone/>
            </a:pPr>
            <a:r>
              <a:rPr lang="it-IT"/>
              <a:t>…</a:t>
            </a:r>
            <a:r>
              <a:rPr lang="it-IT" dirty="0"/>
              <a:t>a discriminative </a:t>
            </a:r>
            <a:r>
              <a:rPr lang="it-IT" dirty="0" err="1"/>
              <a:t>classifier</a:t>
            </a:r>
            <a:r>
              <a:rPr lang="it-IT" dirty="0"/>
              <a:t> </a:t>
            </a:r>
            <a:r>
              <a:rPr lang="it-IT" dirty="0" err="1"/>
              <a:t>formally</a:t>
            </a:r>
            <a:r>
              <a:rPr lang="it-IT" dirty="0"/>
              <a:t> </a:t>
            </a:r>
            <a:r>
              <a:rPr lang="it-IT" dirty="0" err="1"/>
              <a:t>defined</a:t>
            </a:r>
            <a:r>
              <a:rPr lang="it-IT" dirty="0"/>
              <a:t> by a </a:t>
            </a:r>
            <a:r>
              <a:rPr lang="it-IT" b="1" dirty="0" err="1"/>
              <a:t>separating</a:t>
            </a:r>
            <a:r>
              <a:rPr lang="it-IT" b="1" dirty="0"/>
              <a:t> </a:t>
            </a:r>
            <a:r>
              <a:rPr lang="it-IT" b="1" dirty="0" err="1"/>
              <a:t>hyperplane</a:t>
            </a:r>
            <a:endParaRPr lang="it-IT" dirty="0"/>
          </a:p>
          <a:p>
            <a:pPr marL="0" indent="0">
              <a:buNone/>
            </a:pPr>
            <a:endParaRPr lang="it-IT" dirty="0"/>
          </a:p>
          <a:p>
            <a:pPr marL="0" indent="0">
              <a:buNone/>
            </a:pPr>
            <a:r>
              <a:rPr lang="it-IT" dirty="0" err="1"/>
              <a:t>Given</a:t>
            </a:r>
            <a:r>
              <a:rPr lang="it-IT" dirty="0"/>
              <a:t> </a:t>
            </a:r>
            <a:r>
              <a:rPr lang="it-IT" dirty="0" err="1"/>
              <a:t>labeled</a:t>
            </a:r>
            <a:r>
              <a:rPr lang="it-IT" dirty="0"/>
              <a:t> training data (</a:t>
            </a:r>
            <a:r>
              <a:rPr lang="it-IT" i="1" dirty="0" err="1"/>
              <a:t>supervised</a:t>
            </a:r>
            <a:r>
              <a:rPr lang="it-IT" i="1" dirty="0"/>
              <a:t> </a:t>
            </a:r>
            <a:r>
              <a:rPr lang="it-IT" i="1" dirty="0" err="1"/>
              <a:t>learning</a:t>
            </a:r>
            <a:r>
              <a:rPr lang="it-IT" dirty="0"/>
              <a:t>), the </a:t>
            </a:r>
            <a:r>
              <a:rPr lang="it-IT" dirty="0" err="1"/>
              <a:t>algorithm</a:t>
            </a:r>
            <a:r>
              <a:rPr lang="it-IT" dirty="0"/>
              <a:t> </a:t>
            </a:r>
            <a:r>
              <a:rPr lang="it-IT" dirty="0" err="1"/>
              <a:t>outputs</a:t>
            </a:r>
            <a:r>
              <a:rPr lang="it-IT" dirty="0"/>
              <a:t> an </a:t>
            </a:r>
            <a:r>
              <a:rPr lang="it-IT" dirty="0" err="1"/>
              <a:t>optimal</a:t>
            </a:r>
            <a:r>
              <a:rPr lang="it-IT" dirty="0"/>
              <a:t> </a:t>
            </a:r>
            <a:r>
              <a:rPr lang="it-IT" dirty="0" err="1"/>
              <a:t>hyperplane</a:t>
            </a:r>
            <a:r>
              <a:rPr lang="it-IT" dirty="0"/>
              <a:t> </a:t>
            </a:r>
            <a:r>
              <a:rPr lang="it-IT" dirty="0" err="1"/>
              <a:t>which</a:t>
            </a:r>
            <a:r>
              <a:rPr lang="it-IT" dirty="0"/>
              <a:t> </a:t>
            </a:r>
            <a:r>
              <a:rPr lang="it-IT" dirty="0" err="1"/>
              <a:t>categorizes</a:t>
            </a:r>
            <a:r>
              <a:rPr lang="it-IT" dirty="0"/>
              <a:t> new </a:t>
            </a:r>
            <a:r>
              <a:rPr lang="it-IT" dirty="0" err="1"/>
              <a:t>examples</a:t>
            </a:r>
            <a:r>
              <a:rPr lang="it-IT" dirty="0"/>
              <a:t>. </a:t>
            </a:r>
          </a:p>
          <a:p>
            <a:pPr marL="0" indent="0">
              <a:buNone/>
            </a:pPr>
            <a:endParaRPr lang="it-IT" dirty="0"/>
          </a:p>
          <a:p>
            <a:pPr marL="0" indent="0">
              <a:buNone/>
            </a:pPr>
            <a:r>
              <a:rPr lang="it-IT" dirty="0"/>
              <a:t>In </a:t>
            </a:r>
            <a:r>
              <a:rPr lang="it-IT" dirty="0" err="1"/>
              <a:t>two</a:t>
            </a:r>
            <a:r>
              <a:rPr lang="it-IT" dirty="0"/>
              <a:t> </a:t>
            </a:r>
            <a:r>
              <a:rPr lang="it-IT" dirty="0" err="1"/>
              <a:t>dimentional</a:t>
            </a:r>
            <a:r>
              <a:rPr lang="it-IT" dirty="0"/>
              <a:t> </a:t>
            </a:r>
            <a:r>
              <a:rPr lang="it-IT" dirty="0" err="1"/>
              <a:t>space</a:t>
            </a:r>
            <a:r>
              <a:rPr lang="it-IT" dirty="0"/>
              <a:t> </a:t>
            </a:r>
            <a:r>
              <a:rPr lang="it-IT" dirty="0" err="1"/>
              <a:t>this</a:t>
            </a:r>
            <a:r>
              <a:rPr lang="it-IT" dirty="0"/>
              <a:t> </a:t>
            </a:r>
            <a:r>
              <a:rPr lang="it-IT" dirty="0" err="1"/>
              <a:t>hyperplane</a:t>
            </a:r>
            <a:r>
              <a:rPr lang="it-IT" dirty="0"/>
              <a:t> </a:t>
            </a:r>
            <a:r>
              <a:rPr lang="it-IT" dirty="0" err="1"/>
              <a:t>is</a:t>
            </a:r>
            <a:r>
              <a:rPr lang="it-IT" dirty="0"/>
              <a:t> a line </a:t>
            </a:r>
            <a:r>
              <a:rPr lang="it-IT" dirty="0" err="1"/>
              <a:t>dividing</a:t>
            </a:r>
            <a:r>
              <a:rPr lang="it-IT" dirty="0"/>
              <a:t> a </a:t>
            </a:r>
            <a:r>
              <a:rPr lang="it-IT" dirty="0" err="1"/>
              <a:t>plane</a:t>
            </a:r>
            <a:r>
              <a:rPr lang="it-IT" dirty="0"/>
              <a:t> in </a:t>
            </a:r>
            <a:r>
              <a:rPr lang="it-IT" dirty="0" err="1"/>
              <a:t>two</a:t>
            </a:r>
            <a:r>
              <a:rPr lang="it-IT" dirty="0"/>
              <a:t> </a:t>
            </a:r>
            <a:r>
              <a:rPr lang="it-IT" dirty="0" err="1"/>
              <a:t>parts</a:t>
            </a:r>
            <a:r>
              <a:rPr lang="it-IT" dirty="0"/>
              <a:t> </a:t>
            </a:r>
            <a:r>
              <a:rPr lang="it-IT" dirty="0" err="1"/>
              <a:t>where</a:t>
            </a:r>
            <a:r>
              <a:rPr lang="it-IT" dirty="0"/>
              <a:t> in </a:t>
            </a:r>
            <a:r>
              <a:rPr lang="it-IT" dirty="0" err="1"/>
              <a:t>each</a:t>
            </a:r>
            <a:r>
              <a:rPr lang="it-IT" dirty="0"/>
              <a:t> </a:t>
            </a:r>
            <a:r>
              <a:rPr lang="it-IT" dirty="0" err="1"/>
              <a:t>class</a:t>
            </a:r>
            <a:r>
              <a:rPr lang="it-IT" dirty="0"/>
              <a:t> </a:t>
            </a:r>
            <a:r>
              <a:rPr lang="it-IT" dirty="0" err="1"/>
              <a:t>lay</a:t>
            </a:r>
            <a:r>
              <a:rPr lang="it-IT" dirty="0"/>
              <a:t> in </a:t>
            </a:r>
            <a:r>
              <a:rPr lang="it-IT" dirty="0" err="1"/>
              <a:t>either</a:t>
            </a:r>
            <a:r>
              <a:rPr lang="it-IT" dirty="0"/>
              <a:t> side</a:t>
            </a:r>
          </a:p>
        </p:txBody>
      </p:sp>
    </p:spTree>
    <p:extLst>
      <p:ext uri="{BB962C8B-B14F-4D97-AF65-F5344CB8AC3E}">
        <p14:creationId xmlns:p14="http://schemas.microsoft.com/office/powerpoint/2010/main" val="33689041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95EEC-270E-504E-88A3-9904A3BF5A5A}"/>
              </a:ext>
            </a:extLst>
          </p:cNvPr>
          <p:cNvSpPr>
            <a:spLocks noGrp="1"/>
          </p:cNvSpPr>
          <p:nvPr>
            <p:ph type="title"/>
          </p:nvPr>
        </p:nvSpPr>
        <p:spPr>
          <a:xfrm>
            <a:off x="1640142" y="127611"/>
            <a:ext cx="8523766" cy="838200"/>
          </a:xfrm>
        </p:spPr>
        <p:txBody>
          <a:bodyPr>
            <a:normAutofit fontScale="90000"/>
          </a:bodyPr>
          <a:lstStyle/>
          <a:p>
            <a:r>
              <a:rPr lang="it-IT" dirty="0" err="1"/>
              <a:t>What</a:t>
            </a:r>
            <a:r>
              <a:rPr lang="it-IT" dirty="0"/>
              <a:t> are </a:t>
            </a:r>
            <a:r>
              <a:rPr lang="it-IT" dirty="0" err="1"/>
              <a:t>their</a:t>
            </a:r>
            <a:r>
              <a:rPr lang="it-IT" dirty="0"/>
              <a:t> </a:t>
            </a:r>
            <a:r>
              <a:rPr lang="it-IT" dirty="0" err="1"/>
              <a:t>functioning</a:t>
            </a:r>
            <a:r>
              <a:rPr lang="it-IT" dirty="0"/>
              <a:t> </a:t>
            </a:r>
            <a:r>
              <a:rPr lang="it-IT" dirty="0" err="1"/>
              <a:t>principles</a:t>
            </a:r>
            <a:r>
              <a:rPr lang="it-IT" dirty="0"/>
              <a:t>? &amp; </a:t>
            </a:r>
            <a:r>
              <a:rPr lang="it-IT" dirty="0" err="1"/>
              <a:t>When</a:t>
            </a:r>
            <a:r>
              <a:rPr lang="it-IT" dirty="0"/>
              <a:t> do I use </a:t>
            </a:r>
            <a:r>
              <a:rPr lang="it-IT" dirty="0" err="1"/>
              <a:t>them</a:t>
            </a:r>
            <a:r>
              <a:rPr lang="it-IT" dirty="0"/>
              <a:t>?</a:t>
            </a:r>
          </a:p>
        </p:txBody>
      </p:sp>
      <p:pic>
        <p:nvPicPr>
          <p:cNvPr id="5" name="Picture 4">
            <a:extLst>
              <a:ext uri="{FF2B5EF4-FFF2-40B4-BE49-F238E27FC236}">
                <a16:creationId xmlns:a16="http://schemas.microsoft.com/office/drawing/2014/main" id="{EFE0BE1F-E47B-AD46-A62C-D17CE2EA1673}"/>
              </a:ext>
            </a:extLst>
          </p:cNvPr>
          <p:cNvPicPr>
            <a:picLocks noChangeAspect="1"/>
          </p:cNvPicPr>
          <p:nvPr/>
        </p:nvPicPr>
        <p:blipFill>
          <a:blip r:embed="rId2"/>
          <a:stretch>
            <a:fillRect/>
          </a:stretch>
        </p:blipFill>
        <p:spPr>
          <a:xfrm>
            <a:off x="2192216" y="1136227"/>
            <a:ext cx="7971692" cy="5073782"/>
          </a:xfrm>
          <a:prstGeom prst="rect">
            <a:avLst/>
          </a:prstGeom>
        </p:spPr>
      </p:pic>
    </p:spTree>
    <p:extLst>
      <p:ext uri="{BB962C8B-B14F-4D97-AF65-F5344CB8AC3E}">
        <p14:creationId xmlns:p14="http://schemas.microsoft.com/office/powerpoint/2010/main" val="3310587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9EE74522-82E7-4241-8F24-39ACC630DB3E}"/>
              </a:ext>
            </a:extLst>
          </p:cNvPr>
          <p:cNvSpPr>
            <a:spLocks noGrp="1" noChangeArrowheads="1"/>
          </p:cNvSpPr>
          <p:nvPr>
            <p:ph type="title"/>
          </p:nvPr>
        </p:nvSpPr>
        <p:spPr>
          <a:xfrm>
            <a:off x="1905000" y="228600"/>
            <a:ext cx="8229600" cy="712788"/>
          </a:xfrm>
        </p:spPr>
        <p:txBody>
          <a:bodyPr/>
          <a:lstStyle/>
          <a:p>
            <a:pPr eaLnBrk="1" hangingPunct="1"/>
            <a:r>
              <a:rPr lang="en-US" altLang="zh-CN" dirty="0"/>
              <a:t>Typical Issues</a:t>
            </a:r>
          </a:p>
        </p:txBody>
      </p:sp>
      <p:sp>
        <p:nvSpPr>
          <p:cNvPr id="47106" name="Rectangle 3">
            <a:extLst>
              <a:ext uri="{FF2B5EF4-FFF2-40B4-BE49-F238E27FC236}">
                <a16:creationId xmlns:a16="http://schemas.microsoft.com/office/drawing/2014/main" id="{03A79586-3E41-834C-81F3-B95D8F3E613F}"/>
              </a:ext>
            </a:extLst>
          </p:cNvPr>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dirty="0"/>
              <a:t>Choice of kernel</a:t>
            </a:r>
          </a:p>
          <a:p>
            <a:pPr eaLnBrk="1" hangingPunct="1">
              <a:lnSpc>
                <a:spcPct val="80000"/>
              </a:lnSpc>
              <a:buFont typeface="Wingdings" pitchFamily="2" charset="2"/>
              <a:buNone/>
            </a:pPr>
            <a:r>
              <a:rPr lang="en-US" altLang="zh-CN" sz="2000" dirty="0"/>
              <a:t>    - Gaussian or polynomial kernel is default</a:t>
            </a:r>
          </a:p>
          <a:p>
            <a:pPr eaLnBrk="1" hangingPunct="1">
              <a:lnSpc>
                <a:spcPct val="80000"/>
              </a:lnSpc>
              <a:buFont typeface="Wingdings" pitchFamily="2" charset="2"/>
              <a:buNone/>
            </a:pPr>
            <a:r>
              <a:rPr lang="en-US" altLang="zh-CN" sz="2000" dirty="0"/>
              <a:t>    - if ineffective, more elaborate kernels are needed</a:t>
            </a:r>
          </a:p>
          <a:p>
            <a:pPr eaLnBrk="1" hangingPunct="1">
              <a:lnSpc>
                <a:spcPct val="80000"/>
              </a:lnSpc>
              <a:buFont typeface="Wingdings" pitchFamily="2" charset="2"/>
              <a:buNone/>
            </a:pPr>
            <a:r>
              <a:rPr lang="en-US" altLang="zh-CN" sz="2000" dirty="0"/>
              <a:t>    - domain experts can give assistance in formulating appropriate similarity measures</a:t>
            </a:r>
          </a:p>
          <a:p>
            <a:pPr eaLnBrk="1" hangingPunct="1">
              <a:lnSpc>
                <a:spcPct val="80000"/>
              </a:lnSpc>
              <a:buFont typeface="Wingdings" pitchFamily="2" charset="2"/>
              <a:buNone/>
            </a:pPr>
            <a:endParaRPr lang="en-US" altLang="zh-CN" sz="2000" dirty="0"/>
          </a:p>
          <a:p>
            <a:pPr eaLnBrk="1" hangingPunct="1">
              <a:lnSpc>
                <a:spcPct val="80000"/>
              </a:lnSpc>
            </a:pPr>
            <a:r>
              <a:rPr lang="en-US" altLang="zh-CN" sz="2400" b="1" dirty="0"/>
              <a:t>Choice of kernel parameters</a:t>
            </a:r>
          </a:p>
          <a:p>
            <a:pPr eaLnBrk="1" hangingPunct="1">
              <a:lnSpc>
                <a:spcPct val="80000"/>
              </a:lnSpc>
              <a:buFont typeface="Wingdings" pitchFamily="2" charset="2"/>
              <a:buNone/>
            </a:pPr>
            <a:r>
              <a:rPr lang="en-US" altLang="zh-CN" sz="2000" dirty="0"/>
              <a:t>   - e.g. </a:t>
            </a:r>
            <a:r>
              <a:rPr lang="en-CA" altLang="zh-CN" sz="2000" dirty="0" err="1"/>
              <a:t>σ</a:t>
            </a:r>
            <a:r>
              <a:rPr lang="en-CA" altLang="zh-CN" sz="2000" dirty="0"/>
              <a:t> in Gaussian kernel</a:t>
            </a:r>
          </a:p>
          <a:p>
            <a:pPr eaLnBrk="1" hangingPunct="1">
              <a:lnSpc>
                <a:spcPct val="80000"/>
              </a:lnSpc>
              <a:buFont typeface="Wingdings" pitchFamily="2" charset="2"/>
              <a:buNone/>
            </a:pPr>
            <a:r>
              <a:rPr lang="en-US" altLang="zh-CN" sz="2000" dirty="0"/>
              <a:t>   - </a:t>
            </a:r>
            <a:r>
              <a:rPr lang="en-CA" altLang="zh-CN" sz="2000" dirty="0" err="1"/>
              <a:t>σ</a:t>
            </a:r>
            <a:r>
              <a:rPr lang="en-CA" altLang="zh-CN" sz="2000" dirty="0"/>
              <a:t> is the distance between closest points with different classifications </a:t>
            </a:r>
          </a:p>
          <a:p>
            <a:pPr eaLnBrk="1" hangingPunct="1">
              <a:lnSpc>
                <a:spcPct val="80000"/>
              </a:lnSpc>
              <a:buFont typeface="Wingdings" pitchFamily="2" charset="2"/>
              <a:buNone/>
            </a:pPr>
            <a:r>
              <a:rPr lang="en-US" altLang="zh-CN" sz="2000" dirty="0"/>
              <a:t>   -</a:t>
            </a:r>
            <a:r>
              <a:rPr lang="en-CA" altLang="zh-CN" sz="2000" dirty="0"/>
              <a:t> In the absence of reliable criteria, applications rely on the use of a validation set or cross-validation to set such parameters. </a:t>
            </a:r>
          </a:p>
          <a:p>
            <a:pPr eaLnBrk="1" hangingPunct="1">
              <a:lnSpc>
                <a:spcPct val="80000"/>
              </a:lnSpc>
              <a:buFont typeface="Wingdings" pitchFamily="2" charset="2"/>
              <a:buNone/>
            </a:pPr>
            <a:endParaRPr lang="en-CA" altLang="zh-CN" sz="2000" dirty="0"/>
          </a:p>
          <a:p>
            <a:pPr eaLnBrk="1" hangingPunct="1">
              <a:lnSpc>
                <a:spcPct val="80000"/>
              </a:lnSpc>
            </a:pPr>
            <a:r>
              <a:rPr lang="en-US" altLang="zh-CN" sz="2400" b="1" dirty="0"/>
              <a:t>Optimization criterion</a:t>
            </a:r>
            <a:r>
              <a:rPr lang="en-US" altLang="zh-CN" sz="2100" dirty="0"/>
              <a:t> – Hard margin vs. Soft margin</a:t>
            </a:r>
          </a:p>
          <a:p>
            <a:pPr eaLnBrk="1" hangingPunct="1">
              <a:lnSpc>
                <a:spcPct val="80000"/>
              </a:lnSpc>
              <a:buFont typeface="Wingdings" pitchFamily="2" charset="2"/>
              <a:buNone/>
            </a:pPr>
            <a:r>
              <a:rPr lang="en-US" altLang="zh-CN" sz="2000" dirty="0"/>
              <a:t>   - a lengthy series of experiments in which various parameters are tested </a:t>
            </a:r>
          </a:p>
        </p:txBody>
      </p:sp>
    </p:spTree>
    <p:extLst>
      <p:ext uri="{BB962C8B-B14F-4D97-AF65-F5344CB8AC3E}">
        <p14:creationId xmlns:p14="http://schemas.microsoft.com/office/powerpoint/2010/main" val="25512265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Questions?</a:t>
            </a:r>
          </a:p>
        </p:txBody>
      </p:sp>
      <p:sp>
        <p:nvSpPr>
          <p:cNvPr id="3" name="Content Placeholder 2"/>
          <p:cNvSpPr>
            <a:spLocks noGrp="1"/>
          </p:cNvSpPr>
          <p:nvPr>
            <p:ph idx="1"/>
          </p:nvPr>
        </p:nvSpPr>
        <p:spPr/>
        <p:txBody>
          <a:bodyPr/>
          <a:lstStyle/>
          <a:p>
            <a:r>
              <a:rPr lang="en-CA" dirty="0"/>
              <a:t>Thanks!</a:t>
            </a:r>
          </a:p>
        </p:txBody>
      </p:sp>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349501"/>
            <a:ext cx="5837238"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959093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6F72DC-9F7D-7D48-BE78-0168A3ACFCD7}"/>
              </a:ext>
            </a:extLst>
          </p:cNvPr>
          <p:cNvSpPr>
            <a:spLocks noGrp="1"/>
          </p:cNvSpPr>
          <p:nvPr>
            <p:ph type="dt" sz="half" idx="10"/>
          </p:nvPr>
        </p:nvSpPr>
        <p:spPr/>
        <p:txBody>
          <a:bodyPr/>
          <a:lstStyle/>
          <a:p>
            <a:fld id="{5F38C07C-8A32-944F-A62C-A5C016CB0BB0}" type="datetime1">
              <a:rPr lang="zh-CN" altLang="it-IT"/>
              <a:pPr/>
              <a:t>2025/5/15</a:t>
            </a:fld>
            <a:endParaRPr lang="en-US" altLang="zh-CN"/>
          </a:p>
        </p:txBody>
      </p:sp>
      <p:sp>
        <p:nvSpPr>
          <p:cNvPr id="5" name="Slide Number Placeholder 4">
            <a:extLst>
              <a:ext uri="{FF2B5EF4-FFF2-40B4-BE49-F238E27FC236}">
                <a16:creationId xmlns:a16="http://schemas.microsoft.com/office/drawing/2014/main" id="{D9BA4DB9-FC69-2742-B1B3-2B5564AA378B}"/>
              </a:ext>
            </a:extLst>
          </p:cNvPr>
          <p:cNvSpPr>
            <a:spLocks noGrp="1"/>
          </p:cNvSpPr>
          <p:nvPr>
            <p:ph type="sldNum" sz="quarter" idx="11"/>
          </p:nvPr>
        </p:nvSpPr>
        <p:spPr/>
        <p:txBody>
          <a:bodyPr/>
          <a:lstStyle/>
          <a:p>
            <a:fld id="{852CCCE3-37CE-5844-B7E8-F87A2313B257}" type="slidenum">
              <a:rPr lang="zh-CN" altLang="en-US"/>
              <a:pPr/>
              <a:t>126</a:t>
            </a:fld>
            <a:endParaRPr lang="en-US" altLang="zh-CN"/>
          </a:p>
        </p:txBody>
      </p:sp>
      <p:sp>
        <p:nvSpPr>
          <p:cNvPr id="117762" name="Rectangle 2">
            <a:extLst>
              <a:ext uri="{FF2B5EF4-FFF2-40B4-BE49-F238E27FC236}">
                <a16:creationId xmlns:a16="http://schemas.microsoft.com/office/drawing/2014/main" id="{826B53C1-A0DA-604D-9EEF-DA326F909F4D}"/>
              </a:ext>
            </a:extLst>
          </p:cNvPr>
          <p:cNvSpPr>
            <a:spLocks noGrp="1" noChangeArrowheads="1"/>
          </p:cNvSpPr>
          <p:nvPr>
            <p:ph type="title"/>
          </p:nvPr>
        </p:nvSpPr>
        <p:spPr/>
        <p:txBody>
          <a:bodyPr/>
          <a:lstStyle/>
          <a:p>
            <a:r>
              <a:rPr lang="en-US" altLang="zh-CN">
                <a:ea typeface="宋体" panose="02010600030101010101" pitchFamily="2" charset="-122"/>
              </a:rPr>
              <a:t>Software</a:t>
            </a:r>
          </a:p>
        </p:txBody>
      </p:sp>
      <p:sp>
        <p:nvSpPr>
          <p:cNvPr id="117763" name="Rectangle 3">
            <a:extLst>
              <a:ext uri="{FF2B5EF4-FFF2-40B4-BE49-F238E27FC236}">
                <a16:creationId xmlns:a16="http://schemas.microsoft.com/office/drawing/2014/main" id="{AF3133CF-05A0-1941-B059-054D7B954ECF}"/>
              </a:ext>
            </a:extLst>
          </p:cNvPr>
          <p:cNvSpPr>
            <a:spLocks noGrp="1" noChangeArrowheads="1"/>
          </p:cNvSpPr>
          <p:nvPr>
            <p:ph type="body" idx="1"/>
          </p:nvPr>
        </p:nvSpPr>
        <p:spPr/>
        <p:txBody>
          <a:bodyPr/>
          <a:lstStyle/>
          <a:p>
            <a:r>
              <a:rPr lang="en-US" altLang="zh-CN">
                <a:ea typeface="宋体" panose="02010600030101010101" pitchFamily="2" charset="-122"/>
              </a:rPr>
              <a:t>A list of SVM implementation can be found at http://www.kernel-machines.org/software.html</a:t>
            </a:r>
          </a:p>
          <a:p>
            <a:r>
              <a:rPr lang="en-US" altLang="zh-CN">
                <a:ea typeface="宋体" panose="02010600030101010101" pitchFamily="2" charset="-122"/>
              </a:rPr>
              <a:t>Some implementation (such as LIBSVM) can handle multi-class classification</a:t>
            </a:r>
          </a:p>
          <a:p>
            <a:r>
              <a:rPr lang="en-US" altLang="zh-CN">
                <a:ea typeface="宋体" panose="02010600030101010101" pitchFamily="2" charset="-122"/>
              </a:rPr>
              <a:t>SVMLight is among one of the earliest implementation of SVM</a:t>
            </a:r>
          </a:p>
          <a:p>
            <a:r>
              <a:rPr lang="en-US" altLang="zh-CN">
                <a:ea typeface="宋体" panose="02010600030101010101" pitchFamily="2" charset="-122"/>
              </a:rPr>
              <a:t>Several Matlab toolboxes for SVM are also available</a:t>
            </a:r>
          </a:p>
        </p:txBody>
      </p:sp>
    </p:spTree>
    <p:extLst>
      <p:ext uri="{BB962C8B-B14F-4D97-AF65-F5344CB8AC3E}">
        <p14:creationId xmlns:p14="http://schemas.microsoft.com/office/powerpoint/2010/main" val="36791887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68AC-B4DA-FF42-A763-C28687EEAF23}"/>
              </a:ext>
            </a:extLst>
          </p:cNvPr>
          <p:cNvSpPr>
            <a:spLocks noGrp="1"/>
          </p:cNvSpPr>
          <p:nvPr>
            <p:ph type="title"/>
          </p:nvPr>
        </p:nvSpPr>
        <p:spPr/>
        <p:txBody>
          <a:bodyPr/>
          <a:lstStyle/>
          <a:p>
            <a:r>
              <a:rPr lang="it-IT" dirty="0" err="1"/>
              <a:t>Other</a:t>
            </a:r>
            <a:r>
              <a:rPr lang="it-IT" dirty="0"/>
              <a:t> </a:t>
            </a:r>
            <a:r>
              <a:rPr lang="it-IT" dirty="0" err="1"/>
              <a:t>Resources</a:t>
            </a:r>
            <a:endParaRPr lang="it-IT" dirty="0"/>
          </a:p>
        </p:txBody>
      </p:sp>
      <p:sp>
        <p:nvSpPr>
          <p:cNvPr id="4" name="Content Placeholder 2">
            <a:extLst>
              <a:ext uri="{FF2B5EF4-FFF2-40B4-BE49-F238E27FC236}">
                <a16:creationId xmlns:a16="http://schemas.microsoft.com/office/drawing/2014/main" id="{174C8FB3-A022-654E-87CC-4F659A548AD2}"/>
              </a:ext>
            </a:extLst>
          </p:cNvPr>
          <p:cNvSpPr>
            <a:spLocks noGrp="1"/>
          </p:cNvSpPr>
          <p:nvPr>
            <p:ph idx="1"/>
          </p:nvPr>
        </p:nvSpPr>
        <p:spPr>
          <a:xfrm>
            <a:off x="1914646" y="1690688"/>
            <a:ext cx="8362708" cy="4953000"/>
          </a:xfrm>
        </p:spPr>
        <p:txBody>
          <a:bodyPr/>
          <a:lstStyle/>
          <a:p>
            <a:pPr>
              <a:spcBef>
                <a:spcPts val="300"/>
              </a:spcBef>
            </a:pPr>
            <a:r>
              <a:rPr lang="en-US" altLang="it-IT" sz="1600" dirty="0">
                <a:ea typeface="ＭＳ Ｐゴシック" panose="020B0600070205080204" pitchFamily="34" charset="-128"/>
              </a:rPr>
              <a:t>Christopher J. C. Burges. 1998. A Tutorial on Support Vector Machines for Pattern Recognition</a:t>
            </a:r>
          </a:p>
          <a:p>
            <a:pPr>
              <a:spcBef>
                <a:spcPts val="300"/>
              </a:spcBef>
            </a:pPr>
            <a:r>
              <a:rPr lang="en-US" altLang="it-IT" sz="1600" dirty="0">
                <a:ea typeface="ＭＳ Ｐゴシック" panose="020B0600070205080204" pitchFamily="34" charset="-128"/>
              </a:rPr>
              <a:t>S. T. Dumais. 1998. Using SVMs for text categorization, IEEE Intelligent Systems, 13(4)</a:t>
            </a:r>
          </a:p>
          <a:p>
            <a:pPr>
              <a:spcBef>
                <a:spcPts val="300"/>
              </a:spcBef>
            </a:pPr>
            <a:r>
              <a:rPr lang="en-US" altLang="it-IT" sz="1600" dirty="0">
                <a:ea typeface="ＭＳ Ｐゴシック" panose="020B0600070205080204" pitchFamily="34" charset="-128"/>
              </a:rPr>
              <a:t>S. T. Dumais, J. Platt, D. Heckerman and M. Sahami. 1998. Inductive learning algorithms and representations for text categorization. </a:t>
            </a:r>
            <a:r>
              <a:rPr lang="en-US" altLang="it-IT" sz="1600" i="1" dirty="0">
                <a:ea typeface="ＭＳ Ｐゴシック" panose="020B0600070205080204" pitchFamily="34" charset="-128"/>
              </a:rPr>
              <a:t>CIKM </a:t>
            </a:r>
            <a:r>
              <a:rPr lang="ja-JP" altLang="en-US" sz="1600" i="1">
                <a:ea typeface="ＭＳ Ｐゴシック" panose="020B0600070205080204" pitchFamily="34" charset="-128"/>
              </a:rPr>
              <a:t>’</a:t>
            </a:r>
            <a:r>
              <a:rPr lang="en-US" altLang="ja-JP" sz="1600" i="1" dirty="0">
                <a:ea typeface="ＭＳ Ｐゴシック" panose="020B0600070205080204" pitchFamily="34" charset="-128"/>
              </a:rPr>
              <a:t>98</a:t>
            </a:r>
            <a:r>
              <a:rPr lang="en-US" altLang="ja-JP" sz="1600" dirty="0">
                <a:ea typeface="ＭＳ Ｐゴシック" panose="020B0600070205080204" pitchFamily="34" charset="-128"/>
              </a:rPr>
              <a:t>, pp. 148-155. </a:t>
            </a:r>
          </a:p>
          <a:p>
            <a:pPr>
              <a:spcBef>
                <a:spcPts val="300"/>
              </a:spcBef>
            </a:pPr>
            <a:r>
              <a:rPr lang="en-US" altLang="it-IT" sz="1600" dirty="0">
                <a:ea typeface="ＭＳ Ｐゴシック" panose="020B0600070205080204" pitchFamily="34" charset="-128"/>
              </a:rPr>
              <a:t>Yiming Yang, Xin Liu. 1999. A re-examination of text categorization methods. 22nd Annual International SIGIR</a:t>
            </a:r>
          </a:p>
          <a:p>
            <a:pPr>
              <a:spcBef>
                <a:spcPts val="300"/>
              </a:spcBef>
            </a:pPr>
            <a:r>
              <a:rPr lang="en-US" altLang="it-IT" sz="1600" dirty="0">
                <a:ea typeface="ＭＳ Ｐゴシック" panose="020B0600070205080204" pitchFamily="34" charset="-128"/>
              </a:rPr>
              <a:t>Tong Zhang, Frank J. Oles. 2001. Text Categorization Based on Regularized Linear Classification Methods. Information Retrieval 4(1): 5-31 </a:t>
            </a:r>
          </a:p>
          <a:p>
            <a:pPr>
              <a:spcBef>
                <a:spcPts val="300"/>
              </a:spcBef>
            </a:pPr>
            <a:r>
              <a:rPr lang="en-US" altLang="it-IT" sz="1600" dirty="0">
                <a:ea typeface="ＭＳ Ｐゴシック" panose="020B0600070205080204" pitchFamily="34" charset="-128"/>
              </a:rPr>
              <a:t>Trevor Hastie, Robert </a:t>
            </a:r>
            <a:r>
              <a:rPr lang="en-US" altLang="it-IT" sz="1600" dirty="0" err="1">
                <a:ea typeface="ＭＳ Ｐゴシック" panose="020B0600070205080204" pitchFamily="34" charset="-128"/>
              </a:rPr>
              <a:t>Tibshirani</a:t>
            </a:r>
            <a:r>
              <a:rPr lang="en-US" altLang="it-IT" sz="1600" dirty="0">
                <a:ea typeface="ＭＳ Ｐゴシック" panose="020B0600070205080204" pitchFamily="34" charset="-128"/>
              </a:rPr>
              <a:t> and Jerome Friedman. </a:t>
            </a:r>
            <a:r>
              <a:rPr lang="en-US" altLang="it-IT" sz="1600" i="1" dirty="0">
                <a:ea typeface="ＭＳ Ｐゴシック" panose="020B0600070205080204" pitchFamily="34" charset="-128"/>
              </a:rPr>
              <a:t>Elements of Statistical Learning: Data Mining, Inference and Prediction.</a:t>
            </a:r>
            <a:r>
              <a:rPr lang="en-US" altLang="it-IT" sz="1600" dirty="0">
                <a:ea typeface="ＭＳ Ｐゴシック" panose="020B0600070205080204" pitchFamily="34" charset="-128"/>
              </a:rPr>
              <a:t> Springer-Verlag, New York. </a:t>
            </a:r>
          </a:p>
          <a:p>
            <a:pPr>
              <a:spcBef>
                <a:spcPts val="300"/>
              </a:spcBef>
            </a:pPr>
            <a:r>
              <a:rPr lang="en-GB" altLang="it-IT" sz="1600" dirty="0">
                <a:ea typeface="ＭＳ Ｐゴシック" panose="020B0600070205080204" pitchFamily="34" charset="-128"/>
              </a:rPr>
              <a:t>T. Joachims, </a:t>
            </a:r>
            <a:r>
              <a:rPr lang="en-GB" altLang="it-IT" sz="1600" i="1" dirty="0">
                <a:ea typeface="ＭＳ Ｐゴシック" panose="020B0600070205080204" pitchFamily="34" charset="-128"/>
              </a:rPr>
              <a:t>Learning to Classify Text using Support Vector Machines</a:t>
            </a:r>
            <a:r>
              <a:rPr lang="en-GB" altLang="it-IT" sz="1600" dirty="0">
                <a:ea typeface="ＭＳ Ｐゴシック" panose="020B0600070205080204" pitchFamily="34" charset="-128"/>
              </a:rPr>
              <a:t>. Kluwer, 2002.</a:t>
            </a:r>
            <a:r>
              <a:rPr lang="en-US" altLang="it-IT" sz="1600" dirty="0">
                <a:ea typeface="ＭＳ Ｐゴシック" panose="020B0600070205080204" pitchFamily="34" charset="-128"/>
              </a:rPr>
              <a:t> </a:t>
            </a:r>
          </a:p>
          <a:p>
            <a:pPr>
              <a:spcBef>
                <a:spcPts val="300"/>
              </a:spcBef>
            </a:pPr>
            <a:r>
              <a:rPr lang="en-US" altLang="it-IT" sz="1600" dirty="0">
                <a:ea typeface="ＭＳ Ｐゴシック" panose="020B0600070205080204" pitchFamily="34" charset="-128"/>
              </a:rPr>
              <a:t>Fan Li, Yiming Yang. 2003. A Loss Function Analysis for Classification Methods in Text Categorization. ICML 2003: 472-479.</a:t>
            </a:r>
          </a:p>
          <a:p>
            <a:pPr>
              <a:spcBef>
                <a:spcPts val="300"/>
              </a:spcBef>
            </a:pPr>
            <a:r>
              <a:rPr lang="en-US" altLang="it-IT" sz="1600" dirty="0">
                <a:ea typeface="ＭＳ Ｐゴシック" panose="020B0600070205080204" pitchFamily="34" charset="-128"/>
              </a:rPr>
              <a:t>Tie-Yan Liu, Yiming Yang, Hao Wan, et al. 2005. Support Vector Machines Classification with Very Large Scale Taxonomy, SIGKDD Explorations, 7(1): 36-43.</a:t>
            </a:r>
          </a:p>
          <a:p>
            <a:pPr>
              <a:spcBef>
                <a:spcPts val="300"/>
              </a:spcBef>
            </a:pPr>
            <a:r>
              <a:rPr lang="ja-JP" altLang="en-US" sz="1600">
                <a:ea typeface="ＭＳ Ｐゴシック" panose="020B0600070205080204" pitchFamily="34" charset="-128"/>
              </a:rPr>
              <a:t>‘</a:t>
            </a:r>
            <a:r>
              <a:rPr lang="en-US" altLang="ja-JP" sz="1600" dirty="0">
                <a:ea typeface="ＭＳ Ｐゴシック" panose="020B0600070205080204" pitchFamily="34" charset="-128"/>
              </a:rPr>
              <a:t>Classic</a:t>
            </a:r>
            <a:r>
              <a:rPr lang="ja-JP" altLang="en-US" sz="1600">
                <a:ea typeface="ＭＳ Ｐゴシック" panose="020B0600070205080204" pitchFamily="34" charset="-128"/>
              </a:rPr>
              <a:t>’</a:t>
            </a:r>
            <a:r>
              <a:rPr lang="en-US" altLang="ja-JP" sz="1600" dirty="0">
                <a:ea typeface="ＭＳ Ｐゴシック" panose="020B0600070205080204" pitchFamily="34" charset="-128"/>
              </a:rPr>
              <a:t> Reuters-21578 data set: http://</a:t>
            </a:r>
            <a:r>
              <a:rPr lang="en-US" altLang="ja-JP" sz="1600" dirty="0" err="1">
                <a:ea typeface="ＭＳ Ｐゴシック" panose="020B0600070205080204" pitchFamily="34" charset="-128"/>
              </a:rPr>
              <a:t>www.daviddlewis.com</a:t>
            </a:r>
            <a:r>
              <a:rPr lang="en-US" altLang="ja-JP" sz="1600" dirty="0">
                <a:ea typeface="ＭＳ Ｐゴシック" panose="020B0600070205080204" pitchFamily="34" charset="-128"/>
              </a:rPr>
              <a:t> /resources /</a:t>
            </a:r>
            <a:r>
              <a:rPr lang="en-US" altLang="ja-JP" sz="1600" dirty="0" err="1">
                <a:ea typeface="ＭＳ Ｐゴシック" panose="020B0600070205080204" pitchFamily="34" charset="-128"/>
              </a:rPr>
              <a:t>testcollections</a:t>
            </a:r>
            <a:r>
              <a:rPr lang="en-US" altLang="ja-JP" sz="1600" dirty="0">
                <a:ea typeface="ＭＳ Ｐゴシック" panose="020B0600070205080204" pitchFamily="34" charset="-128"/>
              </a:rPr>
              <a:t>/reuters21578/</a:t>
            </a:r>
            <a:endParaRPr lang="en-US" altLang="it-IT" sz="1600" dirty="0">
              <a:ea typeface="ＭＳ Ｐゴシック" panose="020B0600070205080204" pitchFamily="34" charset="-128"/>
            </a:endParaRPr>
          </a:p>
        </p:txBody>
      </p:sp>
    </p:spTree>
    <p:extLst>
      <p:ext uri="{BB962C8B-B14F-4D97-AF65-F5344CB8AC3E}">
        <p14:creationId xmlns:p14="http://schemas.microsoft.com/office/powerpoint/2010/main" val="390518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a:xfrm>
            <a:off x="838200" y="-113526"/>
            <a:ext cx="10515600" cy="1325563"/>
          </a:xfrm>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4" name="Rectangle 5">
            <a:extLst>
              <a:ext uri="{FF2B5EF4-FFF2-40B4-BE49-F238E27FC236}">
                <a16:creationId xmlns:a16="http://schemas.microsoft.com/office/drawing/2014/main" id="{490A241E-DD47-BD4E-9AF1-1FE40E183339}"/>
              </a:ext>
            </a:extLst>
          </p:cNvPr>
          <p:cNvSpPr>
            <a:spLocks noChangeArrowheads="1"/>
          </p:cNvSpPr>
          <p:nvPr/>
        </p:nvSpPr>
        <p:spPr bwMode="auto">
          <a:xfrm>
            <a:off x="6858000" y="1233504"/>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5" name="Line 6">
            <a:extLst>
              <a:ext uri="{FF2B5EF4-FFF2-40B4-BE49-F238E27FC236}">
                <a16:creationId xmlns:a16="http://schemas.microsoft.com/office/drawing/2014/main" id="{C3CABC8F-EC97-C04E-9D9C-CCD9DF6A01AD}"/>
              </a:ext>
            </a:extLst>
          </p:cNvPr>
          <p:cNvSpPr>
            <a:spLocks noChangeShapeType="1"/>
          </p:cNvSpPr>
          <p:nvPr/>
        </p:nvSpPr>
        <p:spPr bwMode="auto">
          <a:xfrm>
            <a:off x="54864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 name="Text Box 7">
            <a:extLst>
              <a:ext uri="{FF2B5EF4-FFF2-40B4-BE49-F238E27FC236}">
                <a16:creationId xmlns:a16="http://schemas.microsoft.com/office/drawing/2014/main" id="{AE3EFF1C-72FF-CD43-AC83-CEE5B01B9433}"/>
              </a:ext>
            </a:extLst>
          </p:cNvPr>
          <p:cNvSpPr txBox="1">
            <a:spLocks noChangeArrowheads="1"/>
          </p:cNvSpPr>
          <p:nvPr/>
        </p:nvSpPr>
        <p:spPr bwMode="auto">
          <a:xfrm>
            <a:off x="5029200" y="121921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 name="Line 8">
            <a:extLst>
              <a:ext uri="{FF2B5EF4-FFF2-40B4-BE49-F238E27FC236}">
                <a16:creationId xmlns:a16="http://schemas.microsoft.com/office/drawing/2014/main" id="{4C760455-C203-0C41-84D9-BEF8E577FA5A}"/>
              </a:ext>
            </a:extLst>
          </p:cNvPr>
          <p:cNvSpPr>
            <a:spLocks noChangeShapeType="1"/>
          </p:cNvSpPr>
          <p:nvPr/>
        </p:nvSpPr>
        <p:spPr bwMode="auto">
          <a:xfrm>
            <a:off x="7543800" y="838216"/>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 name="Line 10">
            <a:extLst>
              <a:ext uri="{FF2B5EF4-FFF2-40B4-BE49-F238E27FC236}">
                <a16:creationId xmlns:a16="http://schemas.microsoft.com/office/drawing/2014/main" id="{601C404A-4C95-A54A-8FA9-55CFD2AA6633}"/>
              </a:ext>
            </a:extLst>
          </p:cNvPr>
          <p:cNvSpPr>
            <a:spLocks noChangeShapeType="1"/>
          </p:cNvSpPr>
          <p:nvPr/>
        </p:nvSpPr>
        <p:spPr bwMode="auto">
          <a:xfrm>
            <a:off x="84582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 name="Text Box 11">
            <a:extLst>
              <a:ext uri="{FF2B5EF4-FFF2-40B4-BE49-F238E27FC236}">
                <a16:creationId xmlns:a16="http://schemas.microsoft.com/office/drawing/2014/main" id="{B79C00DB-9A73-A64F-83D8-B1ECC8425453}"/>
              </a:ext>
            </a:extLst>
          </p:cNvPr>
          <p:cNvSpPr txBox="1">
            <a:spLocks noChangeArrowheads="1"/>
          </p:cNvSpPr>
          <p:nvPr/>
        </p:nvSpPr>
        <p:spPr bwMode="auto">
          <a:xfrm>
            <a:off x="9829800" y="1295416"/>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0" name="Text Box 12">
            <a:extLst>
              <a:ext uri="{FF2B5EF4-FFF2-40B4-BE49-F238E27FC236}">
                <a16:creationId xmlns:a16="http://schemas.microsoft.com/office/drawing/2014/main" id="{2DAFB5F2-5C3C-3D46-A918-E2557FDDBAB9}"/>
              </a:ext>
            </a:extLst>
          </p:cNvPr>
          <p:cNvSpPr txBox="1">
            <a:spLocks noChangeArrowheads="1"/>
          </p:cNvSpPr>
          <p:nvPr/>
        </p:nvSpPr>
        <p:spPr bwMode="auto">
          <a:xfrm>
            <a:off x="1905000" y="2286017"/>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dirty="0">
                <a:latin typeface="Tahoma" panose="020B0604030504040204" pitchFamily="34" charset="0"/>
              </a:rPr>
              <a:t>denotes +1</a:t>
            </a:r>
          </a:p>
          <a:p>
            <a:pPr eaLnBrk="1" hangingPunct="1">
              <a:spcBef>
                <a:spcPct val="50000"/>
              </a:spcBef>
              <a:buClr>
                <a:schemeClr val="tx1"/>
              </a:buClr>
            </a:pPr>
            <a:r>
              <a:rPr lang="en-US" altLang="zh-CN" sz="2000" dirty="0">
                <a:latin typeface="Tahoma" panose="020B0604030504040204" pitchFamily="34" charset="0"/>
              </a:rPr>
              <a:t>denotes -1</a:t>
            </a:r>
          </a:p>
        </p:txBody>
      </p:sp>
      <p:sp>
        <p:nvSpPr>
          <p:cNvPr id="11" name="Oval 13">
            <a:extLst>
              <a:ext uri="{FF2B5EF4-FFF2-40B4-BE49-F238E27FC236}">
                <a16:creationId xmlns:a16="http://schemas.microsoft.com/office/drawing/2014/main" id="{44B1E2D7-54CE-8642-93A7-403AF2740D1F}"/>
              </a:ext>
            </a:extLst>
          </p:cNvPr>
          <p:cNvSpPr>
            <a:spLocks noChangeAspect="1" noChangeArrowheads="1"/>
          </p:cNvSpPr>
          <p:nvPr/>
        </p:nvSpPr>
        <p:spPr bwMode="auto">
          <a:xfrm rot="4777107">
            <a:off x="1905794" y="243762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 name="Oval 14">
            <a:extLst>
              <a:ext uri="{FF2B5EF4-FFF2-40B4-BE49-F238E27FC236}">
                <a16:creationId xmlns:a16="http://schemas.microsoft.com/office/drawing/2014/main" id="{0372DC80-69DE-B94E-84CF-067B80E39FEA}"/>
              </a:ext>
            </a:extLst>
          </p:cNvPr>
          <p:cNvSpPr>
            <a:spLocks noChangeAspect="1" noChangeArrowheads="1"/>
          </p:cNvSpPr>
          <p:nvPr/>
        </p:nvSpPr>
        <p:spPr bwMode="auto">
          <a:xfrm rot="5895381">
            <a:off x="1906588" y="2894029"/>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5" name="Oval 17">
            <a:extLst>
              <a:ext uri="{FF2B5EF4-FFF2-40B4-BE49-F238E27FC236}">
                <a16:creationId xmlns:a16="http://schemas.microsoft.com/office/drawing/2014/main" id="{0D80D791-2FE8-7049-BD17-DDFCF4F3966B}"/>
              </a:ext>
            </a:extLst>
          </p:cNvPr>
          <p:cNvSpPr>
            <a:spLocks noChangeAspect="1" noChangeArrowheads="1"/>
          </p:cNvSpPr>
          <p:nvPr/>
        </p:nvSpPr>
        <p:spPr bwMode="auto">
          <a:xfrm>
            <a:off x="5241926" y="5489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 name="Oval 18">
            <a:extLst>
              <a:ext uri="{FF2B5EF4-FFF2-40B4-BE49-F238E27FC236}">
                <a16:creationId xmlns:a16="http://schemas.microsoft.com/office/drawing/2014/main" id="{208E9913-82C4-524F-A5F6-D825A4C95D3A}"/>
              </a:ext>
            </a:extLst>
          </p:cNvPr>
          <p:cNvSpPr>
            <a:spLocks noChangeAspect="1" noChangeArrowheads="1"/>
          </p:cNvSpPr>
          <p:nvPr/>
        </p:nvSpPr>
        <p:spPr bwMode="auto">
          <a:xfrm>
            <a:off x="4010026" y="4360880"/>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 name="Oval 19">
            <a:extLst>
              <a:ext uri="{FF2B5EF4-FFF2-40B4-BE49-F238E27FC236}">
                <a16:creationId xmlns:a16="http://schemas.microsoft.com/office/drawing/2014/main" id="{49897DF0-5CD1-FB4D-A141-B0095B125827}"/>
              </a:ext>
            </a:extLst>
          </p:cNvPr>
          <p:cNvSpPr>
            <a:spLocks noChangeAspect="1" noChangeArrowheads="1"/>
          </p:cNvSpPr>
          <p:nvPr/>
        </p:nvSpPr>
        <p:spPr bwMode="auto">
          <a:xfrm>
            <a:off x="5864226" y="32718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8" name="Oval 20">
            <a:extLst>
              <a:ext uri="{FF2B5EF4-FFF2-40B4-BE49-F238E27FC236}">
                <a16:creationId xmlns:a16="http://schemas.microsoft.com/office/drawing/2014/main" id="{2F74E4DC-3C85-8F4D-B6B0-EECDAFFE9976}"/>
              </a:ext>
            </a:extLst>
          </p:cNvPr>
          <p:cNvSpPr>
            <a:spLocks noChangeAspect="1" noChangeArrowheads="1"/>
          </p:cNvSpPr>
          <p:nvPr/>
        </p:nvSpPr>
        <p:spPr bwMode="auto">
          <a:xfrm>
            <a:off x="5927726" y="4092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9" name="Oval 21">
            <a:extLst>
              <a:ext uri="{FF2B5EF4-FFF2-40B4-BE49-F238E27FC236}">
                <a16:creationId xmlns:a16="http://schemas.microsoft.com/office/drawing/2014/main" id="{D49C478D-6EFB-844B-B826-408191FE2FE4}"/>
              </a:ext>
            </a:extLst>
          </p:cNvPr>
          <p:cNvSpPr>
            <a:spLocks noChangeAspect="1" noChangeArrowheads="1"/>
          </p:cNvSpPr>
          <p:nvPr/>
        </p:nvSpPr>
        <p:spPr bwMode="auto">
          <a:xfrm>
            <a:off x="4933951" y="3121041"/>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 name="Oval 22">
            <a:extLst>
              <a:ext uri="{FF2B5EF4-FFF2-40B4-BE49-F238E27FC236}">
                <a16:creationId xmlns:a16="http://schemas.microsoft.com/office/drawing/2014/main" id="{E557491A-8E8C-3E47-AFF9-064ABF10F93C}"/>
              </a:ext>
            </a:extLst>
          </p:cNvPr>
          <p:cNvSpPr>
            <a:spLocks noChangeAspect="1" noChangeArrowheads="1"/>
          </p:cNvSpPr>
          <p:nvPr/>
        </p:nvSpPr>
        <p:spPr bwMode="auto">
          <a:xfrm>
            <a:off x="5410201" y="4191017"/>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Oval 23">
            <a:extLst>
              <a:ext uri="{FF2B5EF4-FFF2-40B4-BE49-F238E27FC236}">
                <a16:creationId xmlns:a16="http://schemas.microsoft.com/office/drawing/2014/main" id="{1CA5518F-8A90-7B4F-8D8D-429C4C36F196}"/>
              </a:ext>
            </a:extLst>
          </p:cNvPr>
          <p:cNvSpPr>
            <a:spLocks noChangeAspect="1" noChangeArrowheads="1"/>
          </p:cNvSpPr>
          <p:nvPr/>
        </p:nvSpPr>
        <p:spPr bwMode="auto">
          <a:xfrm>
            <a:off x="4572001" y="3581416"/>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2" name="Oval 24">
            <a:extLst>
              <a:ext uri="{FF2B5EF4-FFF2-40B4-BE49-F238E27FC236}">
                <a16:creationId xmlns:a16="http://schemas.microsoft.com/office/drawing/2014/main" id="{9224A518-394C-6E42-9E59-FBD7F6EE89D4}"/>
              </a:ext>
            </a:extLst>
          </p:cNvPr>
          <p:cNvSpPr>
            <a:spLocks noChangeAspect="1" noChangeArrowheads="1"/>
          </p:cNvSpPr>
          <p:nvPr/>
        </p:nvSpPr>
        <p:spPr bwMode="auto">
          <a:xfrm>
            <a:off x="6629401" y="4572016"/>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3" name="Oval 25">
            <a:extLst>
              <a:ext uri="{FF2B5EF4-FFF2-40B4-BE49-F238E27FC236}">
                <a16:creationId xmlns:a16="http://schemas.microsoft.com/office/drawing/2014/main" id="{0FFC3A0A-DEC8-E848-B16A-F21DDA042BB8}"/>
              </a:ext>
            </a:extLst>
          </p:cNvPr>
          <p:cNvSpPr>
            <a:spLocks noChangeAspect="1" noChangeArrowheads="1"/>
          </p:cNvSpPr>
          <p:nvPr/>
        </p:nvSpPr>
        <p:spPr bwMode="auto">
          <a:xfrm rot="20481726">
            <a:off x="5411789" y="4900630"/>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 name="Oval 26">
            <a:extLst>
              <a:ext uri="{FF2B5EF4-FFF2-40B4-BE49-F238E27FC236}">
                <a16:creationId xmlns:a16="http://schemas.microsoft.com/office/drawing/2014/main" id="{5BC50C0D-A205-9249-B69A-2C9CDCD30AFB}"/>
              </a:ext>
            </a:extLst>
          </p:cNvPr>
          <p:cNvSpPr>
            <a:spLocks noChangeAspect="1" noChangeArrowheads="1"/>
          </p:cNvSpPr>
          <p:nvPr/>
        </p:nvSpPr>
        <p:spPr bwMode="auto">
          <a:xfrm rot="20481726">
            <a:off x="7527926" y="36861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 name="Oval 27">
            <a:extLst>
              <a:ext uri="{FF2B5EF4-FFF2-40B4-BE49-F238E27FC236}">
                <a16:creationId xmlns:a16="http://schemas.microsoft.com/office/drawing/2014/main" id="{3E3F30F0-CC77-B64D-950F-8A6D6350365D}"/>
              </a:ext>
            </a:extLst>
          </p:cNvPr>
          <p:cNvSpPr>
            <a:spLocks noChangeAspect="1" noChangeArrowheads="1"/>
          </p:cNvSpPr>
          <p:nvPr/>
        </p:nvSpPr>
        <p:spPr bwMode="auto">
          <a:xfrm rot="20481726">
            <a:off x="6819901" y="5002229"/>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6" name="Oval 28">
            <a:extLst>
              <a:ext uri="{FF2B5EF4-FFF2-40B4-BE49-F238E27FC236}">
                <a16:creationId xmlns:a16="http://schemas.microsoft.com/office/drawing/2014/main" id="{A3E4707B-8156-9E47-8582-A41DF2B586EA}"/>
              </a:ext>
            </a:extLst>
          </p:cNvPr>
          <p:cNvSpPr>
            <a:spLocks noChangeAspect="1" noChangeArrowheads="1"/>
          </p:cNvSpPr>
          <p:nvPr/>
        </p:nvSpPr>
        <p:spPr bwMode="auto">
          <a:xfrm rot="20481726">
            <a:off x="4648201" y="3124216"/>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7" name="Oval 29">
            <a:extLst>
              <a:ext uri="{FF2B5EF4-FFF2-40B4-BE49-F238E27FC236}">
                <a16:creationId xmlns:a16="http://schemas.microsoft.com/office/drawing/2014/main" id="{F453B862-1861-7B48-B955-D987EB355C59}"/>
              </a:ext>
            </a:extLst>
          </p:cNvPr>
          <p:cNvSpPr>
            <a:spLocks noChangeAspect="1" noChangeArrowheads="1"/>
          </p:cNvSpPr>
          <p:nvPr/>
        </p:nvSpPr>
        <p:spPr bwMode="auto">
          <a:xfrm rot="20481726">
            <a:off x="6235701" y="40417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8" name="Oval 30">
            <a:extLst>
              <a:ext uri="{FF2B5EF4-FFF2-40B4-BE49-F238E27FC236}">
                <a16:creationId xmlns:a16="http://schemas.microsoft.com/office/drawing/2014/main" id="{C01C16ED-2B6C-0A4C-91E7-327A78EEA136}"/>
              </a:ext>
            </a:extLst>
          </p:cNvPr>
          <p:cNvSpPr>
            <a:spLocks noChangeAspect="1" noChangeArrowheads="1"/>
          </p:cNvSpPr>
          <p:nvPr/>
        </p:nvSpPr>
        <p:spPr bwMode="auto">
          <a:xfrm rot="20481726">
            <a:off x="7391401" y="4953017"/>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9" name="Oval 31">
            <a:extLst>
              <a:ext uri="{FF2B5EF4-FFF2-40B4-BE49-F238E27FC236}">
                <a16:creationId xmlns:a16="http://schemas.microsoft.com/office/drawing/2014/main" id="{9E95E883-7100-B44D-9BCD-7661CE808FA4}"/>
              </a:ext>
            </a:extLst>
          </p:cNvPr>
          <p:cNvSpPr>
            <a:spLocks noChangeAspect="1" noChangeArrowheads="1"/>
          </p:cNvSpPr>
          <p:nvPr/>
        </p:nvSpPr>
        <p:spPr bwMode="auto">
          <a:xfrm rot="20481726">
            <a:off x="4638676" y="40973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0" name="Oval 32">
            <a:extLst>
              <a:ext uri="{FF2B5EF4-FFF2-40B4-BE49-F238E27FC236}">
                <a16:creationId xmlns:a16="http://schemas.microsoft.com/office/drawing/2014/main" id="{F0967DFA-DFA6-D747-BEB0-28D0852710CB}"/>
              </a:ext>
            </a:extLst>
          </p:cNvPr>
          <p:cNvSpPr>
            <a:spLocks noChangeAspect="1" noChangeArrowheads="1"/>
          </p:cNvSpPr>
          <p:nvPr/>
        </p:nvSpPr>
        <p:spPr bwMode="auto">
          <a:xfrm rot="5895381">
            <a:off x="5391151" y="3514742"/>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1" name="Oval 33">
            <a:extLst>
              <a:ext uri="{FF2B5EF4-FFF2-40B4-BE49-F238E27FC236}">
                <a16:creationId xmlns:a16="http://schemas.microsoft.com/office/drawing/2014/main" id="{5FBB5CF4-8A13-6647-BC94-07A75E260C9B}"/>
              </a:ext>
            </a:extLst>
          </p:cNvPr>
          <p:cNvSpPr>
            <a:spLocks noChangeAspect="1" noChangeArrowheads="1"/>
          </p:cNvSpPr>
          <p:nvPr/>
        </p:nvSpPr>
        <p:spPr bwMode="auto">
          <a:xfrm rot="5895381">
            <a:off x="5660232" y="5699936"/>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2" name="Oval 34">
            <a:extLst>
              <a:ext uri="{FF2B5EF4-FFF2-40B4-BE49-F238E27FC236}">
                <a16:creationId xmlns:a16="http://schemas.microsoft.com/office/drawing/2014/main" id="{79101CA8-8318-1246-8C18-C3B471E42739}"/>
              </a:ext>
            </a:extLst>
          </p:cNvPr>
          <p:cNvSpPr>
            <a:spLocks noChangeAspect="1" noChangeArrowheads="1"/>
          </p:cNvSpPr>
          <p:nvPr/>
        </p:nvSpPr>
        <p:spPr bwMode="auto">
          <a:xfrm rot="5895381">
            <a:off x="4638676" y="45561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3" name="Oval 35">
            <a:extLst>
              <a:ext uri="{FF2B5EF4-FFF2-40B4-BE49-F238E27FC236}">
                <a16:creationId xmlns:a16="http://schemas.microsoft.com/office/drawing/2014/main" id="{AE756DC3-0425-1344-8FAC-C9E32AB67FB4}"/>
              </a:ext>
            </a:extLst>
          </p:cNvPr>
          <p:cNvSpPr>
            <a:spLocks noChangeAspect="1" noChangeArrowheads="1"/>
          </p:cNvSpPr>
          <p:nvPr/>
        </p:nvSpPr>
        <p:spPr bwMode="auto">
          <a:xfrm rot="5895381">
            <a:off x="5867401" y="2851167"/>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4" name="Oval 36">
            <a:extLst>
              <a:ext uri="{FF2B5EF4-FFF2-40B4-BE49-F238E27FC236}">
                <a16:creationId xmlns:a16="http://schemas.microsoft.com/office/drawing/2014/main" id="{68046799-38DE-BD42-90A4-D34E6AC56003}"/>
              </a:ext>
            </a:extLst>
          </p:cNvPr>
          <p:cNvSpPr>
            <a:spLocks noChangeAspect="1" noChangeArrowheads="1"/>
          </p:cNvSpPr>
          <p:nvPr/>
        </p:nvSpPr>
        <p:spPr bwMode="auto">
          <a:xfrm rot="5895381">
            <a:off x="6828633" y="4601386"/>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5" name="Oval 37">
            <a:extLst>
              <a:ext uri="{FF2B5EF4-FFF2-40B4-BE49-F238E27FC236}">
                <a16:creationId xmlns:a16="http://schemas.microsoft.com/office/drawing/2014/main" id="{A57DCEDA-63A8-974E-A391-408F1917E77F}"/>
              </a:ext>
            </a:extLst>
          </p:cNvPr>
          <p:cNvSpPr>
            <a:spLocks noChangeAspect="1" noChangeArrowheads="1"/>
          </p:cNvSpPr>
          <p:nvPr/>
        </p:nvSpPr>
        <p:spPr bwMode="auto">
          <a:xfrm rot="5895381">
            <a:off x="5894389" y="453709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6" name="Oval 38">
            <a:extLst>
              <a:ext uri="{FF2B5EF4-FFF2-40B4-BE49-F238E27FC236}">
                <a16:creationId xmlns:a16="http://schemas.microsoft.com/office/drawing/2014/main" id="{6D2D7C08-0B96-7440-8EE2-E6EBF98B9F75}"/>
              </a:ext>
            </a:extLst>
          </p:cNvPr>
          <p:cNvSpPr>
            <a:spLocks noChangeAspect="1" noChangeArrowheads="1"/>
          </p:cNvSpPr>
          <p:nvPr/>
        </p:nvSpPr>
        <p:spPr bwMode="auto">
          <a:xfrm rot="5895381">
            <a:off x="7143751" y="3822717"/>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7" name="Oval 39">
            <a:extLst>
              <a:ext uri="{FF2B5EF4-FFF2-40B4-BE49-F238E27FC236}">
                <a16:creationId xmlns:a16="http://schemas.microsoft.com/office/drawing/2014/main" id="{3B2D1AF5-C7BA-9E44-89BC-5D14753C9577}"/>
              </a:ext>
            </a:extLst>
          </p:cNvPr>
          <p:cNvSpPr>
            <a:spLocks noChangeAspect="1" noChangeArrowheads="1"/>
          </p:cNvSpPr>
          <p:nvPr/>
        </p:nvSpPr>
        <p:spPr bwMode="auto">
          <a:xfrm rot="5895381">
            <a:off x="4611689" y="28035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8" name="Oval 40">
            <a:extLst>
              <a:ext uri="{FF2B5EF4-FFF2-40B4-BE49-F238E27FC236}">
                <a16:creationId xmlns:a16="http://schemas.microsoft.com/office/drawing/2014/main" id="{3A1A6C22-DCF6-4441-95A7-196A244E3520}"/>
              </a:ext>
            </a:extLst>
          </p:cNvPr>
          <p:cNvSpPr>
            <a:spLocks noChangeAspect="1" noChangeArrowheads="1"/>
          </p:cNvSpPr>
          <p:nvPr/>
        </p:nvSpPr>
        <p:spPr bwMode="auto">
          <a:xfrm rot="5895381">
            <a:off x="6784976" y="37306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9" name="Oval 41">
            <a:extLst>
              <a:ext uri="{FF2B5EF4-FFF2-40B4-BE49-F238E27FC236}">
                <a16:creationId xmlns:a16="http://schemas.microsoft.com/office/drawing/2014/main" id="{2FA9FB56-7CC3-D24D-83A2-2749978A7BC4}"/>
              </a:ext>
            </a:extLst>
          </p:cNvPr>
          <p:cNvSpPr>
            <a:spLocks noChangeAspect="1" noChangeArrowheads="1"/>
          </p:cNvSpPr>
          <p:nvPr/>
        </p:nvSpPr>
        <p:spPr bwMode="auto">
          <a:xfrm rot="5895381">
            <a:off x="6641308" y="5176061"/>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0" name="Oval 42">
            <a:extLst>
              <a:ext uri="{FF2B5EF4-FFF2-40B4-BE49-F238E27FC236}">
                <a16:creationId xmlns:a16="http://schemas.microsoft.com/office/drawing/2014/main" id="{50A1D97D-A2CB-9B40-92CD-12AE955DAF26}"/>
              </a:ext>
            </a:extLst>
          </p:cNvPr>
          <p:cNvSpPr>
            <a:spLocks noChangeAspect="1" noChangeArrowheads="1"/>
          </p:cNvSpPr>
          <p:nvPr/>
        </p:nvSpPr>
        <p:spPr bwMode="auto">
          <a:xfrm rot="4777107">
            <a:off x="5022058" y="3991786"/>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1" name="Oval 43">
            <a:extLst>
              <a:ext uri="{FF2B5EF4-FFF2-40B4-BE49-F238E27FC236}">
                <a16:creationId xmlns:a16="http://schemas.microsoft.com/office/drawing/2014/main" id="{7ADBF7AF-DC06-A648-A34A-DCE07F442920}"/>
              </a:ext>
            </a:extLst>
          </p:cNvPr>
          <p:cNvSpPr>
            <a:spLocks noChangeAspect="1" noChangeArrowheads="1"/>
          </p:cNvSpPr>
          <p:nvPr/>
        </p:nvSpPr>
        <p:spPr bwMode="auto">
          <a:xfrm rot="4777107">
            <a:off x="6175376" y="5711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2" name="Oval 44">
            <a:extLst>
              <a:ext uri="{FF2B5EF4-FFF2-40B4-BE49-F238E27FC236}">
                <a16:creationId xmlns:a16="http://schemas.microsoft.com/office/drawing/2014/main" id="{37B08C57-BBE5-8A45-9DAB-44C93677CE93}"/>
              </a:ext>
            </a:extLst>
          </p:cNvPr>
          <p:cNvSpPr>
            <a:spLocks noChangeAspect="1" noChangeArrowheads="1"/>
          </p:cNvSpPr>
          <p:nvPr/>
        </p:nvSpPr>
        <p:spPr bwMode="auto">
          <a:xfrm rot="4777107">
            <a:off x="5870576" y="5330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3" name="Oval 45">
            <a:extLst>
              <a:ext uri="{FF2B5EF4-FFF2-40B4-BE49-F238E27FC236}">
                <a16:creationId xmlns:a16="http://schemas.microsoft.com/office/drawing/2014/main" id="{AE8B8880-C5D8-1F4F-8E3E-87AC760D455F}"/>
              </a:ext>
            </a:extLst>
          </p:cNvPr>
          <p:cNvSpPr>
            <a:spLocks noChangeAspect="1" noChangeArrowheads="1"/>
          </p:cNvSpPr>
          <p:nvPr/>
        </p:nvSpPr>
        <p:spPr bwMode="auto">
          <a:xfrm rot="4777107">
            <a:off x="4341019" y="4193398"/>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4" name="Oval 46">
            <a:extLst>
              <a:ext uri="{FF2B5EF4-FFF2-40B4-BE49-F238E27FC236}">
                <a16:creationId xmlns:a16="http://schemas.microsoft.com/office/drawing/2014/main" id="{F1D102D7-07EB-194E-8037-0AEBDA2EF1ED}"/>
              </a:ext>
            </a:extLst>
          </p:cNvPr>
          <p:cNvSpPr>
            <a:spLocks noChangeAspect="1" noChangeArrowheads="1"/>
          </p:cNvSpPr>
          <p:nvPr/>
        </p:nvSpPr>
        <p:spPr bwMode="auto">
          <a:xfrm rot="4777107">
            <a:off x="5237163" y="3233754"/>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5" name="Oval 47">
            <a:extLst>
              <a:ext uri="{FF2B5EF4-FFF2-40B4-BE49-F238E27FC236}">
                <a16:creationId xmlns:a16="http://schemas.microsoft.com/office/drawing/2014/main" id="{28E4719F-E9BF-DA49-A0D8-C84ADAEC4762}"/>
              </a:ext>
            </a:extLst>
          </p:cNvPr>
          <p:cNvSpPr>
            <a:spLocks noChangeAspect="1" noChangeArrowheads="1"/>
          </p:cNvSpPr>
          <p:nvPr/>
        </p:nvSpPr>
        <p:spPr bwMode="auto">
          <a:xfrm rot="4777107">
            <a:off x="5880101" y="4821254"/>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6" name="Oval 48">
            <a:extLst>
              <a:ext uri="{FF2B5EF4-FFF2-40B4-BE49-F238E27FC236}">
                <a16:creationId xmlns:a16="http://schemas.microsoft.com/office/drawing/2014/main" id="{1BB7D5E1-5DA1-C141-BB12-058E7FE342BB}"/>
              </a:ext>
            </a:extLst>
          </p:cNvPr>
          <p:cNvSpPr>
            <a:spLocks noChangeAspect="1" noChangeArrowheads="1"/>
          </p:cNvSpPr>
          <p:nvPr/>
        </p:nvSpPr>
        <p:spPr bwMode="auto">
          <a:xfrm rot="4777107">
            <a:off x="4028282" y="3539348"/>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7" name="Oval 49">
            <a:extLst>
              <a:ext uri="{FF2B5EF4-FFF2-40B4-BE49-F238E27FC236}">
                <a16:creationId xmlns:a16="http://schemas.microsoft.com/office/drawing/2014/main" id="{24C5E85B-BCEB-8340-A5B1-AE4BAA59F98C}"/>
              </a:ext>
            </a:extLst>
          </p:cNvPr>
          <p:cNvSpPr>
            <a:spLocks noChangeAspect="1" noChangeArrowheads="1"/>
          </p:cNvSpPr>
          <p:nvPr/>
        </p:nvSpPr>
        <p:spPr bwMode="auto">
          <a:xfrm rot="4777107">
            <a:off x="5461795" y="5506261"/>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8" name="Oval 50">
            <a:extLst>
              <a:ext uri="{FF2B5EF4-FFF2-40B4-BE49-F238E27FC236}">
                <a16:creationId xmlns:a16="http://schemas.microsoft.com/office/drawing/2014/main" id="{04ABD4C0-5F8F-254E-BA17-90600D8C5C28}"/>
              </a:ext>
            </a:extLst>
          </p:cNvPr>
          <p:cNvSpPr>
            <a:spLocks noChangeAspect="1" noChangeArrowheads="1"/>
          </p:cNvSpPr>
          <p:nvPr/>
        </p:nvSpPr>
        <p:spPr bwMode="auto">
          <a:xfrm rot="4777107">
            <a:off x="6827838" y="5213367"/>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9" name="Text Box 51">
            <a:extLst>
              <a:ext uri="{FF2B5EF4-FFF2-40B4-BE49-F238E27FC236}">
                <a16:creationId xmlns:a16="http://schemas.microsoft.com/office/drawing/2014/main" id="{46F0D8F5-6782-594A-99B1-2A36B8154DEA}"/>
              </a:ext>
            </a:extLst>
          </p:cNvPr>
          <p:cNvSpPr txBox="1">
            <a:spLocks noChangeArrowheads="1"/>
          </p:cNvSpPr>
          <p:nvPr/>
        </p:nvSpPr>
        <p:spPr bwMode="auto">
          <a:xfrm>
            <a:off x="7010400" y="213361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a:t>
            </a:r>
            <a:r>
              <a:rPr lang="en-US" altLang="zh-CN" sz="2000" b="1" i="1" dirty="0">
                <a:solidFill>
                  <a:srgbClr val="FF0000"/>
                </a:solidFill>
                <a:latin typeface="Tahoma" panose="020B0604030504040204" pitchFamily="34" charset="0"/>
              </a:rPr>
              <a:t>sign</a:t>
            </a:r>
            <a:r>
              <a:rPr lang="en-US" altLang="zh-CN" sz="2000" i="1" dirty="0">
                <a:latin typeface="Tahoma" panose="020B0604030504040204" pitchFamily="34" charset="0"/>
              </a:rPr>
              <a:t>(</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50" name="Line 52">
            <a:extLst>
              <a:ext uri="{FF2B5EF4-FFF2-40B4-BE49-F238E27FC236}">
                <a16:creationId xmlns:a16="http://schemas.microsoft.com/office/drawing/2014/main" id="{230B4E65-2382-1643-BE63-EB6573E36688}"/>
              </a:ext>
            </a:extLst>
          </p:cNvPr>
          <p:cNvSpPr>
            <a:spLocks noChangeShapeType="1"/>
          </p:cNvSpPr>
          <p:nvPr/>
        </p:nvSpPr>
        <p:spPr bwMode="auto">
          <a:xfrm flipV="1">
            <a:off x="4114800" y="2667016"/>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1" name="Text Box 53">
            <a:extLst>
              <a:ext uri="{FF2B5EF4-FFF2-40B4-BE49-F238E27FC236}">
                <a16:creationId xmlns:a16="http://schemas.microsoft.com/office/drawing/2014/main" id="{C24F31A4-FE57-0741-8ABA-E9660F97DC50}"/>
              </a:ext>
            </a:extLst>
          </p:cNvPr>
          <p:cNvSpPr txBox="1">
            <a:spLocks noChangeArrowheads="1"/>
          </p:cNvSpPr>
          <p:nvPr/>
        </p:nvSpPr>
        <p:spPr bwMode="auto">
          <a:xfrm>
            <a:off x="7772400" y="3657617"/>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52" name="Text Box 54">
            <a:extLst>
              <a:ext uri="{FF2B5EF4-FFF2-40B4-BE49-F238E27FC236}">
                <a16:creationId xmlns:a16="http://schemas.microsoft.com/office/drawing/2014/main" id="{C2732789-67FD-2C4D-990C-C4CC076C3C1B}"/>
              </a:ext>
            </a:extLst>
          </p:cNvPr>
          <p:cNvSpPr txBox="1">
            <a:spLocks noChangeArrowheads="1"/>
          </p:cNvSpPr>
          <p:nvPr/>
        </p:nvSpPr>
        <p:spPr bwMode="auto">
          <a:xfrm>
            <a:off x="7924800" y="3810017"/>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Rectangle 55">
            <a:extLst>
              <a:ext uri="{FF2B5EF4-FFF2-40B4-BE49-F238E27FC236}">
                <a16:creationId xmlns:a16="http://schemas.microsoft.com/office/drawing/2014/main" id="{59DA8042-43F3-094E-89EE-A86B4974D0A5}"/>
              </a:ext>
            </a:extLst>
          </p:cNvPr>
          <p:cNvSpPr>
            <a:spLocks noChangeArrowheads="1"/>
          </p:cNvSpPr>
          <p:nvPr/>
        </p:nvSpPr>
        <p:spPr bwMode="auto">
          <a:xfrm rot="18866664">
            <a:off x="5486400" y="32004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b=0</a:t>
            </a:r>
          </a:p>
        </p:txBody>
      </p:sp>
      <p:sp>
        <p:nvSpPr>
          <p:cNvPr id="54" name="Rectangle 56">
            <a:extLst>
              <a:ext uri="{FF2B5EF4-FFF2-40B4-BE49-F238E27FC236}">
                <a16:creationId xmlns:a16="http://schemas.microsoft.com/office/drawing/2014/main" id="{5106FFD0-E7A4-C743-A3C9-EF194950094C}"/>
              </a:ext>
            </a:extLst>
          </p:cNvPr>
          <p:cNvSpPr>
            <a:spLocks noChangeArrowheads="1"/>
          </p:cNvSpPr>
          <p:nvPr/>
        </p:nvSpPr>
        <p:spPr bwMode="auto">
          <a:xfrm>
            <a:off x="6172200" y="53340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b&lt;0</a:t>
            </a:r>
          </a:p>
        </p:txBody>
      </p:sp>
      <p:sp>
        <p:nvSpPr>
          <p:cNvPr id="55" name="Rectangle 57">
            <a:extLst>
              <a:ext uri="{FF2B5EF4-FFF2-40B4-BE49-F238E27FC236}">
                <a16:creationId xmlns:a16="http://schemas.microsoft.com/office/drawing/2014/main" id="{0F2783E9-03E6-8048-80C3-D2D9F8412BAB}"/>
              </a:ext>
            </a:extLst>
          </p:cNvPr>
          <p:cNvSpPr>
            <a:spLocks noChangeArrowheads="1"/>
          </p:cNvSpPr>
          <p:nvPr/>
        </p:nvSpPr>
        <p:spPr bwMode="auto">
          <a:xfrm>
            <a:off x="4114800" y="23622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b&gt;0</a:t>
            </a:r>
          </a:p>
        </p:txBody>
      </p:sp>
      <p:sp>
        <p:nvSpPr>
          <p:cNvPr id="57" name="TextBox 56">
            <a:extLst>
              <a:ext uri="{FF2B5EF4-FFF2-40B4-BE49-F238E27FC236}">
                <a16:creationId xmlns:a16="http://schemas.microsoft.com/office/drawing/2014/main" id="{182A28AC-5792-2E4D-BF74-3DEB5CCFF95F}"/>
              </a:ext>
            </a:extLst>
          </p:cNvPr>
          <p:cNvSpPr txBox="1"/>
          <p:nvPr/>
        </p:nvSpPr>
        <p:spPr>
          <a:xfrm>
            <a:off x="2029976" y="1133412"/>
            <a:ext cx="2903975" cy="1200329"/>
          </a:xfrm>
          <a:prstGeom prst="rect">
            <a:avLst/>
          </a:prstGeom>
          <a:noFill/>
        </p:spPr>
        <p:txBody>
          <a:bodyPr wrap="square" rtlCol="0">
            <a:spAutoFit/>
          </a:bodyPr>
          <a:lstStyle/>
          <a:p>
            <a:r>
              <a:rPr lang="it-IT" b="1" dirty="0">
                <a:latin typeface="Tahoma" panose="020B0604030504040204" pitchFamily="34" charset="0"/>
                <a:ea typeface="Tahoma" panose="020B0604030504040204" pitchFamily="34" charset="0"/>
                <a:cs typeface="Tahoma" panose="020B0604030504040204" pitchFamily="34" charset="0"/>
              </a:rPr>
              <a:t>I </a:t>
            </a:r>
            <a:r>
              <a:rPr lang="it-IT" b="1" dirty="0" err="1">
                <a:latin typeface="Tahoma" panose="020B0604030504040204" pitchFamily="34" charset="0"/>
                <a:ea typeface="Tahoma" panose="020B0604030504040204" pitchFamily="34" charset="0"/>
                <a:cs typeface="Tahoma" panose="020B0604030504040204" pitchFamily="34" charset="0"/>
              </a:rPr>
              <a:t>want</a:t>
            </a:r>
            <a:r>
              <a:rPr lang="it-IT" b="1" dirty="0">
                <a:latin typeface="Tahoma" panose="020B0604030504040204" pitchFamily="34" charset="0"/>
                <a:ea typeface="Tahoma" panose="020B0604030504040204" pitchFamily="34" charset="0"/>
                <a:cs typeface="Tahoma" panose="020B0604030504040204" pitchFamily="34" charset="0"/>
              </a:rPr>
              <a:t> the </a:t>
            </a:r>
            <a:r>
              <a:rPr lang="it-IT" b="1" dirty="0" err="1">
                <a:latin typeface="Tahoma" panose="020B0604030504040204" pitchFamily="34" charset="0"/>
                <a:ea typeface="Tahoma" panose="020B0604030504040204" pitchFamily="34" charset="0"/>
                <a:cs typeface="Tahoma" panose="020B0604030504040204" pitchFamily="34" charset="0"/>
              </a:rPr>
              <a:t>function</a:t>
            </a:r>
            <a:r>
              <a:rPr lang="it-IT" b="1" dirty="0">
                <a:latin typeface="Tahoma" panose="020B0604030504040204" pitchFamily="34" charset="0"/>
                <a:ea typeface="Tahoma" panose="020B0604030504040204" pitchFamily="34" charset="0"/>
                <a:cs typeface="Tahoma" panose="020B0604030504040204" pitchFamily="34" charset="0"/>
              </a:rPr>
              <a:t> of  </a:t>
            </a:r>
            <a:r>
              <a:rPr lang="it-IT" b="1" dirty="0" err="1">
                <a:latin typeface="Tahoma" panose="020B0604030504040204" pitchFamily="34" charset="0"/>
                <a:ea typeface="Tahoma" panose="020B0604030504040204" pitchFamily="34" charset="0"/>
                <a:cs typeface="Tahoma" panose="020B0604030504040204" pitchFamily="34" charset="0"/>
              </a:rPr>
              <a:t>x,w,b</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that</a:t>
            </a:r>
            <a:br>
              <a:rPr lang="it-IT" b="1" dirty="0">
                <a:latin typeface="Tahoma" panose="020B0604030504040204" pitchFamily="34" charset="0"/>
                <a:ea typeface="Tahoma" panose="020B0604030504040204" pitchFamily="34" charset="0"/>
                <a:cs typeface="Tahoma" panose="020B0604030504040204" pitchFamily="34" charset="0"/>
              </a:rPr>
            </a:br>
            <a:r>
              <a:rPr lang="it-IT" b="1" dirty="0" err="1">
                <a:latin typeface="Tahoma" panose="020B0604030504040204" pitchFamily="34" charset="0"/>
                <a:ea typeface="Tahoma" panose="020B0604030504040204" pitchFamily="34" charset="0"/>
                <a:cs typeface="Tahoma" panose="020B0604030504040204" pitchFamily="34" charset="0"/>
              </a:rPr>
              <a:t>discriminates</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between</a:t>
            </a:r>
            <a:endParaRPr lang="it-IT" b="1" dirty="0">
              <a:latin typeface="Tahoma" panose="020B0604030504040204" pitchFamily="34" charset="0"/>
              <a:ea typeface="Tahoma" panose="020B0604030504040204" pitchFamily="34" charset="0"/>
              <a:cs typeface="Tahoma" panose="020B0604030504040204" pitchFamily="34" charset="0"/>
            </a:endParaRPr>
          </a:p>
          <a:p>
            <a:r>
              <a:rPr lang="it-IT" b="1" dirty="0" err="1">
                <a:latin typeface="Tahoma" panose="020B0604030504040204" pitchFamily="34" charset="0"/>
                <a:ea typeface="Tahoma" panose="020B0604030504040204" pitchFamily="34" charset="0"/>
                <a:cs typeface="Tahoma" panose="020B0604030504040204" pitchFamily="34" charset="0"/>
              </a:rPr>
              <a:t>Two</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a:solidFill>
                  <a:srgbClr val="FF0000"/>
                </a:solidFill>
                <a:latin typeface="Tahoma" panose="020B0604030504040204" pitchFamily="34" charset="0"/>
                <a:ea typeface="Tahoma" panose="020B0604030504040204" pitchFamily="34" charset="0"/>
                <a:cs typeface="Tahoma" panose="020B0604030504040204" pitchFamily="34" charset="0"/>
              </a:rPr>
              <a:t>semi-</a:t>
            </a:r>
            <a:r>
              <a:rPr lang="it-IT" b="1" dirty="0" err="1">
                <a:solidFill>
                  <a:srgbClr val="FF0000"/>
                </a:solidFill>
                <a:latin typeface="Tahoma" panose="020B0604030504040204" pitchFamily="34" charset="0"/>
                <a:ea typeface="Tahoma" panose="020B0604030504040204" pitchFamily="34" charset="0"/>
                <a:cs typeface="Tahoma" panose="020B0604030504040204" pitchFamily="34" charset="0"/>
              </a:rPr>
              <a:t>planes</a:t>
            </a:r>
            <a:r>
              <a:rPr lang="it-IT" b="1" dirty="0">
                <a:latin typeface="Tahoma" panose="020B0604030504040204" pitchFamily="34" charset="0"/>
                <a:ea typeface="Tahoma" panose="020B0604030504040204" pitchFamily="34" charset="0"/>
                <a:cs typeface="Tahoma" panose="020B0604030504040204" pitchFamily="34" charset="0"/>
              </a:rPr>
              <a:t>…</a:t>
            </a:r>
          </a:p>
        </p:txBody>
      </p:sp>
      <p:sp>
        <p:nvSpPr>
          <p:cNvPr id="3" name="Triangle 2">
            <a:extLst>
              <a:ext uri="{FF2B5EF4-FFF2-40B4-BE49-F238E27FC236}">
                <a16:creationId xmlns:a16="http://schemas.microsoft.com/office/drawing/2014/main" id="{E0834FFF-5552-1045-8603-82C897A0639E}"/>
              </a:ext>
            </a:extLst>
          </p:cNvPr>
          <p:cNvSpPr/>
          <p:nvPr/>
        </p:nvSpPr>
        <p:spPr bwMode="auto">
          <a:xfrm rot="18964462">
            <a:off x="3112429" y="2506966"/>
            <a:ext cx="3745517" cy="1674207"/>
          </a:xfrm>
          <a:prstGeom prst="triangle">
            <a:avLst/>
          </a:prstGeom>
          <a:solidFill>
            <a:schemeClr val="accent1">
              <a:alpha val="32000"/>
            </a:schemeClr>
          </a:solidFill>
          <a:ln w="28575"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58" name="Line 15">
            <a:extLst>
              <a:ext uri="{FF2B5EF4-FFF2-40B4-BE49-F238E27FC236}">
                <a16:creationId xmlns:a16="http://schemas.microsoft.com/office/drawing/2014/main" id="{5A8FCE09-2BF7-D148-8AAB-F0162569BB3C}"/>
              </a:ext>
            </a:extLst>
          </p:cNvPr>
          <p:cNvSpPr>
            <a:spLocks noChangeShapeType="1"/>
          </p:cNvSpPr>
          <p:nvPr/>
        </p:nvSpPr>
        <p:spPr bwMode="auto">
          <a:xfrm>
            <a:off x="4114800" y="237606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59" name="Line 16">
            <a:extLst>
              <a:ext uri="{FF2B5EF4-FFF2-40B4-BE49-F238E27FC236}">
                <a16:creationId xmlns:a16="http://schemas.microsoft.com/office/drawing/2014/main" id="{F060BA02-6216-A94E-BDA6-25CF2F3DAC73}"/>
              </a:ext>
            </a:extLst>
          </p:cNvPr>
          <p:cNvSpPr>
            <a:spLocks noChangeShapeType="1"/>
          </p:cNvSpPr>
          <p:nvPr/>
        </p:nvSpPr>
        <p:spPr bwMode="auto">
          <a:xfrm flipV="1">
            <a:off x="3962400" y="5728865"/>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Tree>
    <p:extLst>
      <p:ext uri="{BB962C8B-B14F-4D97-AF65-F5344CB8AC3E}">
        <p14:creationId xmlns:p14="http://schemas.microsoft.com/office/powerpoint/2010/main" val="268143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a:xfrm>
            <a:off x="838200" y="-154765"/>
            <a:ext cx="10515600" cy="1325563"/>
          </a:xfrm>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4" name="Rectangle 5">
            <a:extLst>
              <a:ext uri="{FF2B5EF4-FFF2-40B4-BE49-F238E27FC236}">
                <a16:creationId xmlns:a16="http://schemas.microsoft.com/office/drawing/2014/main" id="{490A241E-DD47-BD4E-9AF1-1FE40E183339}"/>
              </a:ext>
            </a:extLst>
          </p:cNvPr>
          <p:cNvSpPr>
            <a:spLocks noChangeArrowheads="1"/>
          </p:cNvSpPr>
          <p:nvPr/>
        </p:nvSpPr>
        <p:spPr bwMode="auto">
          <a:xfrm>
            <a:off x="6858000" y="1233504"/>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5" name="Line 6">
            <a:extLst>
              <a:ext uri="{FF2B5EF4-FFF2-40B4-BE49-F238E27FC236}">
                <a16:creationId xmlns:a16="http://schemas.microsoft.com/office/drawing/2014/main" id="{C3CABC8F-EC97-C04E-9D9C-CCD9DF6A01AD}"/>
              </a:ext>
            </a:extLst>
          </p:cNvPr>
          <p:cNvSpPr>
            <a:spLocks noChangeShapeType="1"/>
          </p:cNvSpPr>
          <p:nvPr/>
        </p:nvSpPr>
        <p:spPr bwMode="auto">
          <a:xfrm>
            <a:off x="54864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 name="Text Box 7">
            <a:extLst>
              <a:ext uri="{FF2B5EF4-FFF2-40B4-BE49-F238E27FC236}">
                <a16:creationId xmlns:a16="http://schemas.microsoft.com/office/drawing/2014/main" id="{AE3EFF1C-72FF-CD43-AC83-CEE5B01B9433}"/>
              </a:ext>
            </a:extLst>
          </p:cNvPr>
          <p:cNvSpPr txBox="1">
            <a:spLocks noChangeArrowheads="1"/>
          </p:cNvSpPr>
          <p:nvPr/>
        </p:nvSpPr>
        <p:spPr bwMode="auto">
          <a:xfrm>
            <a:off x="5029200" y="1219217"/>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 name="Line 8">
            <a:extLst>
              <a:ext uri="{FF2B5EF4-FFF2-40B4-BE49-F238E27FC236}">
                <a16:creationId xmlns:a16="http://schemas.microsoft.com/office/drawing/2014/main" id="{4C760455-C203-0C41-84D9-BEF8E577FA5A}"/>
              </a:ext>
            </a:extLst>
          </p:cNvPr>
          <p:cNvSpPr>
            <a:spLocks noChangeShapeType="1"/>
          </p:cNvSpPr>
          <p:nvPr/>
        </p:nvSpPr>
        <p:spPr bwMode="auto">
          <a:xfrm>
            <a:off x="7543800" y="838216"/>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 name="Line 10">
            <a:extLst>
              <a:ext uri="{FF2B5EF4-FFF2-40B4-BE49-F238E27FC236}">
                <a16:creationId xmlns:a16="http://schemas.microsoft.com/office/drawing/2014/main" id="{601C404A-4C95-A54A-8FA9-55CFD2AA6633}"/>
              </a:ext>
            </a:extLst>
          </p:cNvPr>
          <p:cNvSpPr>
            <a:spLocks noChangeShapeType="1"/>
          </p:cNvSpPr>
          <p:nvPr/>
        </p:nvSpPr>
        <p:spPr bwMode="auto">
          <a:xfrm>
            <a:off x="8458200" y="1524016"/>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 name="Text Box 11">
            <a:extLst>
              <a:ext uri="{FF2B5EF4-FFF2-40B4-BE49-F238E27FC236}">
                <a16:creationId xmlns:a16="http://schemas.microsoft.com/office/drawing/2014/main" id="{B79C00DB-9A73-A64F-83D8-B1ECC8425453}"/>
              </a:ext>
            </a:extLst>
          </p:cNvPr>
          <p:cNvSpPr txBox="1">
            <a:spLocks noChangeArrowheads="1"/>
          </p:cNvSpPr>
          <p:nvPr/>
        </p:nvSpPr>
        <p:spPr bwMode="auto">
          <a:xfrm>
            <a:off x="9829800" y="1295416"/>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0" name="Text Box 12">
            <a:extLst>
              <a:ext uri="{FF2B5EF4-FFF2-40B4-BE49-F238E27FC236}">
                <a16:creationId xmlns:a16="http://schemas.microsoft.com/office/drawing/2014/main" id="{2DAFB5F2-5C3C-3D46-A918-E2557FDDBAB9}"/>
              </a:ext>
            </a:extLst>
          </p:cNvPr>
          <p:cNvSpPr txBox="1">
            <a:spLocks noChangeArrowheads="1"/>
          </p:cNvSpPr>
          <p:nvPr/>
        </p:nvSpPr>
        <p:spPr bwMode="auto">
          <a:xfrm>
            <a:off x="1905000" y="2286017"/>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dirty="0">
                <a:latin typeface="Tahoma" panose="020B0604030504040204" pitchFamily="34" charset="0"/>
              </a:rPr>
              <a:t>denotes +1</a:t>
            </a:r>
          </a:p>
          <a:p>
            <a:pPr eaLnBrk="1" hangingPunct="1">
              <a:spcBef>
                <a:spcPct val="50000"/>
              </a:spcBef>
              <a:buClr>
                <a:schemeClr val="tx1"/>
              </a:buClr>
            </a:pPr>
            <a:r>
              <a:rPr lang="en-US" altLang="zh-CN" sz="2000" dirty="0">
                <a:latin typeface="Tahoma" panose="020B0604030504040204" pitchFamily="34" charset="0"/>
              </a:rPr>
              <a:t>denotes -1</a:t>
            </a:r>
          </a:p>
        </p:txBody>
      </p:sp>
      <p:sp>
        <p:nvSpPr>
          <p:cNvPr id="11" name="Oval 13">
            <a:extLst>
              <a:ext uri="{FF2B5EF4-FFF2-40B4-BE49-F238E27FC236}">
                <a16:creationId xmlns:a16="http://schemas.microsoft.com/office/drawing/2014/main" id="{44B1E2D7-54CE-8642-93A7-403AF2740D1F}"/>
              </a:ext>
            </a:extLst>
          </p:cNvPr>
          <p:cNvSpPr>
            <a:spLocks noChangeAspect="1" noChangeArrowheads="1"/>
          </p:cNvSpPr>
          <p:nvPr/>
        </p:nvSpPr>
        <p:spPr bwMode="auto">
          <a:xfrm rot="4777107">
            <a:off x="1905794" y="243762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 name="Oval 14">
            <a:extLst>
              <a:ext uri="{FF2B5EF4-FFF2-40B4-BE49-F238E27FC236}">
                <a16:creationId xmlns:a16="http://schemas.microsoft.com/office/drawing/2014/main" id="{0372DC80-69DE-B94E-84CF-067B80E39FEA}"/>
              </a:ext>
            </a:extLst>
          </p:cNvPr>
          <p:cNvSpPr>
            <a:spLocks noChangeAspect="1" noChangeArrowheads="1"/>
          </p:cNvSpPr>
          <p:nvPr/>
        </p:nvSpPr>
        <p:spPr bwMode="auto">
          <a:xfrm rot="5895381">
            <a:off x="1906588" y="2894029"/>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5" name="Oval 17">
            <a:extLst>
              <a:ext uri="{FF2B5EF4-FFF2-40B4-BE49-F238E27FC236}">
                <a16:creationId xmlns:a16="http://schemas.microsoft.com/office/drawing/2014/main" id="{0D80D791-2FE8-7049-BD17-DDFCF4F3966B}"/>
              </a:ext>
            </a:extLst>
          </p:cNvPr>
          <p:cNvSpPr>
            <a:spLocks noChangeAspect="1" noChangeArrowheads="1"/>
          </p:cNvSpPr>
          <p:nvPr/>
        </p:nvSpPr>
        <p:spPr bwMode="auto">
          <a:xfrm>
            <a:off x="5241926" y="5489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 name="Oval 18">
            <a:extLst>
              <a:ext uri="{FF2B5EF4-FFF2-40B4-BE49-F238E27FC236}">
                <a16:creationId xmlns:a16="http://schemas.microsoft.com/office/drawing/2014/main" id="{208E9913-82C4-524F-A5F6-D825A4C95D3A}"/>
              </a:ext>
            </a:extLst>
          </p:cNvPr>
          <p:cNvSpPr>
            <a:spLocks noChangeAspect="1" noChangeArrowheads="1"/>
          </p:cNvSpPr>
          <p:nvPr/>
        </p:nvSpPr>
        <p:spPr bwMode="auto">
          <a:xfrm>
            <a:off x="4010026" y="4360880"/>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 name="Oval 19">
            <a:extLst>
              <a:ext uri="{FF2B5EF4-FFF2-40B4-BE49-F238E27FC236}">
                <a16:creationId xmlns:a16="http://schemas.microsoft.com/office/drawing/2014/main" id="{49897DF0-5CD1-FB4D-A141-B0095B125827}"/>
              </a:ext>
            </a:extLst>
          </p:cNvPr>
          <p:cNvSpPr>
            <a:spLocks noChangeAspect="1" noChangeArrowheads="1"/>
          </p:cNvSpPr>
          <p:nvPr/>
        </p:nvSpPr>
        <p:spPr bwMode="auto">
          <a:xfrm>
            <a:off x="5864226" y="32718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8" name="Oval 20">
            <a:extLst>
              <a:ext uri="{FF2B5EF4-FFF2-40B4-BE49-F238E27FC236}">
                <a16:creationId xmlns:a16="http://schemas.microsoft.com/office/drawing/2014/main" id="{2F74E4DC-3C85-8F4D-B6B0-EECDAFFE9976}"/>
              </a:ext>
            </a:extLst>
          </p:cNvPr>
          <p:cNvSpPr>
            <a:spLocks noChangeAspect="1" noChangeArrowheads="1"/>
          </p:cNvSpPr>
          <p:nvPr/>
        </p:nvSpPr>
        <p:spPr bwMode="auto">
          <a:xfrm>
            <a:off x="5927726" y="4092592"/>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9" name="Oval 21">
            <a:extLst>
              <a:ext uri="{FF2B5EF4-FFF2-40B4-BE49-F238E27FC236}">
                <a16:creationId xmlns:a16="http://schemas.microsoft.com/office/drawing/2014/main" id="{D49C478D-6EFB-844B-B826-408191FE2FE4}"/>
              </a:ext>
            </a:extLst>
          </p:cNvPr>
          <p:cNvSpPr>
            <a:spLocks noChangeAspect="1" noChangeArrowheads="1"/>
          </p:cNvSpPr>
          <p:nvPr/>
        </p:nvSpPr>
        <p:spPr bwMode="auto">
          <a:xfrm>
            <a:off x="4933951" y="3121041"/>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 name="Oval 22">
            <a:extLst>
              <a:ext uri="{FF2B5EF4-FFF2-40B4-BE49-F238E27FC236}">
                <a16:creationId xmlns:a16="http://schemas.microsoft.com/office/drawing/2014/main" id="{E557491A-8E8C-3E47-AFF9-064ABF10F93C}"/>
              </a:ext>
            </a:extLst>
          </p:cNvPr>
          <p:cNvSpPr>
            <a:spLocks noChangeAspect="1" noChangeArrowheads="1"/>
          </p:cNvSpPr>
          <p:nvPr/>
        </p:nvSpPr>
        <p:spPr bwMode="auto">
          <a:xfrm>
            <a:off x="5410201" y="4191017"/>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Oval 23">
            <a:extLst>
              <a:ext uri="{FF2B5EF4-FFF2-40B4-BE49-F238E27FC236}">
                <a16:creationId xmlns:a16="http://schemas.microsoft.com/office/drawing/2014/main" id="{1CA5518F-8A90-7B4F-8D8D-429C4C36F196}"/>
              </a:ext>
            </a:extLst>
          </p:cNvPr>
          <p:cNvSpPr>
            <a:spLocks noChangeAspect="1" noChangeArrowheads="1"/>
          </p:cNvSpPr>
          <p:nvPr/>
        </p:nvSpPr>
        <p:spPr bwMode="auto">
          <a:xfrm>
            <a:off x="4572001" y="3581416"/>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2" name="Oval 24">
            <a:extLst>
              <a:ext uri="{FF2B5EF4-FFF2-40B4-BE49-F238E27FC236}">
                <a16:creationId xmlns:a16="http://schemas.microsoft.com/office/drawing/2014/main" id="{9224A518-394C-6E42-9E59-FBD7F6EE89D4}"/>
              </a:ext>
            </a:extLst>
          </p:cNvPr>
          <p:cNvSpPr>
            <a:spLocks noChangeAspect="1" noChangeArrowheads="1"/>
          </p:cNvSpPr>
          <p:nvPr/>
        </p:nvSpPr>
        <p:spPr bwMode="auto">
          <a:xfrm>
            <a:off x="6629401" y="4572016"/>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3" name="Oval 25">
            <a:extLst>
              <a:ext uri="{FF2B5EF4-FFF2-40B4-BE49-F238E27FC236}">
                <a16:creationId xmlns:a16="http://schemas.microsoft.com/office/drawing/2014/main" id="{0FFC3A0A-DEC8-E848-B16A-F21DDA042BB8}"/>
              </a:ext>
            </a:extLst>
          </p:cNvPr>
          <p:cNvSpPr>
            <a:spLocks noChangeAspect="1" noChangeArrowheads="1"/>
          </p:cNvSpPr>
          <p:nvPr/>
        </p:nvSpPr>
        <p:spPr bwMode="auto">
          <a:xfrm rot="20481726">
            <a:off x="5411789" y="4900630"/>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 name="Oval 26">
            <a:extLst>
              <a:ext uri="{FF2B5EF4-FFF2-40B4-BE49-F238E27FC236}">
                <a16:creationId xmlns:a16="http://schemas.microsoft.com/office/drawing/2014/main" id="{5BC50C0D-A205-9249-B69A-2C9CDCD30AFB}"/>
              </a:ext>
            </a:extLst>
          </p:cNvPr>
          <p:cNvSpPr>
            <a:spLocks noChangeAspect="1" noChangeArrowheads="1"/>
          </p:cNvSpPr>
          <p:nvPr/>
        </p:nvSpPr>
        <p:spPr bwMode="auto">
          <a:xfrm rot="20481726">
            <a:off x="7527926" y="36861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 name="Oval 27">
            <a:extLst>
              <a:ext uri="{FF2B5EF4-FFF2-40B4-BE49-F238E27FC236}">
                <a16:creationId xmlns:a16="http://schemas.microsoft.com/office/drawing/2014/main" id="{3E3F30F0-CC77-B64D-950F-8A6D6350365D}"/>
              </a:ext>
            </a:extLst>
          </p:cNvPr>
          <p:cNvSpPr>
            <a:spLocks noChangeAspect="1" noChangeArrowheads="1"/>
          </p:cNvSpPr>
          <p:nvPr/>
        </p:nvSpPr>
        <p:spPr bwMode="auto">
          <a:xfrm rot="20481726">
            <a:off x="6819901" y="5002229"/>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6" name="Oval 28">
            <a:extLst>
              <a:ext uri="{FF2B5EF4-FFF2-40B4-BE49-F238E27FC236}">
                <a16:creationId xmlns:a16="http://schemas.microsoft.com/office/drawing/2014/main" id="{A3E4707B-8156-9E47-8582-A41DF2B586EA}"/>
              </a:ext>
            </a:extLst>
          </p:cNvPr>
          <p:cNvSpPr>
            <a:spLocks noChangeAspect="1" noChangeArrowheads="1"/>
          </p:cNvSpPr>
          <p:nvPr/>
        </p:nvSpPr>
        <p:spPr bwMode="auto">
          <a:xfrm rot="20481726">
            <a:off x="4648201" y="3124216"/>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7" name="Oval 29">
            <a:extLst>
              <a:ext uri="{FF2B5EF4-FFF2-40B4-BE49-F238E27FC236}">
                <a16:creationId xmlns:a16="http://schemas.microsoft.com/office/drawing/2014/main" id="{F453B862-1861-7B48-B955-D987EB355C59}"/>
              </a:ext>
            </a:extLst>
          </p:cNvPr>
          <p:cNvSpPr>
            <a:spLocks noChangeAspect="1" noChangeArrowheads="1"/>
          </p:cNvSpPr>
          <p:nvPr/>
        </p:nvSpPr>
        <p:spPr bwMode="auto">
          <a:xfrm rot="20481726">
            <a:off x="6235701" y="4041791"/>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8" name="Oval 30">
            <a:extLst>
              <a:ext uri="{FF2B5EF4-FFF2-40B4-BE49-F238E27FC236}">
                <a16:creationId xmlns:a16="http://schemas.microsoft.com/office/drawing/2014/main" id="{C01C16ED-2B6C-0A4C-91E7-327A78EEA136}"/>
              </a:ext>
            </a:extLst>
          </p:cNvPr>
          <p:cNvSpPr>
            <a:spLocks noChangeAspect="1" noChangeArrowheads="1"/>
          </p:cNvSpPr>
          <p:nvPr/>
        </p:nvSpPr>
        <p:spPr bwMode="auto">
          <a:xfrm rot="20481726">
            <a:off x="7391401" y="4953017"/>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9" name="Oval 31">
            <a:extLst>
              <a:ext uri="{FF2B5EF4-FFF2-40B4-BE49-F238E27FC236}">
                <a16:creationId xmlns:a16="http://schemas.microsoft.com/office/drawing/2014/main" id="{9E95E883-7100-B44D-9BCD-7661CE808FA4}"/>
              </a:ext>
            </a:extLst>
          </p:cNvPr>
          <p:cNvSpPr>
            <a:spLocks noChangeAspect="1" noChangeArrowheads="1"/>
          </p:cNvSpPr>
          <p:nvPr/>
        </p:nvSpPr>
        <p:spPr bwMode="auto">
          <a:xfrm rot="20481726">
            <a:off x="4638676" y="4097355"/>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0" name="Oval 32">
            <a:extLst>
              <a:ext uri="{FF2B5EF4-FFF2-40B4-BE49-F238E27FC236}">
                <a16:creationId xmlns:a16="http://schemas.microsoft.com/office/drawing/2014/main" id="{F0967DFA-DFA6-D747-BEB0-28D0852710CB}"/>
              </a:ext>
            </a:extLst>
          </p:cNvPr>
          <p:cNvSpPr>
            <a:spLocks noChangeAspect="1" noChangeArrowheads="1"/>
          </p:cNvSpPr>
          <p:nvPr/>
        </p:nvSpPr>
        <p:spPr bwMode="auto">
          <a:xfrm rot="5895381">
            <a:off x="5391151" y="3514742"/>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1" name="Oval 33">
            <a:extLst>
              <a:ext uri="{FF2B5EF4-FFF2-40B4-BE49-F238E27FC236}">
                <a16:creationId xmlns:a16="http://schemas.microsoft.com/office/drawing/2014/main" id="{5FBB5CF4-8A13-6647-BC94-07A75E260C9B}"/>
              </a:ext>
            </a:extLst>
          </p:cNvPr>
          <p:cNvSpPr>
            <a:spLocks noChangeAspect="1" noChangeArrowheads="1"/>
          </p:cNvSpPr>
          <p:nvPr/>
        </p:nvSpPr>
        <p:spPr bwMode="auto">
          <a:xfrm rot="5895381">
            <a:off x="5660232" y="5699936"/>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2" name="Oval 34">
            <a:extLst>
              <a:ext uri="{FF2B5EF4-FFF2-40B4-BE49-F238E27FC236}">
                <a16:creationId xmlns:a16="http://schemas.microsoft.com/office/drawing/2014/main" id="{79101CA8-8318-1246-8C18-C3B471E42739}"/>
              </a:ext>
            </a:extLst>
          </p:cNvPr>
          <p:cNvSpPr>
            <a:spLocks noChangeAspect="1" noChangeArrowheads="1"/>
          </p:cNvSpPr>
          <p:nvPr/>
        </p:nvSpPr>
        <p:spPr bwMode="auto">
          <a:xfrm rot="5895381">
            <a:off x="4638676" y="45561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3" name="Oval 35">
            <a:extLst>
              <a:ext uri="{FF2B5EF4-FFF2-40B4-BE49-F238E27FC236}">
                <a16:creationId xmlns:a16="http://schemas.microsoft.com/office/drawing/2014/main" id="{AE756DC3-0425-1344-8FAC-C9E32AB67FB4}"/>
              </a:ext>
            </a:extLst>
          </p:cNvPr>
          <p:cNvSpPr>
            <a:spLocks noChangeAspect="1" noChangeArrowheads="1"/>
          </p:cNvSpPr>
          <p:nvPr/>
        </p:nvSpPr>
        <p:spPr bwMode="auto">
          <a:xfrm rot="5895381">
            <a:off x="5867401" y="2851167"/>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4" name="Oval 36">
            <a:extLst>
              <a:ext uri="{FF2B5EF4-FFF2-40B4-BE49-F238E27FC236}">
                <a16:creationId xmlns:a16="http://schemas.microsoft.com/office/drawing/2014/main" id="{68046799-38DE-BD42-90A4-D34E6AC56003}"/>
              </a:ext>
            </a:extLst>
          </p:cNvPr>
          <p:cNvSpPr>
            <a:spLocks noChangeAspect="1" noChangeArrowheads="1"/>
          </p:cNvSpPr>
          <p:nvPr/>
        </p:nvSpPr>
        <p:spPr bwMode="auto">
          <a:xfrm rot="5895381">
            <a:off x="6828633" y="4601386"/>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5" name="Oval 37">
            <a:extLst>
              <a:ext uri="{FF2B5EF4-FFF2-40B4-BE49-F238E27FC236}">
                <a16:creationId xmlns:a16="http://schemas.microsoft.com/office/drawing/2014/main" id="{A57DCEDA-63A8-974E-A391-408F1917E77F}"/>
              </a:ext>
            </a:extLst>
          </p:cNvPr>
          <p:cNvSpPr>
            <a:spLocks noChangeAspect="1" noChangeArrowheads="1"/>
          </p:cNvSpPr>
          <p:nvPr/>
        </p:nvSpPr>
        <p:spPr bwMode="auto">
          <a:xfrm rot="5895381">
            <a:off x="5894389" y="453709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6" name="Oval 38">
            <a:extLst>
              <a:ext uri="{FF2B5EF4-FFF2-40B4-BE49-F238E27FC236}">
                <a16:creationId xmlns:a16="http://schemas.microsoft.com/office/drawing/2014/main" id="{6D2D7C08-0B96-7440-8EE2-E6EBF98B9F75}"/>
              </a:ext>
            </a:extLst>
          </p:cNvPr>
          <p:cNvSpPr>
            <a:spLocks noChangeAspect="1" noChangeArrowheads="1"/>
          </p:cNvSpPr>
          <p:nvPr/>
        </p:nvSpPr>
        <p:spPr bwMode="auto">
          <a:xfrm rot="5895381">
            <a:off x="7143751" y="3822717"/>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7" name="Oval 39">
            <a:extLst>
              <a:ext uri="{FF2B5EF4-FFF2-40B4-BE49-F238E27FC236}">
                <a16:creationId xmlns:a16="http://schemas.microsoft.com/office/drawing/2014/main" id="{3B2D1AF5-C7BA-9E44-89BC-5D14753C9577}"/>
              </a:ext>
            </a:extLst>
          </p:cNvPr>
          <p:cNvSpPr>
            <a:spLocks noChangeAspect="1" noChangeArrowheads="1"/>
          </p:cNvSpPr>
          <p:nvPr/>
        </p:nvSpPr>
        <p:spPr bwMode="auto">
          <a:xfrm rot="5895381">
            <a:off x="4611689" y="2803542"/>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8" name="Oval 40">
            <a:extLst>
              <a:ext uri="{FF2B5EF4-FFF2-40B4-BE49-F238E27FC236}">
                <a16:creationId xmlns:a16="http://schemas.microsoft.com/office/drawing/2014/main" id="{3A1A6C22-DCF6-4441-95A7-196A244E3520}"/>
              </a:ext>
            </a:extLst>
          </p:cNvPr>
          <p:cNvSpPr>
            <a:spLocks noChangeAspect="1" noChangeArrowheads="1"/>
          </p:cNvSpPr>
          <p:nvPr/>
        </p:nvSpPr>
        <p:spPr bwMode="auto">
          <a:xfrm rot="5895381">
            <a:off x="6784976" y="37306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39" name="Oval 41">
            <a:extLst>
              <a:ext uri="{FF2B5EF4-FFF2-40B4-BE49-F238E27FC236}">
                <a16:creationId xmlns:a16="http://schemas.microsoft.com/office/drawing/2014/main" id="{2FA9FB56-7CC3-D24D-83A2-2749978A7BC4}"/>
              </a:ext>
            </a:extLst>
          </p:cNvPr>
          <p:cNvSpPr>
            <a:spLocks noChangeAspect="1" noChangeArrowheads="1"/>
          </p:cNvSpPr>
          <p:nvPr/>
        </p:nvSpPr>
        <p:spPr bwMode="auto">
          <a:xfrm rot="5895381">
            <a:off x="6641308" y="5176061"/>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0" name="Oval 42">
            <a:extLst>
              <a:ext uri="{FF2B5EF4-FFF2-40B4-BE49-F238E27FC236}">
                <a16:creationId xmlns:a16="http://schemas.microsoft.com/office/drawing/2014/main" id="{50A1D97D-A2CB-9B40-92CD-12AE955DAF26}"/>
              </a:ext>
            </a:extLst>
          </p:cNvPr>
          <p:cNvSpPr>
            <a:spLocks noChangeAspect="1" noChangeArrowheads="1"/>
          </p:cNvSpPr>
          <p:nvPr/>
        </p:nvSpPr>
        <p:spPr bwMode="auto">
          <a:xfrm rot="4777107">
            <a:off x="5022058" y="3991786"/>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1" name="Oval 43">
            <a:extLst>
              <a:ext uri="{FF2B5EF4-FFF2-40B4-BE49-F238E27FC236}">
                <a16:creationId xmlns:a16="http://schemas.microsoft.com/office/drawing/2014/main" id="{7ADBF7AF-DC06-A648-A34A-DCE07F442920}"/>
              </a:ext>
            </a:extLst>
          </p:cNvPr>
          <p:cNvSpPr>
            <a:spLocks noChangeAspect="1" noChangeArrowheads="1"/>
          </p:cNvSpPr>
          <p:nvPr/>
        </p:nvSpPr>
        <p:spPr bwMode="auto">
          <a:xfrm rot="4777107">
            <a:off x="6175376" y="5711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2" name="Oval 44">
            <a:extLst>
              <a:ext uri="{FF2B5EF4-FFF2-40B4-BE49-F238E27FC236}">
                <a16:creationId xmlns:a16="http://schemas.microsoft.com/office/drawing/2014/main" id="{37B08C57-BBE5-8A45-9DAB-44C93677CE93}"/>
              </a:ext>
            </a:extLst>
          </p:cNvPr>
          <p:cNvSpPr>
            <a:spLocks noChangeAspect="1" noChangeArrowheads="1"/>
          </p:cNvSpPr>
          <p:nvPr/>
        </p:nvSpPr>
        <p:spPr bwMode="auto">
          <a:xfrm rot="4777107">
            <a:off x="5870576" y="5330842"/>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3" name="Oval 45">
            <a:extLst>
              <a:ext uri="{FF2B5EF4-FFF2-40B4-BE49-F238E27FC236}">
                <a16:creationId xmlns:a16="http://schemas.microsoft.com/office/drawing/2014/main" id="{AE8B8880-C5D8-1F4F-8E3E-87AC760D455F}"/>
              </a:ext>
            </a:extLst>
          </p:cNvPr>
          <p:cNvSpPr>
            <a:spLocks noChangeAspect="1" noChangeArrowheads="1"/>
          </p:cNvSpPr>
          <p:nvPr/>
        </p:nvSpPr>
        <p:spPr bwMode="auto">
          <a:xfrm rot="4777107">
            <a:off x="4341019" y="4193398"/>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4" name="Oval 46">
            <a:extLst>
              <a:ext uri="{FF2B5EF4-FFF2-40B4-BE49-F238E27FC236}">
                <a16:creationId xmlns:a16="http://schemas.microsoft.com/office/drawing/2014/main" id="{F1D102D7-07EB-194E-8037-0AEBDA2EF1ED}"/>
              </a:ext>
            </a:extLst>
          </p:cNvPr>
          <p:cNvSpPr>
            <a:spLocks noChangeAspect="1" noChangeArrowheads="1"/>
          </p:cNvSpPr>
          <p:nvPr/>
        </p:nvSpPr>
        <p:spPr bwMode="auto">
          <a:xfrm rot="4777107">
            <a:off x="5237163" y="3233754"/>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5" name="Oval 47">
            <a:extLst>
              <a:ext uri="{FF2B5EF4-FFF2-40B4-BE49-F238E27FC236}">
                <a16:creationId xmlns:a16="http://schemas.microsoft.com/office/drawing/2014/main" id="{28E4719F-E9BF-DA49-A0D8-C84ADAEC4762}"/>
              </a:ext>
            </a:extLst>
          </p:cNvPr>
          <p:cNvSpPr>
            <a:spLocks noChangeAspect="1" noChangeArrowheads="1"/>
          </p:cNvSpPr>
          <p:nvPr/>
        </p:nvSpPr>
        <p:spPr bwMode="auto">
          <a:xfrm rot="4777107">
            <a:off x="5880101" y="4821254"/>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6" name="Oval 48">
            <a:extLst>
              <a:ext uri="{FF2B5EF4-FFF2-40B4-BE49-F238E27FC236}">
                <a16:creationId xmlns:a16="http://schemas.microsoft.com/office/drawing/2014/main" id="{1BB7D5E1-5DA1-C141-BB12-058E7FE342BB}"/>
              </a:ext>
            </a:extLst>
          </p:cNvPr>
          <p:cNvSpPr>
            <a:spLocks noChangeAspect="1" noChangeArrowheads="1"/>
          </p:cNvSpPr>
          <p:nvPr/>
        </p:nvSpPr>
        <p:spPr bwMode="auto">
          <a:xfrm rot="4777107">
            <a:off x="4028282" y="3539348"/>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7" name="Oval 49">
            <a:extLst>
              <a:ext uri="{FF2B5EF4-FFF2-40B4-BE49-F238E27FC236}">
                <a16:creationId xmlns:a16="http://schemas.microsoft.com/office/drawing/2014/main" id="{24C5E85B-BCEB-8340-A5B1-AE4BAA59F98C}"/>
              </a:ext>
            </a:extLst>
          </p:cNvPr>
          <p:cNvSpPr>
            <a:spLocks noChangeAspect="1" noChangeArrowheads="1"/>
          </p:cNvSpPr>
          <p:nvPr/>
        </p:nvSpPr>
        <p:spPr bwMode="auto">
          <a:xfrm rot="4777107">
            <a:off x="5461795" y="5506261"/>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8" name="Oval 50">
            <a:extLst>
              <a:ext uri="{FF2B5EF4-FFF2-40B4-BE49-F238E27FC236}">
                <a16:creationId xmlns:a16="http://schemas.microsoft.com/office/drawing/2014/main" id="{04ABD4C0-5F8F-254E-BA17-90600D8C5C28}"/>
              </a:ext>
            </a:extLst>
          </p:cNvPr>
          <p:cNvSpPr>
            <a:spLocks noChangeAspect="1" noChangeArrowheads="1"/>
          </p:cNvSpPr>
          <p:nvPr/>
        </p:nvSpPr>
        <p:spPr bwMode="auto">
          <a:xfrm rot="4777107">
            <a:off x="6827838" y="5213367"/>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49" name="Text Box 51">
            <a:extLst>
              <a:ext uri="{FF2B5EF4-FFF2-40B4-BE49-F238E27FC236}">
                <a16:creationId xmlns:a16="http://schemas.microsoft.com/office/drawing/2014/main" id="{46F0D8F5-6782-594A-99B1-2A36B8154DEA}"/>
              </a:ext>
            </a:extLst>
          </p:cNvPr>
          <p:cNvSpPr txBox="1">
            <a:spLocks noChangeArrowheads="1"/>
          </p:cNvSpPr>
          <p:nvPr/>
        </p:nvSpPr>
        <p:spPr bwMode="auto">
          <a:xfrm>
            <a:off x="7010400" y="213361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a:t>
            </a:r>
            <a:r>
              <a:rPr lang="en-US" altLang="zh-CN" sz="2000" b="1" i="1" dirty="0">
                <a:solidFill>
                  <a:srgbClr val="FF0000"/>
                </a:solidFill>
                <a:latin typeface="Tahoma" panose="020B0604030504040204" pitchFamily="34" charset="0"/>
              </a:rPr>
              <a:t>sign</a:t>
            </a:r>
            <a:r>
              <a:rPr lang="en-US" altLang="zh-CN" sz="2000" i="1" dirty="0">
                <a:latin typeface="Tahoma" panose="020B0604030504040204" pitchFamily="34" charset="0"/>
              </a:rPr>
              <a:t>(</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50" name="Line 52">
            <a:extLst>
              <a:ext uri="{FF2B5EF4-FFF2-40B4-BE49-F238E27FC236}">
                <a16:creationId xmlns:a16="http://schemas.microsoft.com/office/drawing/2014/main" id="{230B4E65-2382-1643-BE63-EB6573E36688}"/>
              </a:ext>
            </a:extLst>
          </p:cNvPr>
          <p:cNvSpPr>
            <a:spLocks noChangeShapeType="1"/>
          </p:cNvSpPr>
          <p:nvPr/>
        </p:nvSpPr>
        <p:spPr bwMode="auto">
          <a:xfrm flipV="1">
            <a:off x="4114800" y="2667016"/>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1" name="Text Box 53">
            <a:extLst>
              <a:ext uri="{FF2B5EF4-FFF2-40B4-BE49-F238E27FC236}">
                <a16:creationId xmlns:a16="http://schemas.microsoft.com/office/drawing/2014/main" id="{C24F31A4-FE57-0741-8ABA-E9660F97DC50}"/>
              </a:ext>
            </a:extLst>
          </p:cNvPr>
          <p:cNvSpPr txBox="1">
            <a:spLocks noChangeArrowheads="1"/>
          </p:cNvSpPr>
          <p:nvPr/>
        </p:nvSpPr>
        <p:spPr bwMode="auto">
          <a:xfrm>
            <a:off x="7772400" y="3657617"/>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52" name="Text Box 54">
            <a:extLst>
              <a:ext uri="{FF2B5EF4-FFF2-40B4-BE49-F238E27FC236}">
                <a16:creationId xmlns:a16="http://schemas.microsoft.com/office/drawing/2014/main" id="{C2732789-67FD-2C4D-990C-C4CC076C3C1B}"/>
              </a:ext>
            </a:extLst>
          </p:cNvPr>
          <p:cNvSpPr txBox="1">
            <a:spLocks noChangeArrowheads="1"/>
          </p:cNvSpPr>
          <p:nvPr/>
        </p:nvSpPr>
        <p:spPr bwMode="auto">
          <a:xfrm>
            <a:off x="7924800" y="3810017"/>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Rectangle 55">
            <a:extLst>
              <a:ext uri="{FF2B5EF4-FFF2-40B4-BE49-F238E27FC236}">
                <a16:creationId xmlns:a16="http://schemas.microsoft.com/office/drawing/2014/main" id="{59DA8042-43F3-094E-89EE-A86B4974D0A5}"/>
              </a:ext>
            </a:extLst>
          </p:cNvPr>
          <p:cNvSpPr>
            <a:spLocks noChangeArrowheads="1"/>
          </p:cNvSpPr>
          <p:nvPr/>
        </p:nvSpPr>
        <p:spPr bwMode="auto">
          <a:xfrm rot="18866664">
            <a:off x="5486400" y="32004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b=0</a:t>
            </a:r>
          </a:p>
        </p:txBody>
      </p:sp>
      <p:sp>
        <p:nvSpPr>
          <p:cNvPr id="54" name="Rectangle 56">
            <a:extLst>
              <a:ext uri="{FF2B5EF4-FFF2-40B4-BE49-F238E27FC236}">
                <a16:creationId xmlns:a16="http://schemas.microsoft.com/office/drawing/2014/main" id="{5106FFD0-E7A4-C743-A3C9-EF194950094C}"/>
              </a:ext>
            </a:extLst>
          </p:cNvPr>
          <p:cNvSpPr>
            <a:spLocks noChangeArrowheads="1"/>
          </p:cNvSpPr>
          <p:nvPr/>
        </p:nvSpPr>
        <p:spPr bwMode="auto">
          <a:xfrm>
            <a:off x="6172200" y="53340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b&lt;0</a:t>
            </a:r>
          </a:p>
        </p:txBody>
      </p:sp>
      <p:sp>
        <p:nvSpPr>
          <p:cNvPr id="55" name="Rectangle 57">
            <a:extLst>
              <a:ext uri="{FF2B5EF4-FFF2-40B4-BE49-F238E27FC236}">
                <a16:creationId xmlns:a16="http://schemas.microsoft.com/office/drawing/2014/main" id="{0F2783E9-03E6-8048-80C3-D2D9F8412BAB}"/>
              </a:ext>
            </a:extLst>
          </p:cNvPr>
          <p:cNvSpPr>
            <a:spLocks noChangeArrowheads="1"/>
          </p:cNvSpPr>
          <p:nvPr/>
        </p:nvSpPr>
        <p:spPr bwMode="auto">
          <a:xfrm>
            <a:off x="4114800" y="2362216"/>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CC00"/>
                </a:solidFill>
              </a:rPr>
              <a:t>w</a:t>
            </a:r>
            <a:r>
              <a:rPr lang="en-US" altLang="zh-CN" b="1" i="1"/>
              <a:t> x</a:t>
            </a:r>
            <a:r>
              <a:rPr lang="en-US" altLang="zh-CN" b="1" i="1">
                <a:solidFill>
                  <a:srgbClr val="00CC00"/>
                </a:solidFill>
              </a:rPr>
              <a:t> </a:t>
            </a:r>
            <a:r>
              <a:rPr lang="en-US" altLang="zh-CN" b="1" i="1"/>
              <a:t>+ </a:t>
            </a:r>
            <a:r>
              <a:rPr lang="en-US" altLang="zh-CN" b="1" i="1">
                <a:solidFill>
                  <a:srgbClr val="00CC00"/>
                </a:solidFill>
              </a:rPr>
              <a:t>b&gt;0</a:t>
            </a:r>
          </a:p>
        </p:txBody>
      </p:sp>
      <p:sp>
        <p:nvSpPr>
          <p:cNvPr id="57" name="TextBox 56">
            <a:extLst>
              <a:ext uri="{FF2B5EF4-FFF2-40B4-BE49-F238E27FC236}">
                <a16:creationId xmlns:a16="http://schemas.microsoft.com/office/drawing/2014/main" id="{182A28AC-5792-2E4D-BF74-3DEB5CCFF95F}"/>
              </a:ext>
            </a:extLst>
          </p:cNvPr>
          <p:cNvSpPr txBox="1"/>
          <p:nvPr/>
        </p:nvSpPr>
        <p:spPr>
          <a:xfrm>
            <a:off x="2029976" y="1133412"/>
            <a:ext cx="2903975" cy="1200329"/>
          </a:xfrm>
          <a:prstGeom prst="rect">
            <a:avLst/>
          </a:prstGeom>
          <a:noFill/>
        </p:spPr>
        <p:txBody>
          <a:bodyPr wrap="square" rtlCol="0">
            <a:spAutoFit/>
          </a:bodyPr>
          <a:lstStyle/>
          <a:p>
            <a:r>
              <a:rPr lang="it-IT" b="1" dirty="0">
                <a:latin typeface="Tahoma" panose="020B0604030504040204" pitchFamily="34" charset="0"/>
                <a:ea typeface="Tahoma" panose="020B0604030504040204" pitchFamily="34" charset="0"/>
                <a:cs typeface="Tahoma" panose="020B0604030504040204" pitchFamily="34" charset="0"/>
              </a:rPr>
              <a:t>I </a:t>
            </a:r>
            <a:r>
              <a:rPr lang="it-IT" b="1" dirty="0" err="1">
                <a:latin typeface="Tahoma" panose="020B0604030504040204" pitchFamily="34" charset="0"/>
                <a:ea typeface="Tahoma" panose="020B0604030504040204" pitchFamily="34" charset="0"/>
                <a:cs typeface="Tahoma" panose="020B0604030504040204" pitchFamily="34" charset="0"/>
              </a:rPr>
              <a:t>want</a:t>
            </a:r>
            <a:r>
              <a:rPr lang="it-IT" b="1" dirty="0">
                <a:latin typeface="Tahoma" panose="020B0604030504040204" pitchFamily="34" charset="0"/>
                <a:ea typeface="Tahoma" panose="020B0604030504040204" pitchFamily="34" charset="0"/>
                <a:cs typeface="Tahoma" panose="020B0604030504040204" pitchFamily="34" charset="0"/>
              </a:rPr>
              <a:t> the </a:t>
            </a:r>
            <a:r>
              <a:rPr lang="it-IT" b="1" dirty="0" err="1">
                <a:latin typeface="Tahoma" panose="020B0604030504040204" pitchFamily="34" charset="0"/>
                <a:ea typeface="Tahoma" panose="020B0604030504040204" pitchFamily="34" charset="0"/>
                <a:cs typeface="Tahoma" panose="020B0604030504040204" pitchFamily="34" charset="0"/>
              </a:rPr>
              <a:t>function</a:t>
            </a:r>
            <a:r>
              <a:rPr lang="it-IT" b="1" dirty="0">
                <a:latin typeface="Tahoma" panose="020B0604030504040204" pitchFamily="34" charset="0"/>
                <a:ea typeface="Tahoma" panose="020B0604030504040204" pitchFamily="34" charset="0"/>
                <a:cs typeface="Tahoma" panose="020B0604030504040204" pitchFamily="34" charset="0"/>
              </a:rPr>
              <a:t> of  </a:t>
            </a:r>
            <a:r>
              <a:rPr lang="it-IT" b="1" dirty="0" err="1">
                <a:latin typeface="Tahoma" panose="020B0604030504040204" pitchFamily="34" charset="0"/>
                <a:ea typeface="Tahoma" panose="020B0604030504040204" pitchFamily="34" charset="0"/>
                <a:cs typeface="Tahoma" panose="020B0604030504040204" pitchFamily="34" charset="0"/>
              </a:rPr>
              <a:t>x,w,b</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that</a:t>
            </a:r>
            <a:br>
              <a:rPr lang="it-IT" b="1" dirty="0">
                <a:latin typeface="Tahoma" panose="020B0604030504040204" pitchFamily="34" charset="0"/>
                <a:ea typeface="Tahoma" panose="020B0604030504040204" pitchFamily="34" charset="0"/>
                <a:cs typeface="Tahoma" panose="020B0604030504040204" pitchFamily="34" charset="0"/>
              </a:rPr>
            </a:br>
            <a:r>
              <a:rPr lang="it-IT" b="1" dirty="0" err="1">
                <a:latin typeface="Tahoma" panose="020B0604030504040204" pitchFamily="34" charset="0"/>
                <a:ea typeface="Tahoma" panose="020B0604030504040204" pitchFamily="34" charset="0"/>
                <a:cs typeface="Tahoma" panose="020B0604030504040204" pitchFamily="34" charset="0"/>
              </a:rPr>
              <a:t>discriminates</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err="1">
                <a:latin typeface="Tahoma" panose="020B0604030504040204" pitchFamily="34" charset="0"/>
                <a:ea typeface="Tahoma" panose="020B0604030504040204" pitchFamily="34" charset="0"/>
                <a:cs typeface="Tahoma" panose="020B0604030504040204" pitchFamily="34" charset="0"/>
              </a:rPr>
              <a:t>between</a:t>
            </a:r>
            <a:endParaRPr lang="it-IT" b="1" dirty="0">
              <a:latin typeface="Tahoma" panose="020B0604030504040204" pitchFamily="34" charset="0"/>
              <a:ea typeface="Tahoma" panose="020B0604030504040204" pitchFamily="34" charset="0"/>
              <a:cs typeface="Tahoma" panose="020B0604030504040204" pitchFamily="34" charset="0"/>
            </a:endParaRPr>
          </a:p>
          <a:p>
            <a:r>
              <a:rPr lang="it-IT" b="1" dirty="0" err="1">
                <a:latin typeface="Tahoma" panose="020B0604030504040204" pitchFamily="34" charset="0"/>
                <a:ea typeface="Tahoma" panose="020B0604030504040204" pitchFamily="34" charset="0"/>
                <a:cs typeface="Tahoma" panose="020B0604030504040204" pitchFamily="34" charset="0"/>
              </a:rPr>
              <a:t>Two</a:t>
            </a:r>
            <a:r>
              <a:rPr lang="it-IT" b="1" dirty="0">
                <a:latin typeface="Tahoma" panose="020B0604030504040204" pitchFamily="34" charset="0"/>
                <a:ea typeface="Tahoma" panose="020B0604030504040204" pitchFamily="34" charset="0"/>
                <a:cs typeface="Tahoma" panose="020B0604030504040204" pitchFamily="34" charset="0"/>
              </a:rPr>
              <a:t> </a:t>
            </a:r>
            <a:r>
              <a:rPr lang="it-IT" b="1" dirty="0">
                <a:solidFill>
                  <a:srgbClr val="FF0000"/>
                </a:solidFill>
                <a:latin typeface="Tahoma" panose="020B0604030504040204" pitchFamily="34" charset="0"/>
                <a:ea typeface="Tahoma" panose="020B0604030504040204" pitchFamily="34" charset="0"/>
                <a:cs typeface="Tahoma" panose="020B0604030504040204" pitchFamily="34" charset="0"/>
              </a:rPr>
              <a:t>semi-</a:t>
            </a:r>
            <a:r>
              <a:rPr lang="it-IT" b="1" dirty="0" err="1">
                <a:solidFill>
                  <a:srgbClr val="FF0000"/>
                </a:solidFill>
                <a:latin typeface="Tahoma" panose="020B0604030504040204" pitchFamily="34" charset="0"/>
                <a:ea typeface="Tahoma" panose="020B0604030504040204" pitchFamily="34" charset="0"/>
                <a:cs typeface="Tahoma" panose="020B0604030504040204" pitchFamily="34" charset="0"/>
              </a:rPr>
              <a:t>planes</a:t>
            </a:r>
            <a:r>
              <a:rPr lang="it-IT" b="1" dirty="0">
                <a:latin typeface="Tahoma" panose="020B0604030504040204" pitchFamily="34" charset="0"/>
                <a:ea typeface="Tahoma" panose="020B0604030504040204" pitchFamily="34" charset="0"/>
                <a:cs typeface="Tahoma" panose="020B0604030504040204" pitchFamily="34" charset="0"/>
              </a:rPr>
              <a:t>…</a:t>
            </a:r>
          </a:p>
        </p:txBody>
      </p:sp>
      <p:sp>
        <p:nvSpPr>
          <p:cNvPr id="3" name="Triangle 2">
            <a:extLst>
              <a:ext uri="{FF2B5EF4-FFF2-40B4-BE49-F238E27FC236}">
                <a16:creationId xmlns:a16="http://schemas.microsoft.com/office/drawing/2014/main" id="{E0834FFF-5552-1045-8603-82C897A0639E}"/>
              </a:ext>
            </a:extLst>
          </p:cNvPr>
          <p:cNvSpPr/>
          <p:nvPr/>
        </p:nvSpPr>
        <p:spPr bwMode="auto">
          <a:xfrm rot="18964462" flipV="1">
            <a:off x="4344763" y="3870125"/>
            <a:ext cx="4802353" cy="2427689"/>
          </a:xfrm>
          <a:prstGeom prst="triangle">
            <a:avLst/>
          </a:prstGeom>
          <a:solidFill>
            <a:schemeClr val="accent1">
              <a:alpha val="32000"/>
            </a:schemeClr>
          </a:solidFill>
          <a:ln w="28575"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58" name="Line 15">
            <a:extLst>
              <a:ext uri="{FF2B5EF4-FFF2-40B4-BE49-F238E27FC236}">
                <a16:creationId xmlns:a16="http://schemas.microsoft.com/office/drawing/2014/main" id="{6CF3CB72-8D9C-5C4E-8C82-984F894DA19C}"/>
              </a:ext>
            </a:extLst>
          </p:cNvPr>
          <p:cNvSpPr>
            <a:spLocks noChangeShapeType="1"/>
          </p:cNvSpPr>
          <p:nvPr/>
        </p:nvSpPr>
        <p:spPr bwMode="auto">
          <a:xfrm>
            <a:off x="4114800" y="237606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59" name="Line 16">
            <a:extLst>
              <a:ext uri="{FF2B5EF4-FFF2-40B4-BE49-F238E27FC236}">
                <a16:creationId xmlns:a16="http://schemas.microsoft.com/office/drawing/2014/main" id="{99EB3411-40B1-1940-B178-B0F7F7A8FF43}"/>
              </a:ext>
            </a:extLst>
          </p:cNvPr>
          <p:cNvSpPr>
            <a:spLocks noChangeShapeType="1"/>
          </p:cNvSpPr>
          <p:nvPr/>
        </p:nvSpPr>
        <p:spPr bwMode="auto">
          <a:xfrm flipV="1">
            <a:off x="3962400" y="5728865"/>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Tree>
    <p:extLst>
      <p:ext uri="{BB962C8B-B14F-4D97-AF65-F5344CB8AC3E}">
        <p14:creationId xmlns:p14="http://schemas.microsoft.com/office/powerpoint/2010/main" val="72793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a:extLst>
              <a:ext uri="{FF2B5EF4-FFF2-40B4-BE49-F238E27FC236}">
                <a16:creationId xmlns:a16="http://schemas.microsoft.com/office/drawing/2014/main" id="{271B47D7-47EE-5345-8CA7-43378A3DFE85}"/>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6147" name="Line 6">
            <a:extLst>
              <a:ext uri="{FF2B5EF4-FFF2-40B4-BE49-F238E27FC236}">
                <a16:creationId xmlns:a16="http://schemas.microsoft.com/office/drawing/2014/main" id="{12ED07D4-A5BF-9944-95F2-555074EF9096}"/>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148" name="Text Box 7">
            <a:extLst>
              <a:ext uri="{FF2B5EF4-FFF2-40B4-BE49-F238E27FC236}">
                <a16:creationId xmlns:a16="http://schemas.microsoft.com/office/drawing/2014/main" id="{9C3774EE-7551-4046-BD6A-DFE0382C6C97}"/>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6149" name="Line 8">
            <a:extLst>
              <a:ext uri="{FF2B5EF4-FFF2-40B4-BE49-F238E27FC236}">
                <a16:creationId xmlns:a16="http://schemas.microsoft.com/office/drawing/2014/main" id="{14DE3D86-7F9F-094A-8AC9-FABE442F3490}"/>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150" name="Text Box 9">
            <a:extLst>
              <a:ext uri="{FF2B5EF4-FFF2-40B4-BE49-F238E27FC236}">
                <a16:creationId xmlns:a16="http://schemas.microsoft.com/office/drawing/2014/main" id="{502530F2-F25D-1D4B-AD66-DB5029CF48A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6151" name="Line 10">
            <a:extLst>
              <a:ext uri="{FF2B5EF4-FFF2-40B4-BE49-F238E27FC236}">
                <a16:creationId xmlns:a16="http://schemas.microsoft.com/office/drawing/2014/main" id="{F1FF0F53-4EE7-A242-9E6A-F56E7CFEC3B2}"/>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6152" name="Text Box 11">
            <a:extLst>
              <a:ext uri="{FF2B5EF4-FFF2-40B4-BE49-F238E27FC236}">
                <a16:creationId xmlns:a16="http://schemas.microsoft.com/office/drawing/2014/main" id="{05A81DAC-FAAD-AC47-856A-4F49AC25B1F4}"/>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6153" name="Text Box 12">
            <a:extLst>
              <a:ext uri="{FF2B5EF4-FFF2-40B4-BE49-F238E27FC236}">
                <a16:creationId xmlns:a16="http://schemas.microsoft.com/office/drawing/2014/main" id="{7CC792A1-9D42-3A44-A2B3-4FBBDBA201F4}"/>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6154" name="Oval 13">
            <a:extLst>
              <a:ext uri="{FF2B5EF4-FFF2-40B4-BE49-F238E27FC236}">
                <a16:creationId xmlns:a16="http://schemas.microsoft.com/office/drawing/2014/main" id="{FEB67151-F31D-834F-B2E5-E90DE381BCB1}"/>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55" name="Oval 14">
            <a:extLst>
              <a:ext uri="{FF2B5EF4-FFF2-40B4-BE49-F238E27FC236}">
                <a16:creationId xmlns:a16="http://schemas.microsoft.com/office/drawing/2014/main" id="{9EEFFF87-D6C1-0B40-88FB-F27983672A4F}"/>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58" name="Oval 17">
            <a:extLst>
              <a:ext uri="{FF2B5EF4-FFF2-40B4-BE49-F238E27FC236}">
                <a16:creationId xmlns:a16="http://schemas.microsoft.com/office/drawing/2014/main" id="{5FE44975-B832-1842-BD90-28C06FAB1982}"/>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59" name="Oval 18">
            <a:extLst>
              <a:ext uri="{FF2B5EF4-FFF2-40B4-BE49-F238E27FC236}">
                <a16:creationId xmlns:a16="http://schemas.microsoft.com/office/drawing/2014/main" id="{DAC58A17-53AF-4042-AC90-8A6BAB123F07}"/>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0" name="Oval 19">
            <a:extLst>
              <a:ext uri="{FF2B5EF4-FFF2-40B4-BE49-F238E27FC236}">
                <a16:creationId xmlns:a16="http://schemas.microsoft.com/office/drawing/2014/main" id="{D0498B01-C955-D043-B686-7875F0427CFD}"/>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1" name="Oval 20">
            <a:extLst>
              <a:ext uri="{FF2B5EF4-FFF2-40B4-BE49-F238E27FC236}">
                <a16:creationId xmlns:a16="http://schemas.microsoft.com/office/drawing/2014/main" id="{ACF76353-6CC7-D345-BD7A-9233D66B862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2" name="Oval 21">
            <a:extLst>
              <a:ext uri="{FF2B5EF4-FFF2-40B4-BE49-F238E27FC236}">
                <a16:creationId xmlns:a16="http://schemas.microsoft.com/office/drawing/2014/main" id="{A002DDE5-8891-E84B-9529-CCFB880F75B0}"/>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3" name="Oval 22">
            <a:extLst>
              <a:ext uri="{FF2B5EF4-FFF2-40B4-BE49-F238E27FC236}">
                <a16:creationId xmlns:a16="http://schemas.microsoft.com/office/drawing/2014/main" id="{B0960942-CD97-444A-9978-F0A510DCA67B}"/>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4" name="Oval 23">
            <a:extLst>
              <a:ext uri="{FF2B5EF4-FFF2-40B4-BE49-F238E27FC236}">
                <a16:creationId xmlns:a16="http://schemas.microsoft.com/office/drawing/2014/main" id="{373CA923-8CA3-2747-8782-D83EE6A07132}"/>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5" name="Oval 24">
            <a:extLst>
              <a:ext uri="{FF2B5EF4-FFF2-40B4-BE49-F238E27FC236}">
                <a16:creationId xmlns:a16="http://schemas.microsoft.com/office/drawing/2014/main" id="{5769FEB0-8225-3446-8F28-403EB4908911}"/>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6" name="Oval 25">
            <a:extLst>
              <a:ext uri="{FF2B5EF4-FFF2-40B4-BE49-F238E27FC236}">
                <a16:creationId xmlns:a16="http://schemas.microsoft.com/office/drawing/2014/main" id="{C7954D5F-2FD7-6346-9F84-EECB4AF6AB58}"/>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7" name="Oval 26">
            <a:extLst>
              <a:ext uri="{FF2B5EF4-FFF2-40B4-BE49-F238E27FC236}">
                <a16:creationId xmlns:a16="http://schemas.microsoft.com/office/drawing/2014/main" id="{E7E1783F-3167-DE43-9FD4-F805BFC433FC}"/>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8" name="Oval 27">
            <a:extLst>
              <a:ext uri="{FF2B5EF4-FFF2-40B4-BE49-F238E27FC236}">
                <a16:creationId xmlns:a16="http://schemas.microsoft.com/office/drawing/2014/main" id="{9BB51470-4CA6-764E-AAA9-835EA9F6556D}"/>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69" name="Oval 28">
            <a:extLst>
              <a:ext uri="{FF2B5EF4-FFF2-40B4-BE49-F238E27FC236}">
                <a16:creationId xmlns:a16="http://schemas.microsoft.com/office/drawing/2014/main" id="{B214345A-04A6-9248-B7E4-9630F9A6A7DC}"/>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0" name="Oval 29">
            <a:extLst>
              <a:ext uri="{FF2B5EF4-FFF2-40B4-BE49-F238E27FC236}">
                <a16:creationId xmlns:a16="http://schemas.microsoft.com/office/drawing/2014/main" id="{3F9E83A2-9620-4E4C-9552-84BB72ECA251}"/>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1" name="Oval 30">
            <a:extLst>
              <a:ext uri="{FF2B5EF4-FFF2-40B4-BE49-F238E27FC236}">
                <a16:creationId xmlns:a16="http://schemas.microsoft.com/office/drawing/2014/main" id="{1AFBE611-6806-C54D-9417-A3C077CF8F6E}"/>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2" name="Oval 31">
            <a:extLst>
              <a:ext uri="{FF2B5EF4-FFF2-40B4-BE49-F238E27FC236}">
                <a16:creationId xmlns:a16="http://schemas.microsoft.com/office/drawing/2014/main" id="{2945C3E9-8FA7-2346-9F5C-A6D13AD46B6A}"/>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3" name="Oval 32">
            <a:extLst>
              <a:ext uri="{FF2B5EF4-FFF2-40B4-BE49-F238E27FC236}">
                <a16:creationId xmlns:a16="http://schemas.microsoft.com/office/drawing/2014/main" id="{F31E911D-C448-8C49-95DC-3457B7C99059}"/>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4" name="Oval 33">
            <a:extLst>
              <a:ext uri="{FF2B5EF4-FFF2-40B4-BE49-F238E27FC236}">
                <a16:creationId xmlns:a16="http://schemas.microsoft.com/office/drawing/2014/main" id="{27DF0022-1FEA-584E-B52E-ECA701E3C987}"/>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5" name="Oval 34">
            <a:extLst>
              <a:ext uri="{FF2B5EF4-FFF2-40B4-BE49-F238E27FC236}">
                <a16:creationId xmlns:a16="http://schemas.microsoft.com/office/drawing/2014/main" id="{61FFAC17-A7B3-564C-B916-C54E5F7ED3A1}"/>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6" name="Oval 35">
            <a:extLst>
              <a:ext uri="{FF2B5EF4-FFF2-40B4-BE49-F238E27FC236}">
                <a16:creationId xmlns:a16="http://schemas.microsoft.com/office/drawing/2014/main" id="{FD8D6A41-F385-8341-9C83-089A99A643E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7" name="Oval 36">
            <a:extLst>
              <a:ext uri="{FF2B5EF4-FFF2-40B4-BE49-F238E27FC236}">
                <a16:creationId xmlns:a16="http://schemas.microsoft.com/office/drawing/2014/main" id="{58D95EA7-E4F5-C74D-B184-00221BFFB50D}"/>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8" name="Oval 37">
            <a:extLst>
              <a:ext uri="{FF2B5EF4-FFF2-40B4-BE49-F238E27FC236}">
                <a16:creationId xmlns:a16="http://schemas.microsoft.com/office/drawing/2014/main" id="{05FA04AD-4962-3F4D-ACEB-B22B2376C9A8}"/>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79" name="Oval 38">
            <a:extLst>
              <a:ext uri="{FF2B5EF4-FFF2-40B4-BE49-F238E27FC236}">
                <a16:creationId xmlns:a16="http://schemas.microsoft.com/office/drawing/2014/main" id="{A33ED211-F265-0940-BF6D-245ADE766AD9}"/>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0" name="Oval 39">
            <a:extLst>
              <a:ext uri="{FF2B5EF4-FFF2-40B4-BE49-F238E27FC236}">
                <a16:creationId xmlns:a16="http://schemas.microsoft.com/office/drawing/2014/main" id="{4A338BD7-AD08-F04C-B5E8-BCDB4C255DCC}"/>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1" name="Oval 40">
            <a:extLst>
              <a:ext uri="{FF2B5EF4-FFF2-40B4-BE49-F238E27FC236}">
                <a16:creationId xmlns:a16="http://schemas.microsoft.com/office/drawing/2014/main" id="{44AF19E5-0FF3-A349-BCD3-6605AB0ACE94}"/>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2" name="Oval 41">
            <a:extLst>
              <a:ext uri="{FF2B5EF4-FFF2-40B4-BE49-F238E27FC236}">
                <a16:creationId xmlns:a16="http://schemas.microsoft.com/office/drawing/2014/main" id="{AC83535A-E71C-BB46-A8A4-DDBABD3575FF}"/>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3" name="Oval 42">
            <a:extLst>
              <a:ext uri="{FF2B5EF4-FFF2-40B4-BE49-F238E27FC236}">
                <a16:creationId xmlns:a16="http://schemas.microsoft.com/office/drawing/2014/main" id="{FF46C4B5-5308-944B-BD60-AD506E564AAF}"/>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4" name="Oval 43">
            <a:extLst>
              <a:ext uri="{FF2B5EF4-FFF2-40B4-BE49-F238E27FC236}">
                <a16:creationId xmlns:a16="http://schemas.microsoft.com/office/drawing/2014/main" id="{E5FF85DD-FD48-7F4B-81F1-0E92D1742CD6}"/>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5" name="Oval 44">
            <a:extLst>
              <a:ext uri="{FF2B5EF4-FFF2-40B4-BE49-F238E27FC236}">
                <a16:creationId xmlns:a16="http://schemas.microsoft.com/office/drawing/2014/main" id="{A6AF3DEB-6249-EE4B-BDAF-AB7BECD48376}"/>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6" name="Oval 45">
            <a:extLst>
              <a:ext uri="{FF2B5EF4-FFF2-40B4-BE49-F238E27FC236}">
                <a16:creationId xmlns:a16="http://schemas.microsoft.com/office/drawing/2014/main" id="{83A4A39A-1738-4D4B-8939-16D36B2C18A3}"/>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7" name="Oval 46">
            <a:extLst>
              <a:ext uri="{FF2B5EF4-FFF2-40B4-BE49-F238E27FC236}">
                <a16:creationId xmlns:a16="http://schemas.microsoft.com/office/drawing/2014/main" id="{E0E4759C-0013-4640-91A6-FA8022CB12BD}"/>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8" name="Oval 47">
            <a:extLst>
              <a:ext uri="{FF2B5EF4-FFF2-40B4-BE49-F238E27FC236}">
                <a16:creationId xmlns:a16="http://schemas.microsoft.com/office/drawing/2014/main" id="{B872BA84-3688-CE4C-8065-8FA407646A31}"/>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89" name="Oval 48">
            <a:extLst>
              <a:ext uri="{FF2B5EF4-FFF2-40B4-BE49-F238E27FC236}">
                <a16:creationId xmlns:a16="http://schemas.microsoft.com/office/drawing/2014/main" id="{F0DF95F1-8309-A646-AED8-CEA3A3E13A4A}"/>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90" name="Oval 49">
            <a:extLst>
              <a:ext uri="{FF2B5EF4-FFF2-40B4-BE49-F238E27FC236}">
                <a16:creationId xmlns:a16="http://schemas.microsoft.com/office/drawing/2014/main" id="{6264AEF5-08EA-9045-8744-6BF3938D9FC3}"/>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91" name="Oval 50">
            <a:extLst>
              <a:ext uri="{FF2B5EF4-FFF2-40B4-BE49-F238E27FC236}">
                <a16:creationId xmlns:a16="http://schemas.microsoft.com/office/drawing/2014/main" id="{B3013E4D-A727-6B42-8833-068A0E22D886}"/>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6192" name="Text Box 51">
            <a:extLst>
              <a:ext uri="{FF2B5EF4-FFF2-40B4-BE49-F238E27FC236}">
                <a16:creationId xmlns:a16="http://schemas.microsoft.com/office/drawing/2014/main" id="{BFB14644-EF9C-A84B-B2E3-1DF7819E68DF}"/>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6193" name="Line 52">
            <a:extLst>
              <a:ext uri="{FF2B5EF4-FFF2-40B4-BE49-F238E27FC236}">
                <a16:creationId xmlns:a16="http://schemas.microsoft.com/office/drawing/2014/main" id="{DFF74985-EE11-1346-8D28-67ED4F1CB24F}"/>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94" name="Text Box 53">
            <a:extLst>
              <a:ext uri="{FF2B5EF4-FFF2-40B4-BE49-F238E27FC236}">
                <a16:creationId xmlns:a16="http://schemas.microsoft.com/office/drawing/2014/main" id="{93F435A8-0801-7D4A-9053-9D51D1DFAC2E}"/>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6195" name="Text Box 54">
            <a:extLst>
              <a:ext uri="{FF2B5EF4-FFF2-40B4-BE49-F238E27FC236}">
                <a16:creationId xmlns:a16="http://schemas.microsoft.com/office/drawing/2014/main" id="{494AC624-9BAF-E34F-B0DA-1BB426740E54}"/>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Title 1">
            <a:extLst>
              <a:ext uri="{FF2B5EF4-FFF2-40B4-BE49-F238E27FC236}">
                <a16:creationId xmlns:a16="http://schemas.microsoft.com/office/drawing/2014/main" id="{257700B8-4B07-CD41-9B60-AACE16A8B235}"/>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
        <p:nvSpPr>
          <p:cNvPr id="54" name="Line 15">
            <a:extLst>
              <a:ext uri="{FF2B5EF4-FFF2-40B4-BE49-F238E27FC236}">
                <a16:creationId xmlns:a16="http://schemas.microsoft.com/office/drawing/2014/main" id="{5CEB49CD-B611-5249-8278-AED6EAB5803F}"/>
              </a:ext>
            </a:extLst>
          </p:cNvPr>
          <p:cNvSpPr>
            <a:spLocks noChangeShapeType="1"/>
          </p:cNvSpPr>
          <p:nvPr/>
        </p:nvSpPr>
        <p:spPr bwMode="auto">
          <a:xfrm>
            <a:off x="4114800" y="237606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55" name="Line 16">
            <a:extLst>
              <a:ext uri="{FF2B5EF4-FFF2-40B4-BE49-F238E27FC236}">
                <a16:creationId xmlns:a16="http://schemas.microsoft.com/office/drawing/2014/main" id="{EA5FF701-9F15-ED43-86D6-6CD2915202B9}"/>
              </a:ext>
            </a:extLst>
          </p:cNvPr>
          <p:cNvSpPr>
            <a:spLocks noChangeShapeType="1"/>
          </p:cNvSpPr>
          <p:nvPr/>
        </p:nvSpPr>
        <p:spPr bwMode="auto">
          <a:xfrm flipV="1">
            <a:off x="3962400" y="5728865"/>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Tree>
    <p:extLst>
      <p:ext uri="{BB962C8B-B14F-4D97-AF65-F5344CB8AC3E}">
        <p14:creationId xmlns:p14="http://schemas.microsoft.com/office/powerpoint/2010/main" val="2388104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66557126-5334-524A-90BD-4A5CFBFAB4AE}"/>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7171" name="Line 6">
            <a:extLst>
              <a:ext uri="{FF2B5EF4-FFF2-40B4-BE49-F238E27FC236}">
                <a16:creationId xmlns:a16="http://schemas.microsoft.com/office/drawing/2014/main" id="{2DDC1516-23BD-CF4E-99B7-ECFA6ED715CE}"/>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7172" name="Text Box 7">
            <a:extLst>
              <a:ext uri="{FF2B5EF4-FFF2-40B4-BE49-F238E27FC236}">
                <a16:creationId xmlns:a16="http://schemas.microsoft.com/office/drawing/2014/main" id="{198AB713-DFF8-214C-BAE3-5B2237223B59}"/>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7173" name="Line 8">
            <a:extLst>
              <a:ext uri="{FF2B5EF4-FFF2-40B4-BE49-F238E27FC236}">
                <a16:creationId xmlns:a16="http://schemas.microsoft.com/office/drawing/2014/main" id="{4801A2E8-5E48-194F-86E2-F65CF465F97C}"/>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7174" name="Text Box 9">
            <a:extLst>
              <a:ext uri="{FF2B5EF4-FFF2-40B4-BE49-F238E27FC236}">
                <a16:creationId xmlns:a16="http://schemas.microsoft.com/office/drawing/2014/main" id="{D1252618-E388-F047-BC53-50738B30AE4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7175" name="Line 10">
            <a:extLst>
              <a:ext uri="{FF2B5EF4-FFF2-40B4-BE49-F238E27FC236}">
                <a16:creationId xmlns:a16="http://schemas.microsoft.com/office/drawing/2014/main" id="{3508DF8D-9F32-7042-B1DC-772BEF391C92}"/>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7176" name="Text Box 11">
            <a:extLst>
              <a:ext uri="{FF2B5EF4-FFF2-40B4-BE49-F238E27FC236}">
                <a16:creationId xmlns:a16="http://schemas.microsoft.com/office/drawing/2014/main" id="{770B11FD-5968-D642-BF07-DFA49FB511C2}"/>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7177" name="Text Box 12">
            <a:extLst>
              <a:ext uri="{FF2B5EF4-FFF2-40B4-BE49-F238E27FC236}">
                <a16:creationId xmlns:a16="http://schemas.microsoft.com/office/drawing/2014/main" id="{310F5054-33F7-7E41-8079-5D2777752F7D}"/>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7178" name="Oval 13">
            <a:extLst>
              <a:ext uri="{FF2B5EF4-FFF2-40B4-BE49-F238E27FC236}">
                <a16:creationId xmlns:a16="http://schemas.microsoft.com/office/drawing/2014/main" id="{313C3157-E36D-0047-B30E-47A28B589755}"/>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79" name="Oval 14">
            <a:extLst>
              <a:ext uri="{FF2B5EF4-FFF2-40B4-BE49-F238E27FC236}">
                <a16:creationId xmlns:a16="http://schemas.microsoft.com/office/drawing/2014/main" id="{0A50D2D9-EA8D-4943-8F72-2F31231B841F}"/>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0" name="Line 15">
            <a:extLst>
              <a:ext uri="{FF2B5EF4-FFF2-40B4-BE49-F238E27FC236}">
                <a16:creationId xmlns:a16="http://schemas.microsoft.com/office/drawing/2014/main" id="{EDC6FC24-3E75-AD47-A12F-3FC7D261DEB6}"/>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7181" name="Line 16">
            <a:extLst>
              <a:ext uri="{FF2B5EF4-FFF2-40B4-BE49-F238E27FC236}">
                <a16:creationId xmlns:a16="http://schemas.microsoft.com/office/drawing/2014/main" id="{2B2031BA-96B4-904D-9850-193FD269EB86}"/>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7182" name="Oval 17">
            <a:extLst>
              <a:ext uri="{FF2B5EF4-FFF2-40B4-BE49-F238E27FC236}">
                <a16:creationId xmlns:a16="http://schemas.microsoft.com/office/drawing/2014/main" id="{93F88B97-B19E-5A4E-AD10-090D5FA62A7F}"/>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3" name="Oval 18">
            <a:extLst>
              <a:ext uri="{FF2B5EF4-FFF2-40B4-BE49-F238E27FC236}">
                <a16:creationId xmlns:a16="http://schemas.microsoft.com/office/drawing/2014/main" id="{0C36C309-E2A2-B24C-BB59-CB7FFC50E24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4" name="Oval 19">
            <a:extLst>
              <a:ext uri="{FF2B5EF4-FFF2-40B4-BE49-F238E27FC236}">
                <a16:creationId xmlns:a16="http://schemas.microsoft.com/office/drawing/2014/main" id="{1B191072-964C-F144-817C-9594B1B766E0}"/>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5" name="Oval 20">
            <a:extLst>
              <a:ext uri="{FF2B5EF4-FFF2-40B4-BE49-F238E27FC236}">
                <a16:creationId xmlns:a16="http://schemas.microsoft.com/office/drawing/2014/main" id="{594F87CB-E6BD-964D-9FBB-3839840D28BC}"/>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6" name="Oval 21">
            <a:extLst>
              <a:ext uri="{FF2B5EF4-FFF2-40B4-BE49-F238E27FC236}">
                <a16:creationId xmlns:a16="http://schemas.microsoft.com/office/drawing/2014/main" id="{E398B843-8BCC-5F4C-8A45-3440885BE5FD}"/>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7" name="Oval 22">
            <a:extLst>
              <a:ext uri="{FF2B5EF4-FFF2-40B4-BE49-F238E27FC236}">
                <a16:creationId xmlns:a16="http://schemas.microsoft.com/office/drawing/2014/main" id="{92CAAC3E-84EF-4D48-B45C-382885B8E250}"/>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8" name="Oval 23">
            <a:extLst>
              <a:ext uri="{FF2B5EF4-FFF2-40B4-BE49-F238E27FC236}">
                <a16:creationId xmlns:a16="http://schemas.microsoft.com/office/drawing/2014/main" id="{BD120820-D9EF-9440-8ACF-07AB89037F42}"/>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89" name="Oval 24">
            <a:extLst>
              <a:ext uri="{FF2B5EF4-FFF2-40B4-BE49-F238E27FC236}">
                <a16:creationId xmlns:a16="http://schemas.microsoft.com/office/drawing/2014/main" id="{06CFF6D3-C151-1B47-A5FF-D723C3FB0983}"/>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0" name="Oval 25">
            <a:extLst>
              <a:ext uri="{FF2B5EF4-FFF2-40B4-BE49-F238E27FC236}">
                <a16:creationId xmlns:a16="http://schemas.microsoft.com/office/drawing/2014/main" id="{F338931B-509C-9740-968D-668A93A0A0A4}"/>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1" name="Oval 26">
            <a:extLst>
              <a:ext uri="{FF2B5EF4-FFF2-40B4-BE49-F238E27FC236}">
                <a16:creationId xmlns:a16="http://schemas.microsoft.com/office/drawing/2014/main" id="{CB47588C-791B-5045-A1ED-535130BD95A4}"/>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2" name="Oval 27">
            <a:extLst>
              <a:ext uri="{FF2B5EF4-FFF2-40B4-BE49-F238E27FC236}">
                <a16:creationId xmlns:a16="http://schemas.microsoft.com/office/drawing/2014/main" id="{7F707A93-82EA-8A48-BE71-F0FE7419EA46}"/>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3" name="Oval 28">
            <a:extLst>
              <a:ext uri="{FF2B5EF4-FFF2-40B4-BE49-F238E27FC236}">
                <a16:creationId xmlns:a16="http://schemas.microsoft.com/office/drawing/2014/main" id="{955B68C4-03DE-094B-BEF9-594405EFF501}"/>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4" name="Oval 29">
            <a:extLst>
              <a:ext uri="{FF2B5EF4-FFF2-40B4-BE49-F238E27FC236}">
                <a16:creationId xmlns:a16="http://schemas.microsoft.com/office/drawing/2014/main" id="{A0BEBC9C-C4C2-984D-826B-FC91E5006EA9}"/>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5" name="Oval 30">
            <a:extLst>
              <a:ext uri="{FF2B5EF4-FFF2-40B4-BE49-F238E27FC236}">
                <a16:creationId xmlns:a16="http://schemas.microsoft.com/office/drawing/2014/main" id="{C872C52D-0C0B-E041-BD42-DF1B9546B725}"/>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6" name="Oval 31">
            <a:extLst>
              <a:ext uri="{FF2B5EF4-FFF2-40B4-BE49-F238E27FC236}">
                <a16:creationId xmlns:a16="http://schemas.microsoft.com/office/drawing/2014/main" id="{71A6250E-16BE-E34B-BC78-3C6B8E6352A1}"/>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7" name="Oval 32">
            <a:extLst>
              <a:ext uri="{FF2B5EF4-FFF2-40B4-BE49-F238E27FC236}">
                <a16:creationId xmlns:a16="http://schemas.microsoft.com/office/drawing/2014/main" id="{A97C0468-B037-1D4F-8958-A3A81F0286C9}"/>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8" name="Oval 33">
            <a:extLst>
              <a:ext uri="{FF2B5EF4-FFF2-40B4-BE49-F238E27FC236}">
                <a16:creationId xmlns:a16="http://schemas.microsoft.com/office/drawing/2014/main" id="{0853D27E-1AF5-4E49-A113-0A087D34E2D3}"/>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199" name="Oval 34">
            <a:extLst>
              <a:ext uri="{FF2B5EF4-FFF2-40B4-BE49-F238E27FC236}">
                <a16:creationId xmlns:a16="http://schemas.microsoft.com/office/drawing/2014/main" id="{D0C868B4-98C8-EE4C-8E86-34F10F283BEF}"/>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0" name="Oval 35">
            <a:extLst>
              <a:ext uri="{FF2B5EF4-FFF2-40B4-BE49-F238E27FC236}">
                <a16:creationId xmlns:a16="http://schemas.microsoft.com/office/drawing/2014/main" id="{EE3ED983-9A66-7246-823D-6C8B815B640D}"/>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1" name="Oval 36">
            <a:extLst>
              <a:ext uri="{FF2B5EF4-FFF2-40B4-BE49-F238E27FC236}">
                <a16:creationId xmlns:a16="http://schemas.microsoft.com/office/drawing/2014/main" id="{10C6D73F-03E7-1149-9096-18FCEAE705C7}"/>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2" name="Oval 37">
            <a:extLst>
              <a:ext uri="{FF2B5EF4-FFF2-40B4-BE49-F238E27FC236}">
                <a16:creationId xmlns:a16="http://schemas.microsoft.com/office/drawing/2014/main" id="{63DD9C40-4CF9-5B4A-8737-9585939FF0B6}"/>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3" name="Oval 38">
            <a:extLst>
              <a:ext uri="{FF2B5EF4-FFF2-40B4-BE49-F238E27FC236}">
                <a16:creationId xmlns:a16="http://schemas.microsoft.com/office/drawing/2014/main" id="{17830A96-A272-C940-9B9C-658CAE46CC9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4" name="Oval 39">
            <a:extLst>
              <a:ext uri="{FF2B5EF4-FFF2-40B4-BE49-F238E27FC236}">
                <a16:creationId xmlns:a16="http://schemas.microsoft.com/office/drawing/2014/main" id="{C5E414F3-7363-834F-9313-1FAB27E8A629}"/>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5" name="Oval 40">
            <a:extLst>
              <a:ext uri="{FF2B5EF4-FFF2-40B4-BE49-F238E27FC236}">
                <a16:creationId xmlns:a16="http://schemas.microsoft.com/office/drawing/2014/main" id="{FE94C720-9F18-B446-99D5-044A57A65A70}"/>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6" name="Oval 41">
            <a:extLst>
              <a:ext uri="{FF2B5EF4-FFF2-40B4-BE49-F238E27FC236}">
                <a16:creationId xmlns:a16="http://schemas.microsoft.com/office/drawing/2014/main" id="{B8D3A417-59AF-8045-9BB5-54982F0A45E4}"/>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7" name="Oval 42">
            <a:extLst>
              <a:ext uri="{FF2B5EF4-FFF2-40B4-BE49-F238E27FC236}">
                <a16:creationId xmlns:a16="http://schemas.microsoft.com/office/drawing/2014/main" id="{F0EECC7D-1345-254A-9C49-8FA04DC78A92}"/>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8" name="Oval 43">
            <a:extLst>
              <a:ext uri="{FF2B5EF4-FFF2-40B4-BE49-F238E27FC236}">
                <a16:creationId xmlns:a16="http://schemas.microsoft.com/office/drawing/2014/main" id="{94A50A8F-FC41-194E-BB4D-50156A21A009}"/>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09" name="Oval 44">
            <a:extLst>
              <a:ext uri="{FF2B5EF4-FFF2-40B4-BE49-F238E27FC236}">
                <a16:creationId xmlns:a16="http://schemas.microsoft.com/office/drawing/2014/main" id="{68531A79-B344-2D4D-8FF3-BC68490A8606}"/>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0" name="Oval 45">
            <a:extLst>
              <a:ext uri="{FF2B5EF4-FFF2-40B4-BE49-F238E27FC236}">
                <a16:creationId xmlns:a16="http://schemas.microsoft.com/office/drawing/2014/main" id="{8BEE734C-A556-0B41-9311-3979D5D0C70F}"/>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1" name="Oval 46">
            <a:extLst>
              <a:ext uri="{FF2B5EF4-FFF2-40B4-BE49-F238E27FC236}">
                <a16:creationId xmlns:a16="http://schemas.microsoft.com/office/drawing/2014/main" id="{8D4963A1-A830-7649-B858-8F72770AF759}"/>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2" name="Oval 47">
            <a:extLst>
              <a:ext uri="{FF2B5EF4-FFF2-40B4-BE49-F238E27FC236}">
                <a16:creationId xmlns:a16="http://schemas.microsoft.com/office/drawing/2014/main" id="{4B7A152E-350F-B84D-B8EE-3CABB73438DC}"/>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3" name="Oval 48">
            <a:extLst>
              <a:ext uri="{FF2B5EF4-FFF2-40B4-BE49-F238E27FC236}">
                <a16:creationId xmlns:a16="http://schemas.microsoft.com/office/drawing/2014/main" id="{50A595DC-C56E-D848-BC88-0B76C2EBABFD}"/>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4" name="Oval 49">
            <a:extLst>
              <a:ext uri="{FF2B5EF4-FFF2-40B4-BE49-F238E27FC236}">
                <a16:creationId xmlns:a16="http://schemas.microsoft.com/office/drawing/2014/main" id="{FF6563DA-FB5D-704B-B775-4D0BD88FE729}"/>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5" name="Oval 50">
            <a:extLst>
              <a:ext uri="{FF2B5EF4-FFF2-40B4-BE49-F238E27FC236}">
                <a16:creationId xmlns:a16="http://schemas.microsoft.com/office/drawing/2014/main" id="{87E6DB49-8251-F449-8479-5CED03F77CA9}"/>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7216" name="Text Box 51">
            <a:extLst>
              <a:ext uri="{FF2B5EF4-FFF2-40B4-BE49-F238E27FC236}">
                <a16:creationId xmlns:a16="http://schemas.microsoft.com/office/drawing/2014/main" id="{6404AC1C-0CA3-FC47-8172-9BE09E8FAC8E}"/>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7217" name="Line 52">
            <a:extLst>
              <a:ext uri="{FF2B5EF4-FFF2-40B4-BE49-F238E27FC236}">
                <a16:creationId xmlns:a16="http://schemas.microsoft.com/office/drawing/2014/main" id="{988178BF-85D1-A243-9CAB-53ED0C370FD9}"/>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7218" name="Text Box 53">
            <a:extLst>
              <a:ext uri="{FF2B5EF4-FFF2-40B4-BE49-F238E27FC236}">
                <a16:creationId xmlns:a16="http://schemas.microsoft.com/office/drawing/2014/main" id="{7F43A44D-D32B-E34F-AABD-7115437E6470}"/>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7219" name="Text Box 54">
            <a:extLst>
              <a:ext uri="{FF2B5EF4-FFF2-40B4-BE49-F238E27FC236}">
                <a16:creationId xmlns:a16="http://schemas.microsoft.com/office/drawing/2014/main" id="{9D895684-AB72-7142-9402-36875E755681}"/>
              </a:ext>
            </a:extLst>
          </p:cNvPr>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How would you classify this data?</a:t>
            </a:r>
          </a:p>
        </p:txBody>
      </p:sp>
      <p:sp>
        <p:nvSpPr>
          <p:cNvPr id="53" name="Title 1">
            <a:extLst>
              <a:ext uri="{FF2B5EF4-FFF2-40B4-BE49-F238E27FC236}">
                <a16:creationId xmlns:a16="http://schemas.microsoft.com/office/drawing/2014/main" id="{567F4326-9160-BB4E-B0BF-EF5B9F1391E2}"/>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Tree>
    <p:extLst>
      <p:ext uri="{BB962C8B-B14F-4D97-AF65-F5344CB8AC3E}">
        <p14:creationId xmlns:p14="http://schemas.microsoft.com/office/powerpoint/2010/main" val="153381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latin typeface="Tahoma" panose="020B0604030504040204" pitchFamily="34" charset="0"/>
              </a:rPr>
              <a:t>Any of these would be fine..</a:t>
            </a:r>
          </a:p>
          <a:p>
            <a:pPr algn="l" eaLnBrk="1" hangingPunct="1">
              <a:spcBef>
                <a:spcPct val="50000"/>
              </a:spcBef>
              <a:buClr>
                <a:schemeClr val="tx1"/>
              </a:buClr>
            </a:pPr>
            <a:endParaRPr lang="en-US" altLang="zh-CN" sz="2000">
              <a:latin typeface="Tahoma" panose="020B0604030504040204" pitchFamily="34" charset="0"/>
            </a:endParaRPr>
          </a:p>
          <a:p>
            <a:pPr algn="l" eaLnBrk="1" hangingPunct="1">
              <a:spcBef>
                <a:spcPct val="50000"/>
              </a:spcBef>
              <a:buClr>
                <a:schemeClr val="tx1"/>
              </a:buClr>
            </a:pPr>
            <a:r>
              <a:rPr lang="en-US" altLang="zh-CN" sz="2000">
                <a:latin typeface="Tahoma" panose="020B0604030504040204" pitchFamily="34" charset="0"/>
              </a:rPr>
              <a:t>..but which is best?</a:t>
            </a:r>
          </a:p>
        </p:txBody>
      </p:sp>
      <p:sp>
        <p:nvSpPr>
          <p:cNvPr id="8244" name="Line 55">
            <a:extLst>
              <a:ext uri="{FF2B5EF4-FFF2-40B4-BE49-F238E27FC236}">
                <a16:creationId xmlns:a16="http://schemas.microsoft.com/office/drawing/2014/main" id="{C5285E18-9188-FF40-B567-8DE3FDF45D59}"/>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5" name="Line 56">
            <a:extLst>
              <a:ext uri="{FF2B5EF4-FFF2-40B4-BE49-F238E27FC236}">
                <a16:creationId xmlns:a16="http://schemas.microsoft.com/office/drawing/2014/main" id="{31FA7C73-CC54-9A45-8D3F-D6D99E9EF036}"/>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7" name="Line 58">
            <a:extLst>
              <a:ext uri="{FF2B5EF4-FFF2-40B4-BE49-F238E27FC236}">
                <a16:creationId xmlns:a16="http://schemas.microsoft.com/office/drawing/2014/main" id="{300C02D5-6A06-E545-8981-3510DCCE464C}"/>
              </a:ext>
            </a:extLst>
          </p:cNvPr>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8" name="Line 59">
            <a:extLst>
              <a:ext uri="{FF2B5EF4-FFF2-40B4-BE49-F238E27FC236}">
                <a16:creationId xmlns:a16="http://schemas.microsoft.com/office/drawing/2014/main" id="{167F7DC8-C9E1-7949-95A8-BB80F51F3C5C}"/>
              </a:ext>
            </a:extLst>
          </p:cNvPr>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9" name="Line 60">
            <a:extLst>
              <a:ext uri="{FF2B5EF4-FFF2-40B4-BE49-F238E27FC236}">
                <a16:creationId xmlns:a16="http://schemas.microsoft.com/office/drawing/2014/main" id="{570DFA52-3D26-4F48-8400-089728AF1530}"/>
              </a:ext>
            </a:extLst>
          </p:cNvPr>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50" name="Line 61">
            <a:extLst>
              <a:ext uri="{FF2B5EF4-FFF2-40B4-BE49-F238E27FC236}">
                <a16:creationId xmlns:a16="http://schemas.microsoft.com/office/drawing/2014/main" id="{074F5A26-CD1B-2642-9B1D-85D071D5276C}"/>
              </a:ext>
            </a:extLst>
          </p:cNvPr>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51" name="Line 62">
            <a:extLst>
              <a:ext uri="{FF2B5EF4-FFF2-40B4-BE49-F238E27FC236}">
                <a16:creationId xmlns:a16="http://schemas.microsoft.com/office/drawing/2014/main" id="{310111A6-66CA-9A41-9312-96E339E8113A}"/>
              </a:ext>
            </a:extLst>
          </p:cNvPr>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Tree>
    <p:extLst>
      <p:ext uri="{BB962C8B-B14F-4D97-AF65-F5344CB8AC3E}">
        <p14:creationId xmlns:p14="http://schemas.microsoft.com/office/powerpoint/2010/main" val="202051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743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Simple!</a:t>
            </a:r>
          </a:p>
          <a:p>
            <a:pPr algn="l" eaLnBrk="1" hangingPunct="1">
              <a:spcBef>
                <a:spcPct val="50000"/>
              </a:spcBef>
              <a:buClr>
                <a:schemeClr val="tx1"/>
              </a:buClr>
            </a:pP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..the one which distinguishes the classes and is as far away as possible from each class!</a:t>
            </a:r>
          </a:p>
        </p:txBody>
      </p:sp>
      <p:sp>
        <p:nvSpPr>
          <p:cNvPr id="8244" name="Line 55">
            <a:extLst>
              <a:ext uri="{FF2B5EF4-FFF2-40B4-BE49-F238E27FC236}">
                <a16:creationId xmlns:a16="http://schemas.microsoft.com/office/drawing/2014/main" id="{C5285E18-9188-FF40-B567-8DE3FDF45D59}"/>
              </a:ext>
            </a:extLst>
          </p:cNvPr>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5" name="Line 56">
            <a:extLst>
              <a:ext uri="{FF2B5EF4-FFF2-40B4-BE49-F238E27FC236}">
                <a16:creationId xmlns:a16="http://schemas.microsoft.com/office/drawing/2014/main" id="{31FA7C73-CC54-9A45-8D3F-D6D99E9EF036}"/>
              </a:ext>
            </a:extLst>
          </p:cNvPr>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7" name="Line 58">
            <a:extLst>
              <a:ext uri="{FF2B5EF4-FFF2-40B4-BE49-F238E27FC236}">
                <a16:creationId xmlns:a16="http://schemas.microsoft.com/office/drawing/2014/main" id="{300C02D5-6A06-E545-8981-3510DCCE464C}"/>
              </a:ext>
            </a:extLst>
          </p:cNvPr>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8" name="Line 59">
            <a:extLst>
              <a:ext uri="{FF2B5EF4-FFF2-40B4-BE49-F238E27FC236}">
                <a16:creationId xmlns:a16="http://schemas.microsoft.com/office/drawing/2014/main" id="{167F7DC8-C9E1-7949-95A8-BB80F51F3C5C}"/>
              </a:ext>
            </a:extLst>
          </p:cNvPr>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9" name="Line 60">
            <a:extLst>
              <a:ext uri="{FF2B5EF4-FFF2-40B4-BE49-F238E27FC236}">
                <a16:creationId xmlns:a16="http://schemas.microsoft.com/office/drawing/2014/main" id="{570DFA52-3D26-4F48-8400-089728AF1530}"/>
              </a:ext>
            </a:extLst>
          </p:cNvPr>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50" name="Line 61">
            <a:extLst>
              <a:ext uri="{FF2B5EF4-FFF2-40B4-BE49-F238E27FC236}">
                <a16:creationId xmlns:a16="http://schemas.microsoft.com/office/drawing/2014/main" id="{074F5A26-CD1B-2642-9B1D-85D071D5276C}"/>
              </a:ext>
            </a:extLst>
          </p:cNvPr>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51" name="Line 62">
            <a:extLst>
              <a:ext uri="{FF2B5EF4-FFF2-40B4-BE49-F238E27FC236}">
                <a16:creationId xmlns:a16="http://schemas.microsoft.com/office/drawing/2014/main" id="{310111A6-66CA-9A41-9312-96E339E8113A}"/>
              </a:ext>
            </a:extLst>
          </p:cNvPr>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Tree>
    <p:extLst>
      <p:ext uri="{BB962C8B-B14F-4D97-AF65-F5344CB8AC3E}">
        <p14:creationId xmlns:p14="http://schemas.microsoft.com/office/powerpoint/2010/main" val="55075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743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So…</a:t>
            </a:r>
          </a:p>
          <a:p>
            <a:pPr algn="l" eaLnBrk="1" hangingPunct="1">
              <a:spcBef>
                <a:spcPct val="50000"/>
              </a:spcBef>
              <a:buClr>
                <a:schemeClr val="tx1"/>
              </a:buClr>
            </a:pP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Let’s draw one straight line from the “last” two points of one class</a:t>
            </a:r>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
        <p:nvSpPr>
          <p:cNvPr id="63" name="Line 57">
            <a:extLst>
              <a:ext uri="{FF2B5EF4-FFF2-40B4-BE49-F238E27FC236}">
                <a16:creationId xmlns:a16="http://schemas.microsoft.com/office/drawing/2014/main" id="{49036B14-CE14-D24F-8EF1-8F36C285B449}"/>
              </a:ext>
            </a:extLst>
          </p:cNvPr>
          <p:cNvSpPr>
            <a:spLocks noChangeShapeType="1"/>
          </p:cNvSpPr>
          <p:nvPr/>
        </p:nvSpPr>
        <p:spPr bwMode="auto">
          <a:xfrm flipV="1">
            <a:off x="3581400" y="2410690"/>
            <a:ext cx="4800600" cy="22098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Tree>
    <p:extLst>
      <p:ext uri="{BB962C8B-B14F-4D97-AF65-F5344CB8AC3E}">
        <p14:creationId xmlns:p14="http://schemas.microsoft.com/office/powerpoint/2010/main" val="1437200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C49E-6645-C047-B781-81A38DC582CA}"/>
              </a:ext>
            </a:extLst>
          </p:cNvPr>
          <p:cNvSpPr>
            <a:spLocks noGrp="1"/>
          </p:cNvSpPr>
          <p:nvPr>
            <p:ph type="title"/>
          </p:nvPr>
        </p:nvSpPr>
        <p:spPr/>
        <p:txBody>
          <a:bodyPr/>
          <a:lstStyle/>
          <a:p>
            <a:r>
              <a:rPr lang="it-IT" dirty="0" err="1"/>
              <a:t>What</a:t>
            </a:r>
            <a:r>
              <a:rPr lang="it-IT" dirty="0"/>
              <a:t> </a:t>
            </a:r>
            <a:r>
              <a:rPr lang="it-IT" dirty="0" err="1"/>
              <a:t>will</a:t>
            </a:r>
            <a:r>
              <a:rPr lang="it-IT" dirty="0"/>
              <a:t> </a:t>
            </a:r>
            <a:r>
              <a:rPr lang="it-IT" dirty="0" err="1"/>
              <a:t>you</a:t>
            </a:r>
            <a:r>
              <a:rPr lang="it-IT" dirty="0"/>
              <a:t> </a:t>
            </a:r>
            <a:r>
              <a:rPr lang="it-IT" dirty="0" err="1"/>
              <a:t>learn</a:t>
            </a:r>
            <a:r>
              <a:rPr lang="it-IT" dirty="0"/>
              <a:t> </a:t>
            </a:r>
            <a:r>
              <a:rPr lang="it-IT" dirty="0" err="1"/>
              <a:t>today</a:t>
            </a:r>
            <a:r>
              <a:rPr lang="it-IT" dirty="0"/>
              <a:t>?</a:t>
            </a:r>
          </a:p>
        </p:txBody>
      </p:sp>
      <p:sp>
        <p:nvSpPr>
          <p:cNvPr id="3" name="Content Placeholder 2">
            <a:extLst>
              <a:ext uri="{FF2B5EF4-FFF2-40B4-BE49-F238E27FC236}">
                <a16:creationId xmlns:a16="http://schemas.microsoft.com/office/drawing/2014/main" id="{D3A3D947-D56F-BD47-A9CC-AFC34753D0FB}"/>
              </a:ext>
            </a:extLst>
          </p:cNvPr>
          <p:cNvSpPr>
            <a:spLocks noGrp="1"/>
          </p:cNvSpPr>
          <p:nvPr>
            <p:ph idx="1"/>
          </p:nvPr>
        </p:nvSpPr>
        <p:spPr/>
        <p:txBody>
          <a:bodyPr/>
          <a:lstStyle/>
          <a:p>
            <a:r>
              <a:rPr lang="it-IT" dirty="0" err="1"/>
              <a:t>What</a:t>
            </a:r>
            <a:r>
              <a:rPr lang="it-IT" dirty="0"/>
              <a:t> </a:t>
            </a:r>
            <a:r>
              <a:rPr lang="it-IT" dirty="0" err="1"/>
              <a:t>t.h</a:t>
            </a:r>
            <a:r>
              <a:rPr lang="it-IT" dirty="0"/>
              <a:t>. are </a:t>
            </a:r>
            <a:r>
              <a:rPr lang="it-IT" dirty="0" err="1"/>
              <a:t>SVMs</a:t>
            </a:r>
            <a:r>
              <a:rPr lang="it-IT" dirty="0"/>
              <a:t>?</a:t>
            </a:r>
          </a:p>
          <a:p>
            <a:endParaRPr lang="it-IT" dirty="0"/>
          </a:p>
          <a:p>
            <a:r>
              <a:rPr lang="it-IT" dirty="0" err="1"/>
              <a:t>What</a:t>
            </a:r>
            <a:r>
              <a:rPr lang="it-IT" dirty="0"/>
              <a:t> are </a:t>
            </a:r>
            <a:r>
              <a:rPr lang="it-IT" dirty="0" err="1"/>
              <a:t>their</a:t>
            </a:r>
            <a:r>
              <a:rPr lang="it-IT" dirty="0"/>
              <a:t> </a:t>
            </a:r>
            <a:r>
              <a:rPr lang="it-IT" dirty="0" err="1"/>
              <a:t>functioning</a:t>
            </a:r>
            <a:r>
              <a:rPr lang="it-IT" dirty="0"/>
              <a:t> </a:t>
            </a:r>
            <a:r>
              <a:rPr lang="it-IT" dirty="0" err="1"/>
              <a:t>principles</a:t>
            </a:r>
            <a:r>
              <a:rPr lang="it-IT" dirty="0"/>
              <a:t>?</a:t>
            </a:r>
          </a:p>
          <a:p>
            <a:endParaRPr lang="it-IT" dirty="0"/>
          </a:p>
          <a:p>
            <a:r>
              <a:rPr lang="it-IT" dirty="0" err="1"/>
              <a:t>When</a:t>
            </a:r>
            <a:r>
              <a:rPr lang="it-IT" dirty="0"/>
              <a:t> do I use </a:t>
            </a:r>
            <a:r>
              <a:rPr lang="it-IT" dirty="0" err="1"/>
              <a:t>them</a:t>
            </a:r>
            <a:r>
              <a:rPr lang="it-IT" dirty="0"/>
              <a:t>?</a:t>
            </a:r>
          </a:p>
        </p:txBody>
      </p:sp>
    </p:spTree>
    <p:extLst>
      <p:ext uri="{BB962C8B-B14F-4D97-AF65-F5344CB8AC3E}">
        <p14:creationId xmlns:p14="http://schemas.microsoft.com/office/powerpoint/2010/main" val="353724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0"/>
            <a:ext cx="2743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and…</a:t>
            </a:r>
          </a:p>
          <a:p>
            <a:pPr algn="l" eaLnBrk="1" hangingPunct="1">
              <a:spcBef>
                <a:spcPct val="50000"/>
              </a:spcBef>
              <a:buClr>
                <a:schemeClr val="tx1"/>
              </a:buClr>
            </a:pP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Let’s do the same for the other class…</a:t>
            </a:r>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a:t>Let’s go step by step…</a:t>
            </a:r>
            <a:endParaRPr lang="it-IT" kern="0" dirty="0"/>
          </a:p>
        </p:txBody>
      </p:sp>
      <p:sp>
        <p:nvSpPr>
          <p:cNvPr id="63" name="Line 57">
            <a:extLst>
              <a:ext uri="{FF2B5EF4-FFF2-40B4-BE49-F238E27FC236}">
                <a16:creationId xmlns:a16="http://schemas.microsoft.com/office/drawing/2014/main" id="{49036B14-CE14-D24F-8EF1-8F36C285B449}"/>
              </a:ext>
            </a:extLst>
          </p:cNvPr>
          <p:cNvSpPr>
            <a:spLocks noChangeShapeType="1"/>
          </p:cNvSpPr>
          <p:nvPr/>
        </p:nvSpPr>
        <p:spPr bwMode="auto">
          <a:xfrm flipV="1">
            <a:off x="3581400" y="2410690"/>
            <a:ext cx="4800600" cy="22098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53" name="Line 52">
            <a:extLst>
              <a:ext uri="{FF2B5EF4-FFF2-40B4-BE49-F238E27FC236}">
                <a16:creationId xmlns:a16="http://schemas.microsoft.com/office/drawing/2014/main" id="{4B122ADC-D565-3249-B07E-0E7F27560502}"/>
              </a:ext>
            </a:extLst>
          </p:cNvPr>
          <p:cNvSpPr>
            <a:spLocks noChangeShapeType="1"/>
          </p:cNvSpPr>
          <p:nvPr/>
        </p:nvSpPr>
        <p:spPr bwMode="auto">
          <a:xfrm flipV="1">
            <a:off x="4953000" y="1676400"/>
            <a:ext cx="1447800" cy="403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Tree>
    <p:extLst>
      <p:ext uri="{BB962C8B-B14F-4D97-AF65-F5344CB8AC3E}">
        <p14:creationId xmlns:p14="http://schemas.microsoft.com/office/powerpoint/2010/main" val="3767840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209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Now… Can I find a </a:t>
            </a:r>
            <a:r>
              <a:rPr lang="en-US" altLang="zh-CN" sz="2000" b="1" dirty="0">
                <a:latin typeface="Tahoma" panose="020B0604030504040204" pitchFamily="34" charset="0"/>
              </a:rPr>
              <a:t>single</a:t>
            </a:r>
            <a:r>
              <a:rPr lang="en-US" altLang="zh-CN" sz="2000" dirty="0">
                <a:latin typeface="Tahoma" panose="020B0604030504040204" pitchFamily="34" charset="0"/>
              </a:rPr>
              <a:t> line with geometrical properties that make it </a:t>
            </a:r>
            <a:r>
              <a:rPr lang="en-US" altLang="zh-CN" sz="2000" b="1" dirty="0">
                <a:latin typeface="Tahoma" panose="020B0604030504040204" pitchFamily="34" charset="0"/>
              </a:rPr>
              <a:t>equivalent</a:t>
            </a:r>
            <a:r>
              <a:rPr lang="en-US" altLang="zh-CN" sz="2000" dirty="0">
                <a:latin typeface="Tahoma" panose="020B0604030504040204" pitchFamily="34" charset="0"/>
              </a:rPr>
              <a:t> to the these two?</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spTree>
    <p:extLst>
      <p:ext uri="{BB962C8B-B14F-4D97-AF65-F5344CB8AC3E}">
        <p14:creationId xmlns:p14="http://schemas.microsoft.com/office/powerpoint/2010/main" val="288413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0"/>
            <a:ext cx="220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a:t>
            </a:r>
            <a:r>
              <a:rPr lang="en-US" altLang="zh-CN" sz="2000">
                <a:latin typeface="Tahoma" panose="020B0604030504040204" pitchFamily="34" charset="0"/>
              </a:rPr>
              <a:t>! </a:t>
            </a:r>
            <a:r>
              <a:rPr lang="en-US" altLang="zh-CN" sz="2000">
                <a:latin typeface="Tahoma" panose="020B0604030504040204" pitchFamily="34" charset="0"/>
                <a:sym typeface="Wingdings" pitchFamily="2" charset="2"/>
              </a:rPr>
              <a:t></a:t>
            </a:r>
            <a:endParaRPr lang="en-US" altLang="zh-CN" sz="2000" dirty="0">
              <a:latin typeface="Tahoma" panose="020B0604030504040204" pitchFamily="34" charset="0"/>
            </a:endParaRP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spTree>
    <p:extLst>
      <p:ext uri="{BB962C8B-B14F-4D97-AF65-F5344CB8AC3E}">
        <p14:creationId xmlns:p14="http://schemas.microsoft.com/office/powerpoint/2010/main" val="1065047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0"/>
            <a:ext cx="22098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1. First, I draw one line </a:t>
            </a:r>
            <a:r>
              <a:rPr lang="en-US" altLang="zh-CN" sz="2000" dirty="0" err="1">
                <a:latin typeface="Tahoma" panose="020B0604030504040204" pitchFamily="34" charset="0"/>
              </a:rPr>
              <a:t>inbetween</a:t>
            </a:r>
            <a:r>
              <a:rPr lang="en-US" altLang="zh-CN" sz="2000" dirty="0">
                <a:latin typeface="Tahoma" panose="020B0604030504040204" pitchFamily="34" charset="0"/>
              </a:rPr>
              <a:t> these two</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114800" y="2121093"/>
            <a:ext cx="3082890" cy="318361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13871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2098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2. Then I make it bigger</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114800" y="2121093"/>
            <a:ext cx="3082890" cy="3183614"/>
          </a:xfrm>
          <a:prstGeom prst="line">
            <a:avLst/>
          </a:prstGeom>
          <a:solidFill>
            <a:schemeClr val="accent1"/>
          </a:solidFill>
          <a:ln w="476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055750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0"/>
            <a:ext cx="2209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3. And bigger…</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114800" y="2121093"/>
            <a:ext cx="3082890" cy="3183614"/>
          </a:xfrm>
          <a:prstGeom prst="line">
            <a:avLst/>
          </a:prstGeom>
          <a:solidFill>
            <a:schemeClr val="accent1"/>
          </a:solidFill>
          <a:ln w="920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19061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0"/>
            <a:ext cx="2209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4. And bigger!</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114800" y="2121093"/>
            <a:ext cx="3082890" cy="3183614"/>
          </a:xfrm>
          <a:prstGeom prst="line">
            <a:avLst/>
          </a:prstGeom>
          <a:solidFill>
            <a:schemeClr val="accent1"/>
          </a:solidFill>
          <a:ln w="1047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327700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2098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5. I vary the line slope to </a:t>
            </a:r>
            <a:r>
              <a:rPr lang="en-US" altLang="zh-CN" sz="2000" b="1" dirty="0">
                <a:latin typeface="Tahoma" panose="020B0604030504040204" pitchFamily="34" charset="0"/>
              </a:rPr>
              <a:t>maximize</a:t>
            </a:r>
            <a:r>
              <a:rPr lang="en-US" altLang="zh-CN" sz="2000" dirty="0">
                <a:latin typeface="Tahoma" panose="020B0604030504040204" pitchFamily="34" charset="0"/>
              </a:rPr>
              <a:t> its </a:t>
            </a:r>
            <a:r>
              <a:rPr lang="en-US" altLang="zh-CN" sz="2000" dirty="0">
                <a:solidFill>
                  <a:srgbClr val="FF0000"/>
                </a:solidFill>
                <a:latin typeface="Tahoma" panose="020B0604030504040204" pitchFamily="34" charset="0"/>
              </a:rPr>
              <a:t>*</a:t>
            </a:r>
            <a:r>
              <a:rPr lang="en-US" altLang="zh-CN" sz="2000" b="1" dirty="0">
                <a:solidFill>
                  <a:srgbClr val="FF0000"/>
                </a:solidFill>
                <a:latin typeface="Tahoma" panose="020B0604030504040204" pitchFamily="34" charset="0"/>
              </a:rPr>
              <a:t>width*</a:t>
            </a:r>
            <a:r>
              <a:rPr lang="en-US" altLang="zh-CN" sz="2000" dirty="0">
                <a:latin typeface="Tahoma" panose="020B0604030504040204" pitchFamily="34" charset="0"/>
              </a:rPr>
              <a:t> even further</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933950" y="1927225"/>
            <a:ext cx="1609404" cy="3313832"/>
          </a:xfrm>
          <a:prstGeom prst="line">
            <a:avLst/>
          </a:prstGeom>
          <a:solidFill>
            <a:schemeClr val="accent1"/>
          </a:solidFill>
          <a:ln w="1174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27411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2098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Yes I can! </a:t>
            </a:r>
            <a:r>
              <a:rPr lang="en-US" altLang="zh-CN" sz="2000" dirty="0">
                <a:latin typeface="Tahoma" panose="020B0604030504040204" pitchFamily="34" charset="0"/>
                <a:sym typeface="Wingdings" pitchFamily="2" charset="2"/>
              </a:rPr>
              <a:t></a:t>
            </a:r>
            <a:endParaRPr lang="en-US" altLang="zh-CN" sz="2000" dirty="0">
              <a:latin typeface="Tahoma" panose="020B0604030504040204" pitchFamily="34" charset="0"/>
            </a:endParaRPr>
          </a:p>
          <a:p>
            <a:pPr algn="l" eaLnBrk="1" hangingPunct="1">
              <a:spcBef>
                <a:spcPct val="50000"/>
              </a:spcBef>
              <a:buClr>
                <a:schemeClr val="tx1"/>
              </a:buClr>
            </a:pPr>
            <a:r>
              <a:rPr lang="en-US" altLang="zh-CN" sz="2000" dirty="0">
                <a:latin typeface="Tahoma" panose="020B0604030504040204" pitchFamily="34" charset="0"/>
              </a:rPr>
              <a:t>5. I vary the line slope to </a:t>
            </a:r>
            <a:r>
              <a:rPr lang="en-US" altLang="zh-CN" sz="2000" b="1" dirty="0">
                <a:latin typeface="Tahoma" panose="020B0604030504040204" pitchFamily="34" charset="0"/>
              </a:rPr>
              <a:t>maximize</a:t>
            </a:r>
            <a:r>
              <a:rPr lang="en-US" altLang="zh-CN" sz="2000" dirty="0">
                <a:latin typeface="Tahoma" panose="020B0604030504040204" pitchFamily="34" charset="0"/>
              </a:rPr>
              <a:t> its </a:t>
            </a:r>
            <a:r>
              <a:rPr lang="en-US" altLang="zh-CN" sz="2000" dirty="0">
                <a:solidFill>
                  <a:srgbClr val="FF0000"/>
                </a:solidFill>
                <a:latin typeface="Tahoma" panose="020B0604030504040204" pitchFamily="34" charset="0"/>
              </a:rPr>
              <a:t>*</a:t>
            </a:r>
            <a:r>
              <a:rPr lang="en-US" altLang="zh-CN" sz="2000" b="1" dirty="0">
                <a:solidFill>
                  <a:srgbClr val="FF0000"/>
                </a:solidFill>
                <a:latin typeface="Tahoma" panose="020B0604030504040204" pitchFamily="34" charset="0"/>
              </a:rPr>
              <a:t>width*</a:t>
            </a:r>
            <a:r>
              <a:rPr lang="en-US" altLang="zh-CN" sz="2000" dirty="0">
                <a:latin typeface="Tahoma" panose="020B0604030504040204" pitchFamily="34" charset="0"/>
              </a:rPr>
              <a:t> even further</a:t>
            </a: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err="1"/>
              <a:t>Let’s</a:t>
            </a:r>
            <a:r>
              <a:rPr lang="it-IT" kern="0" dirty="0"/>
              <a:t> focus on the </a:t>
            </a:r>
            <a:r>
              <a:rPr lang="it-IT" kern="0" dirty="0" err="1"/>
              <a:t>two</a:t>
            </a:r>
            <a:endParaRPr lang="it-IT" kern="0" dirty="0"/>
          </a:p>
          <a:p>
            <a:r>
              <a:rPr lang="it-IT" kern="0" dirty="0" err="1"/>
              <a:t>Boundary</a:t>
            </a:r>
            <a:r>
              <a:rPr lang="it-IT" kern="0" dirty="0"/>
              <a:t> </a:t>
            </a:r>
            <a:r>
              <a:rPr lang="it-IT" kern="0" dirty="0" err="1"/>
              <a:t>ones</a:t>
            </a:r>
            <a:r>
              <a:rPr lang="it-IT" kern="0" dirty="0"/>
              <a:t>…</a:t>
            </a:r>
          </a:p>
        </p:txBody>
      </p:sp>
      <p:cxnSp>
        <p:nvCxnSpPr>
          <p:cNvPr id="3" name="Straight Connector 2">
            <a:extLst>
              <a:ext uri="{FF2B5EF4-FFF2-40B4-BE49-F238E27FC236}">
                <a16:creationId xmlns:a16="http://schemas.microsoft.com/office/drawing/2014/main" id="{508268AF-97B1-084F-A213-508927B33945}"/>
              </a:ext>
            </a:extLst>
          </p:cNvPr>
          <p:cNvCxnSpPr>
            <a:cxnSpLocks/>
          </p:cNvCxnSpPr>
          <p:nvPr/>
        </p:nvCxnSpPr>
        <p:spPr bwMode="auto">
          <a:xfrm flipV="1">
            <a:off x="4933950" y="1927225"/>
            <a:ext cx="1609404" cy="3313832"/>
          </a:xfrm>
          <a:prstGeom prst="line">
            <a:avLst/>
          </a:prstGeom>
          <a:solidFill>
            <a:schemeClr val="accent1"/>
          </a:solidFill>
          <a:ln w="1174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159682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D05B24A5-78C8-624C-B95B-B62E5D6466F3}"/>
              </a:ext>
            </a:extLst>
          </p:cNvPr>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8195" name="Line 6">
            <a:extLst>
              <a:ext uri="{FF2B5EF4-FFF2-40B4-BE49-F238E27FC236}">
                <a16:creationId xmlns:a16="http://schemas.microsoft.com/office/drawing/2014/main" id="{811B943E-60CC-8347-A668-30842FC1364A}"/>
              </a:ext>
            </a:extLst>
          </p:cNvPr>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6" name="Text Box 7">
            <a:extLst>
              <a:ext uri="{FF2B5EF4-FFF2-40B4-BE49-F238E27FC236}">
                <a16:creationId xmlns:a16="http://schemas.microsoft.com/office/drawing/2014/main" id="{DF6EF0DE-CC81-EE42-B91C-88618CDE4D2C}"/>
              </a:ext>
            </a:extLst>
          </p:cNvPr>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8197" name="Line 8">
            <a:extLst>
              <a:ext uri="{FF2B5EF4-FFF2-40B4-BE49-F238E27FC236}">
                <a16:creationId xmlns:a16="http://schemas.microsoft.com/office/drawing/2014/main" id="{9887F938-93F2-054D-84F5-35BF6C262873}"/>
              </a:ext>
            </a:extLst>
          </p:cNvPr>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198" name="Text Box 9">
            <a:extLst>
              <a:ext uri="{FF2B5EF4-FFF2-40B4-BE49-F238E27FC236}">
                <a16:creationId xmlns:a16="http://schemas.microsoft.com/office/drawing/2014/main" id="{7DBED737-952A-F149-A821-49A64EBAEA37}"/>
              </a:ext>
            </a:extLst>
          </p:cNvPr>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itchFamily="2" charset="2"/>
              </a:rPr>
              <a:t>a</a:t>
            </a:r>
          </a:p>
        </p:txBody>
      </p:sp>
      <p:sp>
        <p:nvSpPr>
          <p:cNvPr id="8199" name="Line 10">
            <a:extLst>
              <a:ext uri="{FF2B5EF4-FFF2-40B4-BE49-F238E27FC236}">
                <a16:creationId xmlns:a16="http://schemas.microsoft.com/office/drawing/2014/main" id="{3DF61FBD-196C-4845-9024-D8C6FE0B4646}"/>
              </a:ext>
            </a:extLst>
          </p:cNvPr>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0" name="Text Box 11">
            <a:extLst>
              <a:ext uri="{FF2B5EF4-FFF2-40B4-BE49-F238E27FC236}">
                <a16:creationId xmlns:a16="http://schemas.microsoft.com/office/drawing/2014/main" id="{A16FC5DC-15AC-1D46-9237-214564CFBEE9}"/>
              </a:ext>
            </a:extLst>
          </p:cNvPr>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8201" name="Text Box 12">
            <a:extLst>
              <a:ext uri="{FF2B5EF4-FFF2-40B4-BE49-F238E27FC236}">
                <a16:creationId xmlns:a16="http://schemas.microsoft.com/office/drawing/2014/main" id="{552F5BB6-F681-F545-B5A4-C2AB5F286617}"/>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8202" name="Oval 13">
            <a:extLst>
              <a:ext uri="{FF2B5EF4-FFF2-40B4-BE49-F238E27FC236}">
                <a16:creationId xmlns:a16="http://schemas.microsoft.com/office/drawing/2014/main" id="{42214ACC-1D27-7145-AED8-39952C243C08}"/>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3" name="Oval 14">
            <a:extLst>
              <a:ext uri="{FF2B5EF4-FFF2-40B4-BE49-F238E27FC236}">
                <a16:creationId xmlns:a16="http://schemas.microsoft.com/office/drawing/2014/main" id="{65F31235-F52B-4D4F-B32C-099DBEA34340}"/>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4" name="Line 15">
            <a:extLst>
              <a:ext uri="{FF2B5EF4-FFF2-40B4-BE49-F238E27FC236}">
                <a16:creationId xmlns:a16="http://schemas.microsoft.com/office/drawing/2014/main" id="{D8825119-4C06-AE4F-A415-941EE65BE600}"/>
              </a:ext>
            </a:extLst>
          </p:cNvPr>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8205" name="Line 16">
            <a:extLst>
              <a:ext uri="{FF2B5EF4-FFF2-40B4-BE49-F238E27FC236}">
                <a16:creationId xmlns:a16="http://schemas.microsoft.com/office/drawing/2014/main" id="{5ADA5919-0052-734A-A86B-7BE787256BEB}"/>
              </a:ext>
            </a:extLst>
          </p:cNvPr>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06" name="Oval 17">
            <a:extLst>
              <a:ext uri="{FF2B5EF4-FFF2-40B4-BE49-F238E27FC236}">
                <a16:creationId xmlns:a16="http://schemas.microsoft.com/office/drawing/2014/main" id="{207E4F81-9B2F-C74D-8C7E-CF9095482DAD}"/>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7" name="Oval 18">
            <a:extLst>
              <a:ext uri="{FF2B5EF4-FFF2-40B4-BE49-F238E27FC236}">
                <a16:creationId xmlns:a16="http://schemas.microsoft.com/office/drawing/2014/main" id="{A6C9764B-8396-9843-984C-9B2AC8BDE964}"/>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8" name="Oval 19">
            <a:extLst>
              <a:ext uri="{FF2B5EF4-FFF2-40B4-BE49-F238E27FC236}">
                <a16:creationId xmlns:a16="http://schemas.microsoft.com/office/drawing/2014/main" id="{4371A194-F862-D54A-A5DC-61BFD886B0FF}"/>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09" name="Oval 20">
            <a:extLst>
              <a:ext uri="{FF2B5EF4-FFF2-40B4-BE49-F238E27FC236}">
                <a16:creationId xmlns:a16="http://schemas.microsoft.com/office/drawing/2014/main" id="{6D0D8F7F-3FFD-1042-A806-E3564AC86740}"/>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0" name="Oval 21">
            <a:extLst>
              <a:ext uri="{FF2B5EF4-FFF2-40B4-BE49-F238E27FC236}">
                <a16:creationId xmlns:a16="http://schemas.microsoft.com/office/drawing/2014/main" id="{B3AD2E3F-4C5E-3E40-BF0A-D7E0CD36D10F}"/>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1" name="Oval 22">
            <a:extLst>
              <a:ext uri="{FF2B5EF4-FFF2-40B4-BE49-F238E27FC236}">
                <a16:creationId xmlns:a16="http://schemas.microsoft.com/office/drawing/2014/main" id="{35743400-D0DF-8E4B-BF51-0A33600BC8F5}"/>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2" name="Oval 23">
            <a:extLst>
              <a:ext uri="{FF2B5EF4-FFF2-40B4-BE49-F238E27FC236}">
                <a16:creationId xmlns:a16="http://schemas.microsoft.com/office/drawing/2014/main" id="{EF39E1B2-9780-6A48-BE14-45266D200488}"/>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3" name="Oval 24">
            <a:extLst>
              <a:ext uri="{FF2B5EF4-FFF2-40B4-BE49-F238E27FC236}">
                <a16:creationId xmlns:a16="http://schemas.microsoft.com/office/drawing/2014/main" id="{4FB78745-E49F-6045-8D02-13E7A628704D}"/>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4" name="Oval 25">
            <a:extLst>
              <a:ext uri="{FF2B5EF4-FFF2-40B4-BE49-F238E27FC236}">
                <a16:creationId xmlns:a16="http://schemas.microsoft.com/office/drawing/2014/main" id="{339A1E38-287C-0E46-99E1-F9C72A909153}"/>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5" name="Oval 26">
            <a:extLst>
              <a:ext uri="{FF2B5EF4-FFF2-40B4-BE49-F238E27FC236}">
                <a16:creationId xmlns:a16="http://schemas.microsoft.com/office/drawing/2014/main" id="{EF7A1AB8-8959-3B4F-ABF1-CA973D30CD97}"/>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6" name="Oval 27">
            <a:extLst>
              <a:ext uri="{FF2B5EF4-FFF2-40B4-BE49-F238E27FC236}">
                <a16:creationId xmlns:a16="http://schemas.microsoft.com/office/drawing/2014/main" id="{DDA8E322-8BA8-164C-92C5-47434CE50C14}"/>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7" name="Oval 28">
            <a:extLst>
              <a:ext uri="{FF2B5EF4-FFF2-40B4-BE49-F238E27FC236}">
                <a16:creationId xmlns:a16="http://schemas.microsoft.com/office/drawing/2014/main" id="{8B70AAA7-A017-154E-BBB8-3F7CD8CB2857}"/>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8" name="Oval 29">
            <a:extLst>
              <a:ext uri="{FF2B5EF4-FFF2-40B4-BE49-F238E27FC236}">
                <a16:creationId xmlns:a16="http://schemas.microsoft.com/office/drawing/2014/main" id="{403BF153-077E-8243-A7D4-D598119E7F53}"/>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19" name="Oval 30">
            <a:extLst>
              <a:ext uri="{FF2B5EF4-FFF2-40B4-BE49-F238E27FC236}">
                <a16:creationId xmlns:a16="http://schemas.microsoft.com/office/drawing/2014/main" id="{AED2B7C7-AFA0-F44D-9C8B-618C5C9142A3}"/>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0" name="Oval 31">
            <a:extLst>
              <a:ext uri="{FF2B5EF4-FFF2-40B4-BE49-F238E27FC236}">
                <a16:creationId xmlns:a16="http://schemas.microsoft.com/office/drawing/2014/main" id="{B2BC3E24-4EBF-074F-A8A8-0729C7CCEDC3}"/>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1" name="Oval 32">
            <a:extLst>
              <a:ext uri="{FF2B5EF4-FFF2-40B4-BE49-F238E27FC236}">
                <a16:creationId xmlns:a16="http://schemas.microsoft.com/office/drawing/2014/main" id="{33EA3366-4679-8442-9FD2-5947136D12DF}"/>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2" name="Oval 33">
            <a:extLst>
              <a:ext uri="{FF2B5EF4-FFF2-40B4-BE49-F238E27FC236}">
                <a16:creationId xmlns:a16="http://schemas.microsoft.com/office/drawing/2014/main" id="{7FB4DDBF-76A6-9849-92B1-426263F8B265}"/>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3" name="Oval 34">
            <a:extLst>
              <a:ext uri="{FF2B5EF4-FFF2-40B4-BE49-F238E27FC236}">
                <a16:creationId xmlns:a16="http://schemas.microsoft.com/office/drawing/2014/main" id="{20011E76-3328-EC44-AA59-7335FABDB8AA}"/>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4" name="Oval 35">
            <a:extLst>
              <a:ext uri="{FF2B5EF4-FFF2-40B4-BE49-F238E27FC236}">
                <a16:creationId xmlns:a16="http://schemas.microsoft.com/office/drawing/2014/main" id="{B69D5FAC-F176-4647-B3CC-2D1DF455F205}"/>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5" name="Oval 36">
            <a:extLst>
              <a:ext uri="{FF2B5EF4-FFF2-40B4-BE49-F238E27FC236}">
                <a16:creationId xmlns:a16="http://schemas.microsoft.com/office/drawing/2014/main" id="{C11BF29E-DBB6-DC43-B332-BC9ADAD299E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6" name="Oval 37">
            <a:extLst>
              <a:ext uri="{FF2B5EF4-FFF2-40B4-BE49-F238E27FC236}">
                <a16:creationId xmlns:a16="http://schemas.microsoft.com/office/drawing/2014/main" id="{1C8B6483-9771-7B45-A616-06D0EB0C4511}"/>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7" name="Oval 38">
            <a:extLst>
              <a:ext uri="{FF2B5EF4-FFF2-40B4-BE49-F238E27FC236}">
                <a16:creationId xmlns:a16="http://schemas.microsoft.com/office/drawing/2014/main" id="{5F657551-1F80-9F41-ABD2-9713BA7022A7}"/>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8" name="Oval 39">
            <a:extLst>
              <a:ext uri="{FF2B5EF4-FFF2-40B4-BE49-F238E27FC236}">
                <a16:creationId xmlns:a16="http://schemas.microsoft.com/office/drawing/2014/main" id="{00987646-7E04-3542-9B5E-36F48B00C598}"/>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29" name="Oval 40">
            <a:extLst>
              <a:ext uri="{FF2B5EF4-FFF2-40B4-BE49-F238E27FC236}">
                <a16:creationId xmlns:a16="http://schemas.microsoft.com/office/drawing/2014/main" id="{F6CCD777-C838-394F-B8FB-FDD9551602EA}"/>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0" name="Oval 41">
            <a:extLst>
              <a:ext uri="{FF2B5EF4-FFF2-40B4-BE49-F238E27FC236}">
                <a16:creationId xmlns:a16="http://schemas.microsoft.com/office/drawing/2014/main" id="{D6014A57-CDB1-CA43-AE6C-B11A81CDAF88}"/>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1" name="Oval 42">
            <a:extLst>
              <a:ext uri="{FF2B5EF4-FFF2-40B4-BE49-F238E27FC236}">
                <a16:creationId xmlns:a16="http://schemas.microsoft.com/office/drawing/2014/main" id="{41C22161-A9C7-5744-9BCB-8F70C34D39AB}"/>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2" name="Oval 43">
            <a:extLst>
              <a:ext uri="{FF2B5EF4-FFF2-40B4-BE49-F238E27FC236}">
                <a16:creationId xmlns:a16="http://schemas.microsoft.com/office/drawing/2014/main" id="{75DAD69D-C62A-AF4E-9020-13988554C253}"/>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3" name="Oval 44">
            <a:extLst>
              <a:ext uri="{FF2B5EF4-FFF2-40B4-BE49-F238E27FC236}">
                <a16:creationId xmlns:a16="http://schemas.microsoft.com/office/drawing/2014/main" id="{250D3F16-D696-7746-80FC-FEA1205E1CAB}"/>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4" name="Oval 45">
            <a:extLst>
              <a:ext uri="{FF2B5EF4-FFF2-40B4-BE49-F238E27FC236}">
                <a16:creationId xmlns:a16="http://schemas.microsoft.com/office/drawing/2014/main" id="{3502852B-B055-A049-8F1D-B2462FDEC588}"/>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5" name="Oval 46">
            <a:extLst>
              <a:ext uri="{FF2B5EF4-FFF2-40B4-BE49-F238E27FC236}">
                <a16:creationId xmlns:a16="http://schemas.microsoft.com/office/drawing/2014/main" id="{2773235B-960D-0145-B44B-DC377ECD40DC}"/>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6" name="Oval 47">
            <a:extLst>
              <a:ext uri="{FF2B5EF4-FFF2-40B4-BE49-F238E27FC236}">
                <a16:creationId xmlns:a16="http://schemas.microsoft.com/office/drawing/2014/main" id="{80D30CF5-7748-D44B-8122-0586251ABA1A}"/>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7" name="Oval 48">
            <a:extLst>
              <a:ext uri="{FF2B5EF4-FFF2-40B4-BE49-F238E27FC236}">
                <a16:creationId xmlns:a16="http://schemas.microsoft.com/office/drawing/2014/main" id="{6C3E837B-AE66-C547-A190-FC628017E0D0}"/>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8" name="Oval 49">
            <a:extLst>
              <a:ext uri="{FF2B5EF4-FFF2-40B4-BE49-F238E27FC236}">
                <a16:creationId xmlns:a16="http://schemas.microsoft.com/office/drawing/2014/main" id="{E8F3B360-9F33-BA42-95B0-ED869D998D7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39" name="Oval 50">
            <a:extLst>
              <a:ext uri="{FF2B5EF4-FFF2-40B4-BE49-F238E27FC236}">
                <a16:creationId xmlns:a16="http://schemas.microsoft.com/office/drawing/2014/main" id="{94578CC6-4AAA-3C46-BDD0-0E50AE384044}"/>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8240" name="Text Box 51">
            <a:extLst>
              <a:ext uri="{FF2B5EF4-FFF2-40B4-BE49-F238E27FC236}">
                <a16:creationId xmlns:a16="http://schemas.microsoft.com/office/drawing/2014/main" id="{B27D5BAA-CB97-2E44-BCFA-5E5DA99579AA}"/>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dirty="0">
                <a:latin typeface="Tahoma" panose="020B0604030504040204" pitchFamily="34" charset="0"/>
              </a:rPr>
              <a:t>f</a:t>
            </a:r>
            <a:r>
              <a:rPr lang="en-US" altLang="zh-CN" sz="2000" i="1" dirty="0">
                <a:latin typeface="Tahoma" panose="020B0604030504040204" pitchFamily="34" charset="0"/>
              </a:rPr>
              <a:t>(</a:t>
            </a:r>
            <a:r>
              <a:rPr lang="en-US" altLang="zh-CN" sz="2000" b="1" i="1" dirty="0" err="1">
                <a:latin typeface="Tahoma" panose="020B0604030504040204" pitchFamily="34" charset="0"/>
              </a:rPr>
              <a:t>x</a:t>
            </a:r>
            <a:r>
              <a:rPr lang="en-US" altLang="zh-CN" sz="2000" i="1" dirty="0" err="1">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latin typeface="Tahoma" panose="020B0604030504040204" pitchFamily="34" charset="0"/>
              </a:rPr>
              <a:t>)</a:t>
            </a:r>
          </a:p>
        </p:txBody>
      </p:sp>
      <p:sp>
        <p:nvSpPr>
          <p:cNvPr id="8241" name="Line 52">
            <a:extLst>
              <a:ext uri="{FF2B5EF4-FFF2-40B4-BE49-F238E27FC236}">
                <a16:creationId xmlns:a16="http://schemas.microsoft.com/office/drawing/2014/main" id="{AB3238E1-3B21-9A4F-82A5-639D21EAD442}"/>
              </a:ext>
            </a:extLst>
          </p:cNvPr>
          <p:cNvSpPr>
            <a:spLocks noChangeShapeType="1"/>
          </p:cNvSpPr>
          <p:nvPr/>
        </p:nvSpPr>
        <p:spPr bwMode="auto">
          <a:xfrm flipV="1">
            <a:off x="4953000" y="1676400"/>
            <a:ext cx="1447800" cy="40386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8242" name="Text Box 53">
            <a:extLst>
              <a:ext uri="{FF2B5EF4-FFF2-40B4-BE49-F238E27FC236}">
                <a16:creationId xmlns:a16="http://schemas.microsoft.com/office/drawing/2014/main" id="{28489727-9AF2-DE40-8642-DCDB4E3B0356}"/>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8243" name="Text Box 54">
            <a:extLst>
              <a:ext uri="{FF2B5EF4-FFF2-40B4-BE49-F238E27FC236}">
                <a16:creationId xmlns:a16="http://schemas.microsoft.com/office/drawing/2014/main" id="{772C420F-D04B-F240-9EE2-D72C4FEBD274}"/>
              </a:ext>
            </a:extLst>
          </p:cNvPr>
          <p:cNvSpPr txBox="1">
            <a:spLocks noChangeArrowheads="1"/>
          </p:cNvSpPr>
          <p:nvPr/>
        </p:nvSpPr>
        <p:spPr bwMode="auto">
          <a:xfrm>
            <a:off x="7924800" y="3352801"/>
            <a:ext cx="27432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dirty="0">
                <a:latin typeface="Tahoma" panose="020B0604030504040204" pitchFamily="34" charset="0"/>
              </a:rPr>
              <a:t>Hold on… I get it!</a:t>
            </a:r>
          </a:p>
          <a:p>
            <a:pPr algn="l">
              <a:spcBef>
                <a:spcPct val="50000"/>
              </a:spcBef>
              <a:buClr>
                <a:schemeClr val="tx1"/>
              </a:buClr>
            </a:pPr>
            <a:r>
              <a:rPr lang="en-US" altLang="zh-CN" sz="2000" dirty="0">
                <a:latin typeface="Tahoma" panose="020B0604030504040204" pitchFamily="34" charset="0"/>
              </a:rPr>
              <a:t>5. Let me define the </a:t>
            </a:r>
            <a:r>
              <a:rPr lang="en-US" altLang="zh-CN" sz="2000" b="1" dirty="0">
                <a:solidFill>
                  <a:schemeClr val="accent2"/>
                </a:solidFill>
                <a:latin typeface="Tahoma" panose="020B0604030504040204" pitchFamily="34" charset="0"/>
              </a:rPr>
              <a:t>margin</a:t>
            </a:r>
            <a:r>
              <a:rPr lang="en-US" altLang="zh-CN" sz="2000" dirty="0">
                <a:latin typeface="Tahoma" panose="020B0604030504040204" pitchFamily="34" charset="0"/>
              </a:rPr>
              <a:t> of my classifier as the width that the boundary line could be increased by, before hitting a </a:t>
            </a:r>
            <a:r>
              <a:rPr lang="en-US" altLang="zh-CN" sz="2000" dirty="0" err="1">
                <a:latin typeface="Tahoma" panose="020B0604030504040204" pitchFamily="34" charset="0"/>
              </a:rPr>
              <a:t>datapoint</a:t>
            </a:r>
            <a:r>
              <a:rPr lang="en-US" altLang="zh-CN" sz="2000" dirty="0">
                <a:latin typeface="Tahoma" panose="020B0604030504040204" pitchFamily="34" charset="0"/>
              </a:rPr>
              <a:t>!</a:t>
            </a:r>
          </a:p>
          <a:p>
            <a:pPr algn="l" eaLnBrk="1" hangingPunct="1">
              <a:spcBef>
                <a:spcPct val="50000"/>
              </a:spcBef>
              <a:buClr>
                <a:schemeClr val="tx1"/>
              </a:buClr>
            </a:pPr>
            <a:endParaRPr lang="en-US" altLang="zh-CN" sz="2000" dirty="0">
              <a:latin typeface="Tahoma" panose="020B0604030504040204" pitchFamily="34" charset="0"/>
            </a:endParaRPr>
          </a:p>
        </p:txBody>
      </p:sp>
      <p:sp>
        <p:nvSpPr>
          <p:cNvPr id="8246" name="Line 57">
            <a:extLst>
              <a:ext uri="{FF2B5EF4-FFF2-40B4-BE49-F238E27FC236}">
                <a16:creationId xmlns:a16="http://schemas.microsoft.com/office/drawing/2014/main" id="{6D06A9C2-1381-A448-8F4C-600BA1415121}"/>
              </a:ext>
            </a:extLst>
          </p:cNvPr>
          <p:cNvSpPr>
            <a:spLocks noChangeShapeType="1"/>
          </p:cNvSpPr>
          <p:nvPr/>
        </p:nvSpPr>
        <p:spPr bwMode="auto">
          <a:xfrm flipV="1">
            <a:off x="3581400" y="2438400"/>
            <a:ext cx="4800600" cy="2209800"/>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61" name="Title 1">
            <a:extLst>
              <a:ext uri="{FF2B5EF4-FFF2-40B4-BE49-F238E27FC236}">
                <a16:creationId xmlns:a16="http://schemas.microsoft.com/office/drawing/2014/main" id="{9F7BA4D3-90A6-2E4D-955F-DD3AA85DE8DA}"/>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And </a:t>
            </a:r>
            <a:r>
              <a:rPr lang="it-IT" kern="0" dirty="0" err="1"/>
              <a:t>there</a:t>
            </a:r>
            <a:r>
              <a:rPr lang="it-IT" kern="0" dirty="0"/>
              <a:t> </a:t>
            </a:r>
            <a:r>
              <a:rPr lang="it-IT" kern="0" dirty="0" err="1"/>
              <a:t>you</a:t>
            </a:r>
            <a:r>
              <a:rPr lang="it-IT" kern="0" dirty="0"/>
              <a:t> </a:t>
            </a:r>
            <a:r>
              <a:rPr lang="it-IT" kern="0" dirty="0" err="1"/>
              <a:t>have</a:t>
            </a:r>
            <a:r>
              <a:rPr lang="it-IT" kern="0" dirty="0"/>
              <a:t> </a:t>
            </a:r>
            <a:r>
              <a:rPr lang="it-IT" kern="0" dirty="0" err="1"/>
              <a:t>it!</a:t>
            </a:r>
            <a:endParaRPr lang="it-IT" kern="0" dirty="0"/>
          </a:p>
        </p:txBody>
      </p:sp>
      <p:grpSp>
        <p:nvGrpSpPr>
          <p:cNvPr id="55" name="Group 57">
            <a:extLst>
              <a:ext uri="{FF2B5EF4-FFF2-40B4-BE49-F238E27FC236}">
                <a16:creationId xmlns:a16="http://schemas.microsoft.com/office/drawing/2014/main" id="{34D82982-B06D-B64A-B21B-FB77F1418B62}"/>
              </a:ext>
            </a:extLst>
          </p:cNvPr>
          <p:cNvGrpSpPr>
            <a:grpSpLocks/>
          </p:cNvGrpSpPr>
          <p:nvPr/>
        </p:nvGrpSpPr>
        <p:grpSpPr bwMode="auto">
          <a:xfrm rot="-4217956">
            <a:off x="2851748" y="3756820"/>
            <a:ext cx="5562600" cy="1587"/>
            <a:chOff x="960" y="3888"/>
            <a:chExt cx="3504" cy="0"/>
          </a:xfrm>
        </p:grpSpPr>
        <p:sp>
          <p:nvSpPr>
            <p:cNvPr id="56" name="Line 58">
              <a:extLst>
                <a:ext uri="{FF2B5EF4-FFF2-40B4-BE49-F238E27FC236}">
                  <a16:creationId xmlns:a16="http://schemas.microsoft.com/office/drawing/2014/main" id="{FAC28882-2EDF-0C4E-A25E-596BAD1DC9CD}"/>
                </a:ext>
              </a:extLst>
            </p:cNvPr>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57" name="Line 59">
              <a:extLst>
                <a:ext uri="{FF2B5EF4-FFF2-40B4-BE49-F238E27FC236}">
                  <a16:creationId xmlns:a16="http://schemas.microsoft.com/office/drawing/2014/main" id="{BEF093C0-E848-D746-B34C-C5324AAAAC26}"/>
                </a:ext>
              </a:extLst>
            </p:cNvPr>
            <p:cNvSpPr>
              <a:spLocks noChangeShapeType="1"/>
            </p:cNvSpPr>
            <p:nvPr/>
          </p:nvSpPr>
          <p:spPr bwMode="auto">
            <a:xfrm>
              <a:off x="960" y="3888"/>
              <a:ext cx="350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dirty="0"/>
            </a:p>
          </p:txBody>
        </p:sp>
      </p:grpSp>
    </p:spTree>
    <p:extLst>
      <p:ext uri="{BB962C8B-B14F-4D97-AF65-F5344CB8AC3E}">
        <p14:creationId xmlns:p14="http://schemas.microsoft.com/office/powerpoint/2010/main" val="102994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56393C72-5339-C04D-825F-54411A9BEF6F}"/>
              </a:ext>
            </a:extLst>
          </p:cNvPr>
          <p:cNvSpPr>
            <a:spLocks noGrp="1"/>
          </p:cNvSpPr>
          <p:nvPr>
            <p:ph type="dt" sz="half" idx="10"/>
          </p:nvPr>
        </p:nvSpPr>
        <p:spPr/>
        <p:txBody>
          <a:bodyPr/>
          <a:lstStyle/>
          <a:p>
            <a:fld id="{7E37CF32-B6EA-9649-AED2-7A73BB4E4525}" type="datetime1">
              <a:rPr lang="zh-CN" altLang="it-IT"/>
              <a:pPr/>
              <a:t>2025/5/15</a:t>
            </a:fld>
            <a:endParaRPr lang="en-US" altLang="zh-CN"/>
          </a:p>
        </p:txBody>
      </p:sp>
      <p:sp>
        <p:nvSpPr>
          <p:cNvPr id="6" name="Slide Number Placeholder 4">
            <a:extLst>
              <a:ext uri="{FF2B5EF4-FFF2-40B4-BE49-F238E27FC236}">
                <a16:creationId xmlns:a16="http://schemas.microsoft.com/office/drawing/2014/main" id="{8689A88F-9E6E-8946-B2CB-BF3A2ABCF331}"/>
              </a:ext>
            </a:extLst>
          </p:cNvPr>
          <p:cNvSpPr>
            <a:spLocks noGrp="1"/>
          </p:cNvSpPr>
          <p:nvPr>
            <p:ph type="sldNum" sz="quarter" idx="11"/>
          </p:nvPr>
        </p:nvSpPr>
        <p:spPr/>
        <p:txBody>
          <a:bodyPr/>
          <a:lstStyle/>
          <a:p>
            <a:fld id="{BC1F3D5A-C16D-DC45-9717-81769B1BDD34}" type="slidenum">
              <a:rPr lang="zh-CN" altLang="en-US"/>
              <a:pPr/>
              <a:t>3</a:t>
            </a:fld>
            <a:endParaRPr lang="en-US" altLang="zh-CN"/>
          </a:p>
        </p:txBody>
      </p:sp>
      <p:sp>
        <p:nvSpPr>
          <p:cNvPr id="119810" name="Rectangle 2">
            <a:extLst>
              <a:ext uri="{FF2B5EF4-FFF2-40B4-BE49-F238E27FC236}">
                <a16:creationId xmlns:a16="http://schemas.microsoft.com/office/drawing/2014/main" id="{3BC76D86-B098-BE4E-ACF3-B8E3623E334B}"/>
              </a:ext>
            </a:extLst>
          </p:cNvPr>
          <p:cNvSpPr>
            <a:spLocks noGrp="1" noChangeArrowheads="1"/>
          </p:cNvSpPr>
          <p:nvPr>
            <p:ph type="title"/>
          </p:nvPr>
        </p:nvSpPr>
        <p:spPr>
          <a:xfrm>
            <a:off x="838200" y="0"/>
            <a:ext cx="10515600" cy="1325563"/>
          </a:xfrm>
        </p:spPr>
        <p:txBody>
          <a:bodyPr/>
          <a:lstStyle/>
          <a:p>
            <a:r>
              <a:rPr lang="en-US" altLang="zh-CN" dirty="0">
                <a:ea typeface="宋体" panose="02010600030101010101" pitchFamily="2" charset="-122"/>
              </a:rPr>
              <a:t>History of SVM</a:t>
            </a:r>
          </a:p>
        </p:txBody>
      </p:sp>
      <p:sp>
        <p:nvSpPr>
          <p:cNvPr id="119811" name="Rectangle 3">
            <a:extLst>
              <a:ext uri="{FF2B5EF4-FFF2-40B4-BE49-F238E27FC236}">
                <a16:creationId xmlns:a16="http://schemas.microsoft.com/office/drawing/2014/main" id="{BD08CE3C-A0D7-7743-BEAB-D71ECAA42FB6}"/>
              </a:ext>
            </a:extLst>
          </p:cNvPr>
          <p:cNvSpPr>
            <a:spLocks noGrp="1" noChangeArrowheads="1"/>
          </p:cNvSpPr>
          <p:nvPr>
            <p:ph type="body" idx="1"/>
          </p:nvPr>
        </p:nvSpPr>
        <p:spPr>
          <a:xfrm>
            <a:off x="2209800" y="1238251"/>
            <a:ext cx="7883238" cy="4781550"/>
          </a:xfrm>
        </p:spPr>
        <p:txBody>
          <a:bodyPr/>
          <a:lstStyle/>
          <a:p>
            <a:r>
              <a:rPr lang="en-US" altLang="zh-CN" dirty="0">
                <a:ea typeface="宋体" panose="02010600030101010101" pitchFamily="2" charset="-122"/>
              </a:rPr>
              <a:t>SVM is </a:t>
            </a:r>
            <a:r>
              <a:rPr lang="en-US" altLang="zh-TW" dirty="0">
                <a:ea typeface="新細明體" panose="02020500000000000000" pitchFamily="18" charset="-120"/>
              </a:rPr>
              <a:t>related to</a:t>
            </a:r>
            <a:r>
              <a:rPr lang="en-US" altLang="zh-CN" dirty="0">
                <a:ea typeface="宋体" panose="02010600030101010101" pitchFamily="2" charset="-122"/>
              </a:rPr>
              <a:t> statistical learning theory [3]</a:t>
            </a:r>
          </a:p>
          <a:p>
            <a:r>
              <a:rPr lang="en-US" altLang="zh-CN" dirty="0">
                <a:ea typeface="宋体" panose="02010600030101010101" pitchFamily="2" charset="-122"/>
              </a:rPr>
              <a:t>SVM was first introduced in 1992 [1] </a:t>
            </a:r>
          </a:p>
          <a:p>
            <a:r>
              <a:rPr lang="en-US" altLang="zh-CN" dirty="0">
                <a:ea typeface="宋体" panose="02010600030101010101" pitchFamily="2" charset="-122"/>
              </a:rPr>
              <a:t>SVM becomes popular because of its success in handwritten digit recognition </a:t>
            </a:r>
          </a:p>
          <a:p>
            <a:pPr lvl="1"/>
            <a:r>
              <a:rPr lang="en-US" altLang="zh-CN" dirty="0">
                <a:ea typeface="宋体" panose="02010600030101010101" pitchFamily="2" charset="-122"/>
              </a:rPr>
              <a:t>1.1% test error rate for SVM. This is the same as the error rates of a carefully constructed neural-network, </a:t>
            </a:r>
            <a:r>
              <a:rPr lang="en-US" altLang="zh-CN" dirty="0" err="1">
                <a:ea typeface="宋体" panose="02010600030101010101" pitchFamily="2" charset="-122"/>
              </a:rPr>
              <a:t>LeNet</a:t>
            </a:r>
            <a:r>
              <a:rPr lang="en-US" altLang="zh-CN" dirty="0">
                <a:ea typeface="宋体" panose="02010600030101010101" pitchFamily="2" charset="-122"/>
              </a:rPr>
              <a:t> 4.</a:t>
            </a:r>
          </a:p>
          <a:p>
            <a:pPr lvl="2"/>
            <a:r>
              <a:rPr lang="en-US" altLang="zh-CN" dirty="0">
                <a:ea typeface="宋体" panose="02010600030101010101" pitchFamily="2" charset="-122"/>
              </a:rPr>
              <a:t>See Section 5.11 in [2] or the discussion in [3] for details;</a:t>
            </a:r>
          </a:p>
          <a:p>
            <a:r>
              <a:rPr lang="en-US" altLang="zh-CN" dirty="0">
                <a:ea typeface="宋体" panose="02010600030101010101" pitchFamily="2" charset="-122"/>
              </a:rPr>
              <a:t>SVM is now regarded as an important example of “kernel methods”, </a:t>
            </a:r>
            <a:r>
              <a:rPr lang="en-US" altLang="zh-TW" dirty="0">
                <a:ea typeface="新細明體" panose="02020500000000000000" pitchFamily="18" charset="-120"/>
              </a:rPr>
              <a:t>one of the </a:t>
            </a:r>
            <a:r>
              <a:rPr lang="en-US" altLang="zh-TW" dirty="0">
                <a:solidFill>
                  <a:schemeClr val="hlink"/>
                </a:solidFill>
                <a:ea typeface="新細明體" panose="02020500000000000000" pitchFamily="18" charset="-120"/>
              </a:rPr>
              <a:t>key</a:t>
            </a:r>
            <a:r>
              <a:rPr lang="en-US" altLang="zh-CN" dirty="0">
                <a:solidFill>
                  <a:schemeClr val="hlink"/>
                </a:solidFill>
                <a:ea typeface="宋体" panose="02010600030101010101" pitchFamily="2" charset="-122"/>
              </a:rPr>
              <a:t> areas in machine-learning</a:t>
            </a:r>
          </a:p>
        </p:txBody>
      </p:sp>
    </p:spTree>
    <p:extLst>
      <p:ext uri="{BB962C8B-B14F-4D97-AF65-F5344CB8AC3E}">
        <p14:creationId xmlns:p14="http://schemas.microsoft.com/office/powerpoint/2010/main" val="199325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Line 4">
            <a:extLst>
              <a:ext uri="{FF2B5EF4-FFF2-40B4-BE49-F238E27FC236}">
                <a16:creationId xmlns:a16="http://schemas.microsoft.com/office/drawing/2014/main" id="{CA5B9D0A-1EEA-E34C-9E75-827A3F0038EC}"/>
              </a:ext>
            </a:extLst>
          </p:cNvPr>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266" name="Line 5">
            <a:extLst>
              <a:ext uri="{FF2B5EF4-FFF2-40B4-BE49-F238E27FC236}">
                <a16:creationId xmlns:a16="http://schemas.microsoft.com/office/drawing/2014/main" id="{4580237E-010F-7B41-9324-141AD34E80A4}"/>
              </a:ext>
            </a:extLst>
          </p:cNvPr>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275" name="Text Box 14">
            <a:extLst>
              <a:ext uri="{FF2B5EF4-FFF2-40B4-BE49-F238E27FC236}">
                <a16:creationId xmlns:a16="http://schemas.microsoft.com/office/drawing/2014/main" id="{689C9214-7993-794E-97E7-7CB5919977D9}"/>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6" name="Oval 15">
            <a:extLst>
              <a:ext uri="{FF2B5EF4-FFF2-40B4-BE49-F238E27FC236}">
                <a16:creationId xmlns:a16="http://schemas.microsoft.com/office/drawing/2014/main" id="{8573F1ED-58DF-2642-89A0-94C118FE646D}"/>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77" name="Oval 16">
            <a:extLst>
              <a:ext uri="{FF2B5EF4-FFF2-40B4-BE49-F238E27FC236}">
                <a16:creationId xmlns:a16="http://schemas.microsoft.com/office/drawing/2014/main" id="{D341E225-9107-2D43-8F46-421C6E584957}"/>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78" name="Line 17">
            <a:extLst>
              <a:ext uri="{FF2B5EF4-FFF2-40B4-BE49-F238E27FC236}">
                <a16:creationId xmlns:a16="http://schemas.microsoft.com/office/drawing/2014/main" id="{E0B6B7C3-BBA7-9343-84E0-25B288D36AA9}"/>
              </a:ext>
            </a:extLst>
          </p:cNvPr>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1279" name="Line 18">
            <a:extLst>
              <a:ext uri="{FF2B5EF4-FFF2-40B4-BE49-F238E27FC236}">
                <a16:creationId xmlns:a16="http://schemas.microsoft.com/office/drawing/2014/main" id="{77D79EB2-82C7-B54C-BA6D-E822E860265E}"/>
              </a:ext>
            </a:extLst>
          </p:cNvPr>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1280" name="Oval 19">
            <a:extLst>
              <a:ext uri="{FF2B5EF4-FFF2-40B4-BE49-F238E27FC236}">
                <a16:creationId xmlns:a16="http://schemas.microsoft.com/office/drawing/2014/main" id="{AED41519-61E0-6C4B-BCA5-CE1A61887CC7}"/>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1" name="Oval 20">
            <a:extLst>
              <a:ext uri="{FF2B5EF4-FFF2-40B4-BE49-F238E27FC236}">
                <a16:creationId xmlns:a16="http://schemas.microsoft.com/office/drawing/2014/main" id="{A47608F1-FAC0-2545-9A1F-F244263108F8}"/>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2" name="Oval 21">
            <a:extLst>
              <a:ext uri="{FF2B5EF4-FFF2-40B4-BE49-F238E27FC236}">
                <a16:creationId xmlns:a16="http://schemas.microsoft.com/office/drawing/2014/main" id="{58DBE92F-6AD8-8742-9114-FC957931E76B}"/>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3" name="Oval 22">
            <a:extLst>
              <a:ext uri="{FF2B5EF4-FFF2-40B4-BE49-F238E27FC236}">
                <a16:creationId xmlns:a16="http://schemas.microsoft.com/office/drawing/2014/main" id="{3B1B654C-2A84-1F4D-91B2-91A3D2E853D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4" name="Oval 23">
            <a:extLst>
              <a:ext uri="{FF2B5EF4-FFF2-40B4-BE49-F238E27FC236}">
                <a16:creationId xmlns:a16="http://schemas.microsoft.com/office/drawing/2014/main" id="{745E4191-D59F-CB4C-BF40-CC4C87414369}"/>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5" name="Oval 24">
            <a:extLst>
              <a:ext uri="{FF2B5EF4-FFF2-40B4-BE49-F238E27FC236}">
                <a16:creationId xmlns:a16="http://schemas.microsoft.com/office/drawing/2014/main" id="{66FEE603-D913-1046-9963-A230AAC1BB4D}"/>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6" name="Oval 25">
            <a:extLst>
              <a:ext uri="{FF2B5EF4-FFF2-40B4-BE49-F238E27FC236}">
                <a16:creationId xmlns:a16="http://schemas.microsoft.com/office/drawing/2014/main" id="{FE3BEB14-0BF9-5346-A272-D4FE50970AF0}"/>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7" name="Oval 26">
            <a:extLst>
              <a:ext uri="{FF2B5EF4-FFF2-40B4-BE49-F238E27FC236}">
                <a16:creationId xmlns:a16="http://schemas.microsoft.com/office/drawing/2014/main" id="{6F4EF6D1-42FF-DD4F-851F-345AB27EBABC}"/>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8" name="Oval 27">
            <a:extLst>
              <a:ext uri="{FF2B5EF4-FFF2-40B4-BE49-F238E27FC236}">
                <a16:creationId xmlns:a16="http://schemas.microsoft.com/office/drawing/2014/main" id="{2DB40CF8-C7DB-E044-A8BC-5DC9ADAF9290}"/>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9" name="Oval 28">
            <a:extLst>
              <a:ext uri="{FF2B5EF4-FFF2-40B4-BE49-F238E27FC236}">
                <a16:creationId xmlns:a16="http://schemas.microsoft.com/office/drawing/2014/main" id="{92E192ED-0124-4349-9444-62C96E0E1CC3}"/>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0" name="Oval 29">
            <a:extLst>
              <a:ext uri="{FF2B5EF4-FFF2-40B4-BE49-F238E27FC236}">
                <a16:creationId xmlns:a16="http://schemas.microsoft.com/office/drawing/2014/main" id="{90BE43AF-BAD8-E84E-B0E1-610E96E05082}"/>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1" name="Oval 30">
            <a:extLst>
              <a:ext uri="{FF2B5EF4-FFF2-40B4-BE49-F238E27FC236}">
                <a16:creationId xmlns:a16="http://schemas.microsoft.com/office/drawing/2014/main" id="{BC887358-144B-2F48-BDAD-037F179419B9}"/>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2" name="Oval 31">
            <a:extLst>
              <a:ext uri="{FF2B5EF4-FFF2-40B4-BE49-F238E27FC236}">
                <a16:creationId xmlns:a16="http://schemas.microsoft.com/office/drawing/2014/main" id="{D15B519C-64E4-3640-AE93-B0ED372DBC21}"/>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3" name="Oval 32">
            <a:extLst>
              <a:ext uri="{FF2B5EF4-FFF2-40B4-BE49-F238E27FC236}">
                <a16:creationId xmlns:a16="http://schemas.microsoft.com/office/drawing/2014/main" id="{19823576-276A-294D-B48E-FBABB4C97A5D}"/>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4" name="Oval 33">
            <a:extLst>
              <a:ext uri="{FF2B5EF4-FFF2-40B4-BE49-F238E27FC236}">
                <a16:creationId xmlns:a16="http://schemas.microsoft.com/office/drawing/2014/main" id="{21A190D6-FEAE-D049-B00E-E77ACDE05CF7}"/>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5" name="Oval 34">
            <a:extLst>
              <a:ext uri="{FF2B5EF4-FFF2-40B4-BE49-F238E27FC236}">
                <a16:creationId xmlns:a16="http://schemas.microsoft.com/office/drawing/2014/main" id="{8075902B-1552-AF4B-8B1E-2EE53A866FD2}"/>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6" name="Oval 35">
            <a:extLst>
              <a:ext uri="{FF2B5EF4-FFF2-40B4-BE49-F238E27FC236}">
                <a16:creationId xmlns:a16="http://schemas.microsoft.com/office/drawing/2014/main" id="{1288E81D-0D6B-384F-AE61-03DB913C4A84}"/>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7" name="Oval 36">
            <a:extLst>
              <a:ext uri="{FF2B5EF4-FFF2-40B4-BE49-F238E27FC236}">
                <a16:creationId xmlns:a16="http://schemas.microsoft.com/office/drawing/2014/main" id="{02165587-DD36-FE4B-A88E-DBDF7654F559}"/>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8" name="Oval 37">
            <a:extLst>
              <a:ext uri="{FF2B5EF4-FFF2-40B4-BE49-F238E27FC236}">
                <a16:creationId xmlns:a16="http://schemas.microsoft.com/office/drawing/2014/main" id="{C81A6067-8C64-1F4F-9530-751B29340AC0}"/>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9" name="Oval 38">
            <a:extLst>
              <a:ext uri="{FF2B5EF4-FFF2-40B4-BE49-F238E27FC236}">
                <a16:creationId xmlns:a16="http://schemas.microsoft.com/office/drawing/2014/main" id="{67A33C93-26E6-604D-86CF-B32CB357E05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0" name="Oval 39">
            <a:extLst>
              <a:ext uri="{FF2B5EF4-FFF2-40B4-BE49-F238E27FC236}">
                <a16:creationId xmlns:a16="http://schemas.microsoft.com/office/drawing/2014/main" id="{61304307-DCDF-2B40-ACE9-A9474D3121C0}"/>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1" name="Oval 40">
            <a:extLst>
              <a:ext uri="{FF2B5EF4-FFF2-40B4-BE49-F238E27FC236}">
                <a16:creationId xmlns:a16="http://schemas.microsoft.com/office/drawing/2014/main" id="{C83F28C6-29A7-7646-BC9D-AC0462D35DAF}"/>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2" name="Oval 41">
            <a:extLst>
              <a:ext uri="{FF2B5EF4-FFF2-40B4-BE49-F238E27FC236}">
                <a16:creationId xmlns:a16="http://schemas.microsoft.com/office/drawing/2014/main" id="{D7E8F0BF-9310-104B-8132-68ABED8ABB4E}"/>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3" name="Oval 42">
            <a:extLst>
              <a:ext uri="{FF2B5EF4-FFF2-40B4-BE49-F238E27FC236}">
                <a16:creationId xmlns:a16="http://schemas.microsoft.com/office/drawing/2014/main" id="{6B3EFC01-9EDC-FC4B-AAFF-9A616EA73D3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4" name="Oval 43">
            <a:extLst>
              <a:ext uri="{FF2B5EF4-FFF2-40B4-BE49-F238E27FC236}">
                <a16:creationId xmlns:a16="http://schemas.microsoft.com/office/drawing/2014/main" id="{86AA84A1-8D11-4C47-BD11-673D0379317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5" name="Oval 44">
            <a:extLst>
              <a:ext uri="{FF2B5EF4-FFF2-40B4-BE49-F238E27FC236}">
                <a16:creationId xmlns:a16="http://schemas.microsoft.com/office/drawing/2014/main" id="{D1672BCE-56F9-8441-81F9-B0C475BC22EA}"/>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6" name="Oval 45">
            <a:extLst>
              <a:ext uri="{FF2B5EF4-FFF2-40B4-BE49-F238E27FC236}">
                <a16:creationId xmlns:a16="http://schemas.microsoft.com/office/drawing/2014/main" id="{73F37DDB-3CD6-914C-93A6-8EDA7D1B9DA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7" name="Oval 46">
            <a:extLst>
              <a:ext uri="{FF2B5EF4-FFF2-40B4-BE49-F238E27FC236}">
                <a16:creationId xmlns:a16="http://schemas.microsoft.com/office/drawing/2014/main" id="{D08E1372-C46B-0449-90DA-73C4B849309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8" name="Oval 47">
            <a:extLst>
              <a:ext uri="{FF2B5EF4-FFF2-40B4-BE49-F238E27FC236}">
                <a16:creationId xmlns:a16="http://schemas.microsoft.com/office/drawing/2014/main" id="{AC893991-C142-D244-9CF1-7C9F1260091E}"/>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9" name="Oval 48">
            <a:extLst>
              <a:ext uri="{FF2B5EF4-FFF2-40B4-BE49-F238E27FC236}">
                <a16:creationId xmlns:a16="http://schemas.microsoft.com/office/drawing/2014/main" id="{79988359-5BC5-7E40-AC74-6A573AC077F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0" name="Oval 49">
            <a:extLst>
              <a:ext uri="{FF2B5EF4-FFF2-40B4-BE49-F238E27FC236}">
                <a16:creationId xmlns:a16="http://schemas.microsoft.com/office/drawing/2014/main" id="{6A3BC3B0-B90F-7549-951A-C6925F39B46E}"/>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1" name="Oval 50">
            <a:extLst>
              <a:ext uri="{FF2B5EF4-FFF2-40B4-BE49-F238E27FC236}">
                <a16:creationId xmlns:a16="http://schemas.microsoft.com/office/drawing/2014/main" id="{5CA2111F-683E-A14A-AFC5-46692120776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2" name="Oval 51">
            <a:extLst>
              <a:ext uri="{FF2B5EF4-FFF2-40B4-BE49-F238E27FC236}">
                <a16:creationId xmlns:a16="http://schemas.microsoft.com/office/drawing/2014/main" id="{CB30F1DA-D595-4843-AB78-15FB845F9F1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3" name="Oval 52">
            <a:extLst>
              <a:ext uri="{FF2B5EF4-FFF2-40B4-BE49-F238E27FC236}">
                <a16:creationId xmlns:a16="http://schemas.microsoft.com/office/drawing/2014/main" id="{D80AD562-8C45-7E44-BD3A-44FA676AE94A}"/>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4" name="Text Box 53">
            <a:extLst>
              <a:ext uri="{FF2B5EF4-FFF2-40B4-BE49-F238E27FC236}">
                <a16:creationId xmlns:a16="http://schemas.microsoft.com/office/drawing/2014/main" id="{C1D1F787-4B95-B249-BB33-5DAC0781773B}"/>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5" name="Text Box 54">
            <a:extLst>
              <a:ext uri="{FF2B5EF4-FFF2-40B4-BE49-F238E27FC236}">
                <a16:creationId xmlns:a16="http://schemas.microsoft.com/office/drawing/2014/main" id="{7DF6D2B2-2E33-D141-A9F3-4CC3B3FACED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11316" name="Text Box 55">
            <a:extLst>
              <a:ext uri="{FF2B5EF4-FFF2-40B4-BE49-F238E27FC236}">
                <a16:creationId xmlns:a16="http://schemas.microsoft.com/office/drawing/2014/main" id="{8C5A0410-4704-A446-8E95-61E692D2F14A}"/>
              </a:ext>
            </a:extLst>
          </p:cNvPr>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7" name="AutoShape 56">
            <a:extLst>
              <a:ext uri="{FF2B5EF4-FFF2-40B4-BE49-F238E27FC236}">
                <a16:creationId xmlns:a16="http://schemas.microsoft.com/office/drawing/2014/main" id="{B69A1641-D095-0A42-96C5-57C1694445BC}"/>
              </a:ext>
            </a:extLst>
          </p:cNvPr>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a:extLst>
              <a:ext uri="{FF2B5EF4-FFF2-40B4-BE49-F238E27FC236}">
                <a16:creationId xmlns:a16="http://schemas.microsoft.com/office/drawing/2014/main" id="{C0BD7996-7315-CE4B-8BC1-352640F2EB46}"/>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a:extLst>
              <a:ext uri="{FF2B5EF4-FFF2-40B4-BE49-F238E27FC236}">
                <a16:creationId xmlns:a16="http://schemas.microsoft.com/office/drawing/2014/main" id="{D7851BCA-80F3-6245-8390-D346BEB8714C}"/>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243771" name="Freeform 59">
            <a:extLst>
              <a:ext uri="{FF2B5EF4-FFF2-40B4-BE49-F238E27FC236}">
                <a16:creationId xmlns:a16="http://schemas.microsoft.com/office/drawing/2014/main" id="{F5ADF8B3-6236-5247-B3B0-03E35814D225}"/>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243772" name="Freeform 60">
            <a:extLst>
              <a:ext uri="{FF2B5EF4-FFF2-40B4-BE49-F238E27FC236}">
                <a16:creationId xmlns:a16="http://schemas.microsoft.com/office/drawing/2014/main" id="{9965CC87-46B9-6C4C-A1D0-1C14FFF874EE}"/>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322" name="Oval 63">
            <a:extLst>
              <a:ext uri="{FF2B5EF4-FFF2-40B4-BE49-F238E27FC236}">
                <a16:creationId xmlns:a16="http://schemas.microsoft.com/office/drawing/2014/main" id="{892CB066-7705-0444-9B61-50EEA4E4A2FB}"/>
              </a:ext>
            </a:extLst>
          </p:cNvPr>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23" name="Oval 64">
            <a:extLst>
              <a:ext uri="{FF2B5EF4-FFF2-40B4-BE49-F238E27FC236}">
                <a16:creationId xmlns:a16="http://schemas.microsoft.com/office/drawing/2014/main" id="{14D12B42-40FC-A843-BF1F-5949C7A9A7F8}"/>
              </a:ext>
            </a:extLst>
          </p:cNvPr>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24" name="Oval 65">
            <a:extLst>
              <a:ext uri="{FF2B5EF4-FFF2-40B4-BE49-F238E27FC236}">
                <a16:creationId xmlns:a16="http://schemas.microsoft.com/office/drawing/2014/main" id="{71DF22C5-525D-AD4C-B52E-B340E5EF1DBB}"/>
              </a:ext>
            </a:extLst>
          </p:cNvPr>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3778" name="Text Box 66">
            <a:extLst>
              <a:ext uri="{FF2B5EF4-FFF2-40B4-BE49-F238E27FC236}">
                <a16:creationId xmlns:a16="http://schemas.microsoft.com/office/drawing/2014/main" id="{71658BA4-4A10-7746-87E8-69E023397E46}"/>
              </a:ext>
            </a:extLst>
          </p:cNvPr>
          <p:cNvSpPr txBox="1">
            <a:spLocks noChangeArrowheads="1"/>
          </p:cNvSpPr>
          <p:nvPr/>
        </p:nvSpPr>
        <p:spPr bwMode="auto">
          <a:xfrm>
            <a:off x="5568951" y="1276350"/>
            <a:ext cx="4968875" cy="2154436"/>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371600" indent="-4572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828800" indent="-4572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2286000" indent="-4572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AutoNum type="arabicPeriod"/>
            </a:pPr>
            <a:r>
              <a:rPr lang="en-US" altLang="zh-CN" sz="2000" dirty="0">
                <a:latin typeface="Tahoma" panose="020B0604030504040204" pitchFamily="34" charset="0"/>
              </a:rPr>
              <a:t>Maximizing the margin is good according to intuition</a:t>
            </a:r>
          </a:p>
          <a:p>
            <a:pPr eaLnBrk="1" hangingPunct="1">
              <a:buClrTx/>
              <a:buSzTx/>
              <a:buFontTx/>
              <a:buAutoNum type="arabicPeriod"/>
            </a:pPr>
            <a:r>
              <a:rPr lang="en-US" altLang="zh-CN" sz="2000" dirty="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dirty="0">
                <a:latin typeface="Tahoma" panose="020B0604030504040204" pitchFamily="34" charset="0"/>
              </a:rPr>
              <a:t>Empirically it works very very well.</a:t>
            </a:r>
          </a:p>
        </p:txBody>
      </p:sp>
      <p:sp>
        <p:nvSpPr>
          <p:cNvPr id="63" name="Title 1">
            <a:extLst>
              <a:ext uri="{FF2B5EF4-FFF2-40B4-BE49-F238E27FC236}">
                <a16:creationId xmlns:a16="http://schemas.microsoft.com/office/drawing/2014/main" id="{9149443D-CF9E-3940-8A87-FBF7063B59DF}"/>
              </a:ext>
            </a:extLst>
          </p:cNvPr>
          <p:cNvSpPr txBox="1">
            <a:spLocks/>
          </p:cNvSpPr>
          <p:nvPr/>
        </p:nvSpPr>
        <p:spPr>
          <a:xfrm>
            <a:off x="2292996" y="85007"/>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sz="2400" kern="0" dirty="0" err="1"/>
              <a:t>Support-Vector</a:t>
            </a:r>
            <a:r>
              <a:rPr lang="it-IT" sz="2400" kern="0" dirty="0"/>
              <a:t> </a:t>
            </a:r>
            <a:r>
              <a:rPr lang="it-IT" sz="2400" kern="0" dirty="0" err="1"/>
              <a:t>Machines</a:t>
            </a:r>
            <a:r>
              <a:rPr lang="it-IT" sz="2400" kern="0" dirty="0"/>
              <a:t>: </a:t>
            </a:r>
            <a:r>
              <a:rPr lang="it-IT" sz="2400" kern="0" dirty="0" err="1"/>
              <a:t>Classifying</a:t>
            </a:r>
            <a:r>
              <a:rPr lang="it-IT" sz="2400" kern="0" dirty="0"/>
              <a:t> by </a:t>
            </a:r>
            <a:r>
              <a:rPr lang="it-IT" sz="2400" kern="0" dirty="0" err="1"/>
              <a:t>margin</a:t>
            </a:r>
            <a:r>
              <a:rPr lang="it-IT" sz="2400" kern="0" dirty="0"/>
              <a:t> </a:t>
            </a:r>
            <a:r>
              <a:rPr lang="it-IT" sz="2400" kern="0" dirty="0" err="1"/>
              <a:t>maximization</a:t>
            </a:r>
            <a:endParaRPr lang="it-IT" sz="2400" kern="0" dirty="0"/>
          </a:p>
        </p:txBody>
      </p:sp>
    </p:spTree>
    <p:extLst>
      <p:ext uri="{BB962C8B-B14F-4D97-AF65-F5344CB8AC3E}">
        <p14:creationId xmlns:p14="http://schemas.microsoft.com/office/powerpoint/2010/main" val="2312264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Line 4">
            <a:extLst>
              <a:ext uri="{FF2B5EF4-FFF2-40B4-BE49-F238E27FC236}">
                <a16:creationId xmlns:a16="http://schemas.microsoft.com/office/drawing/2014/main" id="{CA5B9D0A-1EEA-E34C-9E75-827A3F0038EC}"/>
              </a:ext>
            </a:extLst>
          </p:cNvPr>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266" name="Line 5">
            <a:extLst>
              <a:ext uri="{FF2B5EF4-FFF2-40B4-BE49-F238E27FC236}">
                <a16:creationId xmlns:a16="http://schemas.microsoft.com/office/drawing/2014/main" id="{4580237E-010F-7B41-9324-141AD34E80A4}"/>
              </a:ext>
            </a:extLst>
          </p:cNvPr>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275" name="Text Box 14">
            <a:extLst>
              <a:ext uri="{FF2B5EF4-FFF2-40B4-BE49-F238E27FC236}">
                <a16:creationId xmlns:a16="http://schemas.microsoft.com/office/drawing/2014/main" id="{689C9214-7993-794E-97E7-7CB5919977D9}"/>
              </a:ext>
            </a:extLst>
          </p:cNvPr>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6" name="Oval 15">
            <a:extLst>
              <a:ext uri="{FF2B5EF4-FFF2-40B4-BE49-F238E27FC236}">
                <a16:creationId xmlns:a16="http://schemas.microsoft.com/office/drawing/2014/main" id="{8573F1ED-58DF-2642-89A0-94C118FE646D}"/>
              </a:ext>
            </a:extLst>
          </p:cNvPr>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77" name="Oval 16">
            <a:extLst>
              <a:ext uri="{FF2B5EF4-FFF2-40B4-BE49-F238E27FC236}">
                <a16:creationId xmlns:a16="http://schemas.microsoft.com/office/drawing/2014/main" id="{D341E225-9107-2D43-8F46-421C6E584957}"/>
              </a:ext>
            </a:extLst>
          </p:cNvPr>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78" name="Line 17">
            <a:extLst>
              <a:ext uri="{FF2B5EF4-FFF2-40B4-BE49-F238E27FC236}">
                <a16:creationId xmlns:a16="http://schemas.microsoft.com/office/drawing/2014/main" id="{E0B6B7C3-BBA7-9343-84E0-25B288D36AA9}"/>
              </a:ext>
            </a:extLst>
          </p:cNvPr>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1279" name="Line 18">
            <a:extLst>
              <a:ext uri="{FF2B5EF4-FFF2-40B4-BE49-F238E27FC236}">
                <a16:creationId xmlns:a16="http://schemas.microsoft.com/office/drawing/2014/main" id="{77D79EB2-82C7-B54C-BA6D-E822E860265E}"/>
              </a:ext>
            </a:extLst>
          </p:cNvPr>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1280" name="Oval 19">
            <a:extLst>
              <a:ext uri="{FF2B5EF4-FFF2-40B4-BE49-F238E27FC236}">
                <a16:creationId xmlns:a16="http://schemas.microsoft.com/office/drawing/2014/main" id="{AED41519-61E0-6C4B-BCA5-CE1A61887CC7}"/>
              </a:ext>
            </a:extLst>
          </p:cNvPr>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1" name="Oval 20">
            <a:extLst>
              <a:ext uri="{FF2B5EF4-FFF2-40B4-BE49-F238E27FC236}">
                <a16:creationId xmlns:a16="http://schemas.microsoft.com/office/drawing/2014/main" id="{A47608F1-FAC0-2545-9A1F-F244263108F8}"/>
              </a:ext>
            </a:extLst>
          </p:cNvPr>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2" name="Oval 21">
            <a:extLst>
              <a:ext uri="{FF2B5EF4-FFF2-40B4-BE49-F238E27FC236}">
                <a16:creationId xmlns:a16="http://schemas.microsoft.com/office/drawing/2014/main" id="{58DBE92F-6AD8-8742-9114-FC957931E76B}"/>
              </a:ext>
            </a:extLst>
          </p:cNvPr>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3" name="Oval 22">
            <a:extLst>
              <a:ext uri="{FF2B5EF4-FFF2-40B4-BE49-F238E27FC236}">
                <a16:creationId xmlns:a16="http://schemas.microsoft.com/office/drawing/2014/main" id="{3B1B654C-2A84-1F4D-91B2-91A3D2E853D5}"/>
              </a:ext>
            </a:extLst>
          </p:cNvPr>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4" name="Oval 23">
            <a:extLst>
              <a:ext uri="{FF2B5EF4-FFF2-40B4-BE49-F238E27FC236}">
                <a16:creationId xmlns:a16="http://schemas.microsoft.com/office/drawing/2014/main" id="{745E4191-D59F-CB4C-BF40-CC4C87414369}"/>
              </a:ext>
            </a:extLst>
          </p:cNvPr>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5" name="Oval 24">
            <a:extLst>
              <a:ext uri="{FF2B5EF4-FFF2-40B4-BE49-F238E27FC236}">
                <a16:creationId xmlns:a16="http://schemas.microsoft.com/office/drawing/2014/main" id="{66FEE603-D913-1046-9963-A230AAC1BB4D}"/>
              </a:ext>
            </a:extLst>
          </p:cNvPr>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6" name="Oval 25">
            <a:extLst>
              <a:ext uri="{FF2B5EF4-FFF2-40B4-BE49-F238E27FC236}">
                <a16:creationId xmlns:a16="http://schemas.microsoft.com/office/drawing/2014/main" id="{FE3BEB14-0BF9-5346-A272-D4FE50970AF0}"/>
              </a:ext>
            </a:extLst>
          </p:cNvPr>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7" name="Oval 26">
            <a:extLst>
              <a:ext uri="{FF2B5EF4-FFF2-40B4-BE49-F238E27FC236}">
                <a16:creationId xmlns:a16="http://schemas.microsoft.com/office/drawing/2014/main" id="{6F4EF6D1-42FF-DD4F-851F-345AB27EBABC}"/>
              </a:ext>
            </a:extLst>
          </p:cNvPr>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8" name="Oval 27">
            <a:extLst>
              <a:ext uri="{FF2B5EF4-FFF2-40B4-BE49-F238E27FC236}">
                <a16:creationId xmlns:a16="http://schemas.microsoft.com/office/drawing/2014/main" id="{2DB40CF8-C7DB-E044-A8BC-5DC9ADAF9290}"/>
              </a:ext>
            </a:extLst>
          </p:cNvPr>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89" name="Oval 28">
            <a:extLst>
              <a:ext uri="{FF2B5EF4-FFF2-40B4-BE49-F238E27FC236}">
                <a16:creationId xmlns:a16="http://schemas.microsoft.com/office/drawing/2014/main" id="{92E192ED-0124-4349-9444-62C96E0E1CC3}"/>
              </a:ext>
            </a:extLst>
          </p:cNvPr>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0" name="Oval 29">
            <a:extLst>
              <a:ext uri="{FF2B5EF4-FFF2-40B4-BE49-F238E27FC236}">
                <a16:creationId xmlns:a16="http://schemas.microsoft.com/office/drawing/2014/main" id="{90BE43AF-BAD8-E84E-B0E1-610E96E05082}"/>
              </a:ext>
            </a:extLst>
          </p:cNvPr>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1" name="Oval 30">
            <a:extLst>
              <a:ext uri="{FF2B5EF4-FFF2-40B4-BE49-F238E27FC236}">
                <a16:creationId xmlns:a16="http://schemas.microsoft.com/office/drawing/2014/main" id="{BC887358-144B-2F48-BDAD-037F179419B9}"/>
              </a:ext>
            </a:extLst>
          </p:cNvPr>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2" name="Oval 31">
            <a:extLst>
              <a:ext uri="{FF2B5EF4-FFF2-40B4-BE49-F238E27FC236}">
                <a16:creationId xmlns:a16="http://schemas.microsoft.com/office/drawing/2014/main" id="{D15B519C-64E4-3640-AE93-B0ED372DBC21}"/>
              </a:ext>
            </a:extLst>
          </p:cNvPr>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3" name="Oval 32">
            <a:extLst>
              <a:ext uri="{FF2B5EF4-FFF2-40B4-BE49-F238E27FC236}">
                <a16:creationId xmlns:a16="http://schemas.microsoft.com/office/drawing/2014/main" id="{19823576-276A-294D-B48E-FBABB4C97A5D}"/>
              </a:ext>
            </a:extLst>
          </p:cNvPr>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4" name="Oval 33">
            <a:extLst>
              <a:ext uri="{FF2B5EF4-FFF2-40B4-BE49-F238E27FC236}">
                <a16:creationId xmlns:a16="http://schemas.microsoft.com/office/drawing/2014/main" id="{21A190D6-FEAE-D049-B00E-E77ACDE05CF7}"/>
              </a:ext>
            </a:extLst>
          </p:cNvPr>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5" name="Oval 34">
            <a:extLst>
              <a:ext uri="{FF2B5EF4-FFF2-40B4-BE49-F238E27FC236}">
                <a16:creationId xmlns:a16="http://schemas.microsoft.com/office/drawing/2014/main" id="{8075902B-1552-AF4B-8B1E-2EE53A866FD2}"/>
              </a:ext>
            </a:extLst>
          </p:cNvPr>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6" name="Oval 35">
            <a:extLst>
              <a:ext uri="{FF2B5EF4-FFF2-40B4-BE49-F238E27FC236}">
                <a16:creationId xmlns:a16="http://schemas.microsoft.com/office/drawing/2014/main" id="{1288E81D-0D6B-384F-AE61-03DB913C4A84}"/>
              </a:ext>
            </a:extLst>
          </p:cNvPr>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7" name="Oval 36">
            <a:extLst>
              <a:ext uri="{FF2B5EF4-FFF2-40B4-BE49-F238E27FC236}">
                <a16:creationId xmlns:a16="http://schemas.microsoft.com/office/drawing/2014/main" id="{02165587-DD36-FE4B-A88E-DBDF7654F559}"/>
              </a:ext>
            </a:extLst>
          </p:cNvPr>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8" name="Oval 37">
            <a:extLst>
              <a:ext uri="{FF2B5EF4-FFF2-40B4-BE49-F238E27FC236}">
                <a16:creationId xmlns:a16="http://schemas.microsoft.com/office/drawing/2014/main" id="{C81A6067-8C64-1F4F-9530-751B29340AC0}"/>
              </a:ext>
            </a:extLst>
          </p:cNvPr>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299" name="Oval 38">
            <a:extLst>
              <a:ext uri="{FF2B5EF4-FFF2-40B4-BE49-F238E27FC236}">
                <a16:creationId xmlns:a16="http://schemas.microsoft.com/office/drawing/2014/main" id="{67A33C93-26E6-604D-86CF-B32CB357E05C}"/>
              </a:ext>
            </a:extLst>
          </p:cNvPr>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0" name="Oval 39">
            <a:extLst>
              <a:ext uri="{FF2B5EF4-FFF2-40B4-BE49-F238E27FC236}">
                <a16:creationId xmlns:a16="http://schemas.microsoft.com/office/drawing/2014/main" id="{61304307-DCDF-2B40-ACE9-A9474D3121C0}"/>
              </a:ext>
            </a:extLst>
          </p:cNvPr>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1" name="Oval 40">
            <a:extLst>
              <a:ext uri="{FF2B5EF4-FFF2-40B4-BE49-F238E27FC236}">
                <a16:creationId xmlns:a16="http://schemas.microsoft.com/office/drawing/2014/main" id="{C83F28C6-29A7-7646-BC9D-AC0462D35DAF}"/>
              </a:ext>
            </a:extLst>
          </p:cNvPr>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2" name="Oval 41">
            <a:extLst>
              <a:ext uri="{FF2B5EF4-FFF2-40B4-BE49-F238E27FC236}">
                <a16:creationId xmlns:a16="http://schemas.microsoft.com/office/drawing/2014/main" id="{D7E8F0BF-9310-104B-8132-68ABED8ABB4E}"/>
              </a:ext>
            </a:extLst>
          </p:cNvPr>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3" name="Oval 42">
            <a:extLst>
              <a:ext uri="{FF2B5EF4-FFF2-40B4-BE49-F238E27FC236}">
                <a16:creationId xmlns:a16="http://schemas.microsoft.com/office/drawing/2014/main" id="{6B3EFC01-9EDC-FC4B-AAFF-9A616EA73D37}"/>
              </a:ext>
            </a:extLst>
          </p:cNvPr>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4" name="Oval 43">
            <a:extLst>
              <a:ext uri="{FF2B5EF4-FFF2-40B4-BE49-F238E27FC236}">
                <a16:creationId xmlns:a16="http://schemas.microsoft.com/office/drawing/2014/main" id="{86AA84A1-8D11-4C47-BD11-673D0379317C}"/>
              </a:ext>
            </a:extLst>
          </p:cNvPr>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5" name="Oval 44">
            <a:extLst>
              <a:ext uri="{FF2B5EF4-FFF2-40B4-BE49-F238E27FC236}">
                <a16:creationId xmlns:a16="http://schemas.microsoft.com/office/drawing/2014/main" id="{D1672BCE-56F9-8441-81F9-B0C475BC22EA}"/>
              </a:ext>
            </a:extLst>
          </p:cNvPr>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6" name="Oval 45">
            <a:extLst>
              <a:ext uri="{FF2B5EF4-FFF2-40B4-BE49-F238E27FC236}">
                <a16:creationId xmlns:a16="http://schemas.microsoft.com/office/drawing/2014/main" id="{73F37DDB-3CD6-914C-93A6-8EDA7D1B9DAB}"/>
              </a:ext>
            </a:extLst>
          </p:cNvPr>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7" name="Oval 46">
            <a:extLst>
              <a:ext uri="{FF2B5EF4-FFF2-40B4-BE49-F238E27FC236}">
                <a16:creationId xmlns:a16="http://schemas.microsoft.com/office/drawing/2014/main" id="{D08E1372-C46B-0449-90DA-73C4B849309D}"/>
              </a:ext>
            </a:extLst>
          </p:cNvPr>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8" name="Oval 47">
            <a:extLst>
              <a:ext uri="{FF2B5EF4-FFF2-40B4-BE49-F238E27FC236}">
                <a16:creationId xmlns:a16="http://schemas.microsoft.com/office/drawing/2014/main" id="{AC893991-C142-D244-9CF1-7C9F1260091E}"/>
              </a:ext>
            </a:extLst>
          </p:cNvPr>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09" name="Oval 48">
            <a:extLst>
              <a:ext uri="{FF2B5EF4-FFF2-40B4-BE49-F238E27FC236}">
                <a16:creationId xmlns:a16="http://schemas.microsoft.com/office/drawing/2014/main" id="{79988359-5BC5-7E40-AC74-6A573AC077FE}"/>
              </a:ext>
            </a:extLst>
          </p:cNvPr>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0" name="Oval 49">
            <a:extLst>
              <a:ext uri="{FF2B5EF4-FFF2-40B4-BE49-F238E27FC236}">
                <a16:creationId xmlns:a16="http://schemas.microsoft.com/office/drawing/2014/main" id="{6A3BC3B0-B90F-7549-951A-C6925F39B46E}"/>
              </a:ext>
            </a:extLst>
          </p:cNvPr>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1" name="Oval 50">
            <a:extLst>
              <a:ext uri="{FF2B5EF4-FFF2-40B4-BE49-F238E27FC236}">
                <a16:creationId xmlns:a16="http://schemas.microsoft.com/office/drawing/2014/main" id="{5CA2111F-683E-A14A-AFC5-46692120776C}"/>
              </a:ext>
            </a:extLst>
          </p:cNvPr>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2" name="Oval 51">
            <a:extLst>
              <a:ext uri="{FF2B5EF4-FFF2-40B4-BE49-F238E27FC236}">
                <a16:creationId xmlns:a16="http://schemas.microsoft.com/office/drawing/2014/main" id="{CB30F1DA-D595-4843-AB78-15FB845F9F1A}"/>
              </a:ext>
            </a:extLst>
          </p:cNvPr>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3" name="Oval 52">
            <a:extLst>
              <a:ext uri="{FF2B5EF4-FFF2-40B4-BE49-F238E27FC236}">
                <a16:creationId xmlns:a16="http://schemas.microsoft.com/office/drawing/2014/main" id="{D80AD562-8C45-7E44-BD3A-44FA676AE94A}"/>
              </a:ext>
            </a:extLst>
          </p:cNvPr>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14" name="Text Box 53">
            <a:extLst>
              <a:ext uri="{FF2B5EF4-FFF2-40B4-BE49-F238E27FC236}">
                <a16:creationId xmlns:a16="http://schemas.microsoft.com/office/drawing/2014/main" id="{C1D1F787-4B95-B249-BB33-5DAC0781773B}"/>
              </a:ext>
            </a:extLst>
          </p:cNvPr>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5" name="Text Box 54">
            <a:extLst>
              <a:ext uri="{FF2B5EF4-FFF2-40B4-BE49-F238E27FC236}">
                <a16:creationId xmlns:a16="http://schemas.microsoft.com/office/drawing/2014/main" id="{7DF6D2B2-2E33-D141-A9F3-4CC3B3FACED4}"/>
              </a:ext>
            </a:extLst>
          </p:cNvPr>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endParaRPr lang="it-IT" altLang="it-IT" sz="2000">
              <a:latin typeface="Tahoma" panose="020B0604030504040204" pitchFamily="34" charset="0"/>
            </a:endParaRPr>
          </a:p>
        </p:txBody>
      </p:sp>
      <p:sp>
        <p:nvSpPr>
          <p:cNvPr id="11316" name="Text Box 55">
            <a:extLst>
              <a:ext uri="{FF2B5EF4-FFF2-40B4-BE49-F238E27FC236}">
                <a16:creationId xmlns:a16="http://schemas.microsoft.com/office/drawing/2014/main" id="{8C5A0410-4704-A446-8E95-61E692D2F14A}"/>
              </a:ext>
            </a:extLst>
          </p:cNvPr>
          <p:cNvSpPr txBox="1">
            <a:spLocks noChangeArrowheads="1"/>
          </p:cNvSpPr>
          <p:nvPr/>
        </p:nvSpPr>
        <p:spPr bwMode="auto">
          <a:xfrm>
            <a:off x="7924800" y="2286000"/>
            <a:ext cx="27432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400" dirty="0">
                <a:latin typeface="Tahoma" panose="020B0604030504040204" pitchFamily="34" charset="0"/>
              </a:rPr>
              <a:t>The </a:t>
            </a:r>
            <a:r>
              <a:rPr lang="en-US" altLang="zh-CN" sz="2400" dirty="0">
                <a:solidFill>
                  <a:srgbClr val="CC0000"/>
                </a:solidFill>
                <a:latin typeface="Tahoma" panose="020B0604030504040204" pitchFamily="34" charset="0"/>
              </a:rPr>
              <a:t>maximum margin linear classifier</a:t>
            </a:r>
            <a:r>
              <a:rPr lang="en-US" altLang="zh-CN" sz="2400" dirty="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dirty="0">
                <a:latin typeface="Tahoma" panose="020B0604030504040204" pitchFamily="34" charset="0"/>
              </a:rPr>
              <a:t>LSVM searches for a </a:t>
            </a:r>
            <a:r>
              <a:rPr lang="en-US" altLang="zh-CN" sz="2400" b="1" i="1" dirty="0">
                <a:solidFill>
                  <a:srgbClr val="FF0000"/>
                </a:solidFill>
                <a:latin typeface="Tahoma" panose="020B0604030504040204" pitchFamily="34" charset="0"/>
              </a:rPr>
              <a:t>separating hyperplane!</a:t>
            </a:r>
          </a:p>
        </p:txBody>
      </p:sp>
      <p:sp>
        <p:nvSpPr>
          <p:cNvPr id="243769" name="Text Box 57">
            <a:extLst>
              <a:ext uri="{FF2B5EF4-FFF2-40B4-BE49-F238E27FC236}">
                <a16:creationId xmlns:a16="http://schemas.microsoft.com/office/drawing/2014/main" id="{C0BD7996-7315-CE4B-8BC1-352640F2EB46}"/>
              </a:ext>
            </a:extLst>
          </p:cNvPr>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a:extLst>
              <a:ext uri="{FF2B5EF4-FFF2-40B4-BE49-F238E27FC236}">
                <a16:creationId xmlns:a16="http://schemas.microsoft.com/office/drawing/2014/main" id="{D7851BCA-80F3-6245-8390-D346BEB8714C}"/>
              </a:ext>
            </a:extLst>
          </p:cNvPr>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243771" name="Freeform 59">
            <a:extLst>
              <a:ext uri="{FF2B5EF4-FFF2-40B4-BE49-F238E27FC236}">
                <a16:creationId xmlns:a16="http://schemas.microsoft.com/office/drawing/2014/main" id="{F5ADF8B3-6236-5247-B3B0-03E35814D225}"/>
              </a:ext>
            </a:extLst>
          </p:cNvPr>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243772" name="Freeform 60">
            <a:extLst>
              <a:ext uri="{FF2B5EF4-FFF2-40B4-BE49-F238E27FC236}">
                <a16:creationId xmlns:a16="http://schemas.microsoft.com/office/drawing/2014/main" id="{9965CC87-46B9-6C4C-A1D0-1C14FFF874EE}"/>
              </a:ext>
            </a:extLst>
          </p:cNvPr>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1322" name="Oval 63">
            <a:extLst>
              <a:ext uri="{FF2B5EF4-FFF2-40B4-BE49-F238E27FC236}">
                <a16:creationId xmlns:a16="http://schemas.microsoft.com/office/drawing/2014/main" id="{892CB066-7705-0444-9B61-50EEA4E4A2FB}"/>
              </a:ext>
            </a:extLst>
          </p:cNvPr>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23" name="Oval 64">
            <a:extLst>
              <a:ext uri="{FF2B5EF4-FFF2-40B4-BE49-F238E27FC236}">
                <a16:creationId xmlns:a16="http://schemas.microsoft.com/office/drawing/2014/main" id="{14D12B42-40FC-A843-BF1F-5949C7A9A7F8}"/>
              </a:ext>
            </a:extLst>
          </p:cNvPr>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1324" name="Oval 65">
            <a:extLst>
              <a:ext uri="{FF2B5EF4-FFF2-40B4-BE49-F238E27FC236}">
                <a16:creationId xmlns:a16="http://schemas.microsoft.com/office/drawing/2014/main" id="{71DF22C5-525D-AD4C-B52E-B340E5EF1DBB}"/>
              </a:ext>
            </a:extLst>
          </p:cNvPr>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43778" name="Text Box 66">
            <a:extLst>
              <a:ext uri="{FF2B5EF4-FFF2-40B4-BE49-F238E27FC236}">
                <a16:creationId xmlns:a16="http://schemas.microsoft.com/office/drawing/2014/main" id="{71658BA4-4A10-7746-87E8-69E023397E46}"/>
              </a:ext>
            </a:extLst>
          </p:cNvPr>
          <p:cNvSpPr txBox="1">
            <a:spLocks noChangeArrowheads="1"/>
          </p:cNvSpPr>
          <p:nvPr/>
        </p:nvSpPr>
        <p:spPr bwMode="auto">
          <a:xfrm>
            <a:off x="5568951" y="1276350"/>
            <a:ext cx="4968875" cy="2154436"/>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371600" indent="-4572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828800" indent="-4572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2286000" indent="-4572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AutoNum type="arabicPeriod"/>
            </a:pPr>
            <a:r>
              <a:rPr lang="en-US" altLang="zh-CN" sz="2000" dirty="0">
                <a:latin typeface="Tahoma" panose="020B0604030504040204" pitchFamily="34" charset="0"/>
              </a:rPr>
              <a:t>Maximizing the margin is good according to intuition</a:t>
            </a:r>
          </a:p>
          <a:p>
            <a:pPr eaLnBrk="1" hangingPunct="1">
              <a:buClrTx/>
              <a:buSzTx/>
              <a:buFontTx/>
              <a:buAutoNum type="arabicPeriod"/>
            </a:pPr>
            <a:r>
              <a:rPr lang="en-US" altLang="zh-CN" sz="2000" dirty="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dirty="0">
                <a:latin typeface="Tahoma" panose="020B0604030504040204" pitchFamily="34" charset="0"/>
              </a:rPr>
              <a:t>Empirically it works very very well.</a:t>
            </a:r>
          </a:p>
        </p:txBody>
      </p:sp>
      <p:sp>
        <p:nvSpPr>
          <p:cNvPr id="63" name="Title 1">
            <a:extLst>
              <a:ext uri="{FF2B5EF4-FFF2-40B4-BE49-F238E27FC236}">
                <a16:creationId xmlns:a16="http://schemas.microsoft.com/office/drawing/2014/main" id="{9149443D-CF9E-3940-8A87-FBF7063B59DF}"/>
              </a:ext>
            </a:extLst>
          </p:cNvPr>
          <p:cNvSpPr txBox="1">
            <a:spLocks/>
          </p:cNvSpPr>
          <p:nvPr/>
        </p:nvSpPr>
        <p:spPr>
          <a:xfrm>
            <a:off x="2292996" y="85007"/>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sz="2400" kern="0" dirty="0" err="1"/>
              <a:t>Support-Vector</a:t>
            </a:r>
            <a:r>
              <a:rPr lang="it-IT" sz="2400" kern="0" dirty="0"/>
              <a:t> </a:t>
            </a:r>
            <a:r>
              <a:rPr lang="it-IT" sz="2400" kern="0" dirty="0" err="1"/>
              <a:t>Machines</a:t>
            </a:r>
            <a:r>
              <a:rPr lang="it-IT" sz="2400" kern="0" dirty="0"/>
              <a:t>: </a:t>
            </a:r>
            <a:r>
              <a:rPr lang="it-IT" sz="2400" kern="0" dirty="0" err="1"/>
              <a:t>Classifying</a:t>
            </a:r>
            <a:r>
              <a:rPr lang="it-IT" sz="2400" kern="0" dirty="0"/>
              <a:t> by </a:t>
            </a:r>
            <a:r>
              <a:rPr lang="it-IT" sz="2400" kern="0" dirty="0" err="1"/>
              <a:t>margin</a:t>
            </a:r>
            <a:r>
              <a:rPr lang="it-IT" sz="2400" kern="0" dirty="0"/>
              <a:t> </a:t>
            </a:r>
            <a:r>
              <a:rPr lang="it-IT" sz="2400" kern="0" dirty="0" err="1"/>
              <a:t>maximization</a:t>
            </a:r>
            <a:endParaRPr lang="it-IT" sz="2400" kern="0" dirty="0"/>
          </a:p>
        </p:txBody>
      </p:sp>
      <p:cxnSp>
        <p:nvCxnSpPr>
          <p:cNvPr id="3" name="Straight Arrow Connector 2">
            <a:extLst>
              <a:ext uri="{FF2B5EF4-FFF2-40B4-BE49-F238E27FC236}">
                <a16:creationId xmlns:a16="http://schemas.microsoft.com/office/drawing/2014/main" id="{703C5CD8-88FE-744E-8C48-DE42484B0DEF}"/>
              </a:ext>
            </a:extLst>
          </p:cNvPr>
          <p:cNvCxnSpPr>
            <a:cxnSpLocks/>
          </p:cNvCxnSpPr>
          <p:nvPr/>
        </p:nvCxnSpPr>
        <p:spPr bwMode="auto">
          <a:xfrm flipH="1" flipV="1">
            <a:off x="5568950" y="4363780"/>
            <a:ext cx="2402534" cy="1198821"/>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27724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F50308D-4A8B-3244-94D7-346A387E2C18}"/>
              </a:ext>
            </a:extLst>
          </p:cNvPr>
          <p:cNvSpPr>
            <a:spLocks noGrp="1"/>
          </p:cNvSpPr>
          <p:nvPr>
            <p:ph type="title"/>
          </p:nvPr>
        </p:nvSpPr>
        <p:spPr>
          <a:xfrm>
            <a:off x="838200" y="0"/>
            <a:ext cx="10515600" cy="1325563"/>
          </a:xfrm>
        </p:spPr>
        <p:txBody>
          <a:bodyPr/>
          <a:lstStyle/>
          <a:p>
            <a:r>
              <a:rPr lang="en-US" altLang="it-IT" dirty="0"/>
              <a:t>What is a hyperplane?</a:t>
            </a:r>
          </a:p>
        </p:txBody>
      </p:sp>
      <p:sp>
        <p:nvSpPr>
          <p:cNvPr id="10243" name="Content Placeholder 2">
            <a:extLst>
              <a:ext uri="{FF2B5EF4-FFF2-40B4-BE49-F238E27FC236}">
                <a16:creationId xmlns:a16="http://schemas.microsoft.com/office/drawing/2014/main" id="{D4844705-2EE9-9B48-97A4-F392AB7727B9}"/>
              </a:ext>
            </a:extLst>
          </p:cNvPr>
          <p:cNvSpPr>
            <a:spLocks noGrp="1"/>
          </p:cNvSpPr>
          <p:nvPr>
            <p:ph idx="1"/>
          </p:nvPr>
        </p:nvSpPr>
        <p:spPr>
          <a:xfrm>
            <a:off x="2154381" y="1127411"/>
            <a:ext cx="8458200" cy="4781550"/>
          </a:xfrm>
        </p:spPr>
        <p:txBody>
          <a:bodyPr>
            <a:normAutofit fontScale="92500" lnSpcReduction="10000"/>
          </a:bodyPr>
          <a:lstStyle/>
          <a:p>
            <a:r>
              <a:rPr lang="en-US" altLang="it-IT" dirty="0"/>
              <a:t>As a simple example, for a classification task with only two features, you can think of a hyperplane as a line that linearly separates and classifies a set of data;</a:t>
            </a:r>
          </a:p>
          <a:p>
            <a:pPr marL="0" indent="0">
              <a:buNone/>
            </a:pPr>
            <a:endParaRPr lang="en-US" altLang="it-IT" dirty="0"/>
          </a:p>
          <a:p>
            <a:r>
              <a:rPr lang="en-US" altLang="it-IT" dirty="0"/>
              <a:t>Intuitively, the further from the hyperplane our data points lie, the more confident we are that they have been correctly classified. We therefore want our data points to be as far away from the hyperplane as possible, while still being on the correct side of it;</a:t>
            </a:r>
          </a:p>
          <a:p>
            <a:pPr marL="0" indent="0">
              <a:buNone/>
            </a:pPr>
            <a:endParaRPr lang="en-US" altLang="it-IT" dirty="0"/>
          </a:p>
          <a:p>
            <a:r>
              <a:rPr lang="en-US" altLang="it-IT" dirty="0"/>
              <a:t>So when new testing data are added, whatever side of the hyperplane it lands will decide the class that we assign to it.</a:t>
            </a:r>
          </a:p>
          <a:p>
            <a:endParaRPr lang="en-US" altLang="it-IT" dirty="0"/>
          </a:p>
        </p:txBody>
      </p:sp>
    </p:spTree>
    <p:extLst>
      <p:ext uri="{BB962C8B-B14F-4D97-AF65-F5344CB8AC3E}">
        <p14:creationId xmlns:p14="http://schemas.microsoft.com/office/powerpoint/2010/main" val="231988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1E1B6E6-53BC-8C45-8D1D-CD369533A99C}"/>
              </a:ext>
            </a:extLst>
          </p:cNvPr>
          <p:cNvSpPr>
            <a:spLocks noGrp="1"/>
          </p:cNvSpPr>
          <p:nvPr>
            <p:ph type="title"/>
          </p:nvPr>
        </p:nvSpPr>
        <p:spPr>
          <a:xfrm>
            <a:off x="838200" y="-212976"/>
            <a:ext cx="10515600" cy="1325563"/>
          </a:xfrm>
        </p:spPr>
        <p:txBody>
          <a:bodyPr/>
          <a:lstStyle/>
          <a:p>
            <a:r>
              <a:rPr lang="en-US" altLang="it-IT" dirty="0"/>
              <a:t>How do we find the right hyperplane?</a:t>
            </a:r>
          </a:p>
        </p:txBody>
      </p:sp>
      <p:sp>
        <p:nvSpPr>
          <p:cNvPr id="11267" name="Content Placeholder 2">
            <a:extLst>
              <a:ext uri="{FF2B5EF4-FFF2-40B4-BE49-F238E27FC236}">
                <a16:creationId xmlns:a16="http://schemas.microsoft.com/office/drawing/2014/main" id="{0E0EDB7A-8AF6-DF4F-81B9-959260BED7E5}"/>
              </a:ext>
            </a:extLst>
          </p:cNvPr>
          <p:cNvSpPr>
            <a:spLocks noGrp="1"/>
          </p:cNvSpPr>
          <p:nvPr>
            <p:ph idx="1"/>
          </p:nvPr>
        </p:nvSpPr>
        <p:spPr>
          <a:xfrm>
            <a:off x="2152650" y="1112587"/>
            <a:ext cx="7886700" cy="3559969"/>
          </a:xfrm>
        </p:spPr>
        <p:txBody>
          <a:bodyPr>
            <a:normAutofit fontScale="92500"/>
          </a:bodyPr>
          <a:lstStyle/>
          <a:p>
            <a:r>
              <a:rPr lang="en-US" altLang="it-IT" dirty="0"/>
              <a:t>How do we best segregate the two classes within the data?</a:t>
            </a:r>
          </a:p>
          <a:p>
            <a:r>
              <a:rPr lang="en-US" altLang="it-IT" dirty="0"/>
              <a:t>The distance between the hyperplane and the nearest data point from either set is known as the </a:t>
            </a:r>
            <a:r>
              <a:rPr lang="en-US" altLang="it-IT" b="1" dirty="0">
                <a:solidFill>
                  <a:srgbClr val="0070C0"/>
                </a:solidFill>
              </a:rPr>
              <a:t>margin</a:t>
            </a:r>
            <a:r>
              <a:rPr lang="en-US" altLang="it-IT" dirty="0"/>
              <a:t>. </a:t>
            </a:r>
          </a:p>
          <a:p>
            <a:r>
              <a:rPr lang="en-US" altLang="it-IT" dirty="0"/>
              <a:t>The goal is to choose a hyperplane with the greatest possible margin between the hyperplane and any point within the training set, giving a greater chance of new data being classified correctly. </a:t>
            </a:r>
            <a:r>
              <a:rPr lang="en-US" altLang="it-IT" b="1" dirty="0"/>
              <a:t>There will never be any data point inside the margin.</a:t>
            </a:r>
            <a:endParaRPr lang="en-US" altLang="it-IT" dirty="0"/>
          </a:p>
          <a:p>
            <a:endParaRPr lang="en-US" altLang="it-IT" dirty="0"/>
          </a:p>
        </p:txBody>
      </p:sp>
      <p:pic>
        <p:nvPicPr>
          <p:cNvPr id="11268" name="Picture 2" descr="tumblr_inline_o9aa9nH3WQ1u37g00_540">
            <a:extLst>
              <a:ext uri="{FF2B5EF4-FFF2-40B4-BE49-F238E27FC236}">
                <a16:creationId xmlns:a16="http://schemas.microsoft.com/office/drawing/2014/main" id="{43F4AE3F-53BD-8149-8147-241E1EFE1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746" y="4981316"/>
            <a:ext cx="3768437" cy="188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8285A11-3008-5842-A9A6-7576CA2811A2}"/>
              </a:ext>
            </a:extLst>
          </p:cNvPr>
          <p:cNvSpPr/>
          <p:nvPr/>
        </p:nvSpPr>
        <p:spPr bwMode="auto">
          <a:xfrm>
            <a:off x="2152650" y="5971310"/>
            <a:ext cx="2363932" cy="623455"/>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6" name="Rectangle 5">
            <a:extLst>
              <a:ext uri="{FF2B5EF4-FFF2-40B4-BE49-F238E27FC236}">
                <a16:creationId xmlns:a16="http://schemas.microsoft.com/office/drawing/2014/main" id="{ABC1CF98-CB68-134C-9FA4-F0CC0C52A146}"/>
              </a:ext>
            </a:extLst>
          </p:cNvPr>
          <p:cNvSpPr/>
          <p:nvPr/>
        </p:nvSpPr>
        <p:spPr bwMode="auto">
          <a:xfrm>
            <a:off x="8154866" y="5924418"/>
            <a:ext cx="2363932" cy="623455"/>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189338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4"/>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3268910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5"/>
            <a:ext cx="27432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dirty="0">
                <a:latin typeface="Tahoma" panose="020B0604030504040204" pitchFamily="34" charset="0"/>
              </a:rPr>
              <a:t>M</a:t>
            </a:r>
            <a:r>
              <a:rPr lang="en-US" altLang="zh-CN" sz="2400" b="1" dirty="0">
                <a:latin typeface="Tahoma" panose="020B0604030504040204" pitchFamily="34" charset="0"/>
              </a:rPr>
              <a:t>=Margin Width</a:t>
            </a:r>
            <a:endParaRPr lang="en-US" altLang="zh-CN" sz="2400" b="1" i="1" dirty="0">
              <a:latin typeface="Tahoma" panose="020B0604030504040204" pitchFamily="34" charset="0"/>
            </a:endParaRPr>
          </a:p>
        </p:txBody>
      </p:sp>
      <p:sp>
        <p:nvSpPr>
          <p:cNvPr id="2" name="TextBox 1">
            <a:extLst>
              <a:ext uri="{FF2B5EF4-FFF2-40B4-BE49-F238E27FC236}">
                <a16:creationId xmlns:a16="http://schemas.microsoft.com/office/drawing/2014/main" id="{CD979D6B-0A8D-924B-9810-5EA666274E84}"/>
              </a:ext>
            </a:extLst>
          </p:cNvPr>
          <p:cNvSpPr txBox="1"/>
          <p:nvPr/>
        </p:nvSpPr>
        <p:spPr>
          <a:xfrm>
            <a:off x="7909303" y="2743201"/>
            <a:ext cx="2288004" cy="646331"/>
          </a:xfrm>
          <a:prstGeom prst="rect">
            <a:avLst/>
          </a:prstGeom>
          <a:noFill/>
        </p:spPr>
        <p:txBody>
          <a:bodyPr wrap="square" rtlCol="0">
            <a:spAutoFit/>
          </a:bodyPr>
          <a:lstStyle/>
          <a:p>
            <a:r>
              <a:rPr lang="it-IT" i="1" dirty="0" err="1"/>
              <a:t>We</a:t>
            </a:r>
            <a:r>
              <a:rPr lang="it-IT" i="1" dirty="0"/>
              <a:t> </a:t>
            </a:r>
            <a:r>
              <a:rPr lang="it-IT" i="1" dirty="0" err="1"/>
              <a:t>want</a:t>
            </a:r>
            <a:r>
              <a:rPr lang="it-IT" i="1" dirty="0"/>
              <a:t> to  </a:t>
            </a:r>
            <a:r>
              <a:rPr lang="it-IT" i="1" dirty="0" err="1"/>
              <a:t>maximise</a:t>
            </a:r>
            <a:r>
              <a:rPr lang="it-IT" i="1" dirty="0"/>
              <a:t> </a:t>
            </a:r>
            <a:r>
              <a:rPr lang="it-IT" i="1" dirty="0" err="1"/>
              <a:t>this</a:t>
            </a:r>
            <a:r>
              <a:rPr lang="it-IT" i="1" dirty="0"/>
              <a:t> area…</a:t>
            </a:r>
          </a:p>
        </p:txBody>
      </p:sp>
      <p:pic>
        <p:nvPicPr>
          <p:cNvPr id="4" name="Picture 3">
            <a:extLst>
              <a:ext uri="{FF2B5EF4-FFF2-40B4-BE49-F238E27FC236}">
                <a16:creationId xmlns:a16="http://schemas.microsoft.com/office/drawing/2014/main" id="{4E19D16E-C5B9-DF41-A217-99B7E6EE054E}"/>
              </a:ext>
            </a:extLst>
          </p:cNvPr>
          <p:cNvPicPr>
            <a:picLocks noChangeAspect="1"/>
          </p:cNvPicPr>
          <p:nvPr/>
        </p:nvPicPr>
        <p:blipFill rotWithShape="1">
          <a:blip r:embed="rId2"/>
          <a:srcRect l="13336" t="21055" r="53194"/>
          <a:stretch/>
        </p:blipFill>
        <p:spPr>
          <a:xfrm>
            <a:off x="6302348" y="3736574"/>
            <a:ext cx="1281942" cy="2267792"/>
          </a:xfrm>
          <a:prstGeom prst="rect">
            <a:avLst/>
          </a:prstGeom>
        </p:spPr>
      </p:pic>
      <p:sp>
        <p:nvSpPr>
          <p:cNvPr id="6" name="Cloud Callout 5">
            <a:extLst>
              <a:ext uri="{FF2B5EF4-FFF2-40B4-BE49-F238E27FC236}">
                <a16:creationId xmlns:a16="http://schemas.microsoft.com/office/drawing/2014/main" id="{6A015965-33F1-BE46-9AB2-FE118384E702}"/>
              </a:ext>
            </a:extLst>
          </p:cNvPr>
          <p:cNvSpPr/>
          <p:nvPr/>
        </p:nvSpPr>
        <p:spPr bwMode="auto">
          <a:xfrm>
            <a:off x="7528260" y="2665390"/>
            <a:ext cx="2613016" cy="1432918"/>
          </a:xfrm>
          <a:prstGeom prst="cloudCallout">
            <a:avLst>
              <a:gd name="adj1" fmla="val -62351"/>
              <a:gd name="adj2" fmla="val 57092"/>
            </a:avLst>
          </a:prstGeom>
          <a:solidFill>
            <a:schemeClr val="accent1">
              <a:alpha val="19000"/>
            </a:schemeClr>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7" name="Rectangle 6">
            <a:extLst>
              <a:ext uri="{FF2B5EF4-FFF2-40B4-BE49-F238E27FC236}">
                <a16:creationId xmlns:a16="http://schemas.microsoft.com/office/drawing/2014/main" id="{D577C897-E1EA-E441-B825-0D115FB5E111}"/>
              </a:ext>
            </a:extLst>
          </p:cNvPr>
          <p:cNvSpPr/>
          <p:nvPr/>
        </p:nvSpPr>
        <p:spPr bwMode="auto">
          <a:xfrm rot="19990689">
            <a:off x="4012786" y="2101517"/>
            <a:ext cx="2997623" cy="628056"/>
          </a:xfrm>
          <a:prstGeom prst="rect">
            <a:avLst/>
          </a:prstGeom>
          <a:solidFill>
            <a:schemeClr val="accent1">
              <a:alpha val="30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2105384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0" name="Rectangle 4">
            <a:extLst>
              <a:ext uri="{FF2B5EF4-FFF2-40B4-BE49-F238E27FC236}">
                <a16:creationId xmlns:a16="http://schemas.microsoft.com/office/drawing/2014/main" id="{07BED039-93F9-5C46-B25D-5C7C20864C25}"/>
              </a:ext>
            </a:extLst>
          </p:cNvPr>
          <p:cNvSpPr>
            <a:spLocks noGrp="1" noChangeArrowheads="1"/>
          </p:cNvSpPr>
          <p:nvPr>
            <p:ph type="body" sz="half" idx="1"/>
          </p:nvPr>
        </p:nvSpPr>
        <p:spPr>
          <a:xfrm>
            <a:off x="2133600" y="4191001"/>
            <a:ext cx="3886200" cy="1939925"/>
          </a:xfrm>
          <a:noFill/>
        </p:spPr>
        <p:txBody>
          <a:bodyPr/>
          <a:lstStyle/>
          <a:p>
            <a:pPr eaLnBrk="1" hangingPunct="1">
              <a:buFont typeface="Wingdings" pitchFamily="2" charset="2"/>
              <a:buNone/>
            </a:pPr>
            <a:r>
              <a:rPr lang="en-US" altLang="zh-CN" sz="2600" dirty="0"/>
              <a:t>What we know:</a:t>
            </a:r>
          </a:p>
          <a:p>
            <a:pPr eaLnBrk="1" hangingPunct="1"/>
            <a:r>
              <a:rPr lang="en-US" altLang="zh-CN" sz="2600" b="1" i="1" dirty="0" err="1"/>
              <a:t>wx</a:t>
            </a:r>
            <a:r>
              <a:rPr lang="en-US" altLang="zh-CN" sz="2600" b="1" i="1" baseline="30000" dirty="0"/>
              <a:t>+</a:t>
            </a:r>
            <a:r>
              <a:rPr lang="en-US" altLang="zh-CN" sz="2600" i="1" dirty="0"/>
              <a:t> + b = +1 </a:t>
            </a:r>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4"/>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
        <p:nvSpPr>
          <p:cNvPr id="20" name="Rectangle 19">
            <a:extLst>
              <a:ext uri="{FF2B5EF4-FFF2-40B4-BE49-F238E27FC236}">
                <a16:creationId xmlns:a16="http://schemas.microsoft.com/office/drawing/2014/main" id="{86BEABAE-8E38-1547-99DE-3749044F5EEE}"/>
              </a:ext>
            </a:extLst>
          </p:cNvPr>
          <p:cNvSpPr/>
          <p:nvPr/>
        </p:nvSpPr>
        <p:spPr bwMode="auto">
          <a:xfrm rot="19990689">
            <a:off x="3632910" y="1558190"/>
            <a:ext cx="2997623" cy="628056"/>
          </a:xfrm>
          <a:prstGeom prst="rect">
            <a:avLst/>
          </a:prstGeom>
          <a:solidFill>
            <a:schemeClr val="accent1">
              <a:alpha val="30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2" name="TextBox 1">
            <a:extLst>
              <a:ext uri="{FF2B5EF4-FFF2-40B4-BE49-F238E27FC236}">
                <a16:creationId xmlns:a16="http://schemas.microsoft.com/office/drawing/2014/main" id="{81F18F65-B207-BC4B-8598-E51DE395FED7}"/>
              </a:ext>
            </a:extLst>
          </p:cNvPr>
          <p:cNvSpPr txBox="1"/>
          <p:nvPr/>
        </p:nvSpPr>
        <p:spPr>
          <a:xfrm rot="3774227">
            <a:off x="4313755" y="1522054"/>
            <a:ext cx="1085842" cy="369332"/>
          </a:xfrm>
          <a:prstGeom prst="rect">
            <a:avLst/>
          </a:prstGeom>
          <a:noFill/>
        </p:spPr>
        <p:txBody>
          <a:bodyPr wrap="square" rtlCol="0">
            <a:spAutoFit/>
          </a:bodyPr>
          <a:lstStyle/>
          <a:p>
            <a:r>
              <a:rPr lang="it-IT" b="1" dirty="0">
                <a:solidFill>
                  <a:srgbClr val="FF0000"/>
                </a:solidFill>
              </a:rPr>
              <a:t>…</a:t>
            </a:r>
          </a:p>
        </p:txBody>
      </p:sp>
    </p:spTree>
    <p:extLst>
      <p:ext uri="{BB962C8B-B14F-4D97-AF65-F5344CB8AC3E}">
        <p14:creationId xmlns:p14="http://schemas.microsoft.com/office/powerpoint/2010/main" val="150666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0" name="Rectangle 4">
            <a:extLst>
              <a:ext uri="{FF2B5EF4-FFF2-40B4-BE49-F238E27FC236}">
                <a16:creationId xmlns:a16="http://schemas.microsoft.com/office/drawing/2014/main" id="{07BED039-93F9-5C46-B25D-5C7C20864C25}"/>
              </a:ext>
            </a:extLst>
          </p:cNvPr>
          <p:cNvSpPr>
            <a:spLocks noGrp="1" noChangeArrowheads="1"/>
          </p:cNvSpPr>
          <p:nvPr>
            <p:ph type="body" sz="half" idx="1"/>
          </p:nvPr>
        </p:nvSpPr>
        <p:spPr>
          <a:xfrm>
            <a:off x="2133600" y="4191001"/>
            <a:ext cx="3886200" cy="1939925"/>
          </a:xfrm>
          <a:noFill/>
        </p:spPr>
        <p:txBody>
          <a:bodyPr/>
          <a:lstStyle/>
          <a:p>
            <a:pPr eaLnBrk="1" hangingPunct="1">
              <a:buFont typeface="Wingdings" pitchFamily="2" charset="2"/>
              <a:buNone/>
            </a:pPr>
            <a:r>
              <a:rPr lang="en-US" altLang="zh-CN" sz="2600" dirty="0"/>
              <a:t>What we know:</a:t>
            </a:r>
          </a:p>
          <a:p>
            <a:pPr eaLnBrk="1" hangingPunct="1"/>
            <a:r>
              <a:rPr lang="en-US" altLang="zh-CN" sz="2600" b="1" i="1" dirty="0" err="1"/>
              <a:t>wx</a:t>
            </a:r>
            <a:r>
              <a:rPr lang="en-US" altLang="zh-CN" sz="2600" b="1" i="1" baseline="30000" dirty="0"/>
              <a:t>+</a:t>
            </a:r>
            <a:r>
              <a:rPr lang="en-US" altLang="zh-CN" sz="2600" i="1" dirty="0"/>
              <a:t> + b = +1 </a:t>
            </a:r>
          </a:p>
          <a:p>
            <a:pPr eaLnBrk="1" hangingPunct="1"/>
            <a:r>
              <a:rPr lang="en-US" altLang="zh-CN" sz="2600" b="1" i="1" dirty="0" err="1"/>
              <a:t>wx</a:t>
            </a:r>
            <a:r>
              <a:rPr lang="en-US" altLang="zh-CN" sz="2600" b="1" i="1" baseline="30000" dirty="0"/>
              <a:t>-</a:t>
            </a:r>
            <a:r>
              <a:rPr lang="en-US" altLang="zh-CN" sz="2600" i="1" dirty="0"/>
              <a:t> + b = -1 </a:t>
            </a:r>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4"/>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
        <p:nvSpPr>
          <p:cNvPr id="20" name="Rectangle 19">
            <a:extLst>
              <a:ext uri="{FF2B5EF4-FFF2-40B4-BE49-F238E27FC236}">
                <a16:creationId xmlns:a16="http://schemas.microsoft.com/office/drawing/2014/main" id="{71D9B623-47FE-2640-80ED-1D7B29A1B090}"/>
              </a:ext>
            </a:extLst>
          </p:cNvPr>
          <p:cNvSpPr/>
          <p:nvPr/>
        </p:nvSpPr>
        <p:spPr bwMode="auto">
          <a:xfrm rot="19990689">
            <a:off x="4357826" y="2629299"/>
            <a:ext cx="2997623" cy="628056"/>
          </a:xfrm>
          <a:prstGeom prst="rect">
            <a:avLst/>
          </a:prstGeom>
          <a:solidFill>
            <a:schemeClr val="accent1">
              <a:alpha val="30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21" name="TextBox 20">
            <a:extLst>
              <a:ext uri="{FF2B5EF4-FFF2-40B4-BE49-F238E27FC236}">
                <a16:creationId xmlns:a16="http://schemas.microsoft.com/office/drawing/2014/main" id="{50B93B45-1E2A-4B4A-B37B-D08A80D1D2D6}"/>
              </a:ext>
            </a:extLst>
          </p:cNvPr>
          <p:cNvSpPr txBox="1"/>
          <p:nvPr/>
        </p:nvSpPr>
        <p:spPr>
          <a:xfrm rot="3774227">
            <a:off x="5848231" y="3864372"/>
            <a:ext cx="1085842" cy="369332"/>
          </a:xfrm>
          <a:prstGeom prst="rect">
            <a:avLst/>
          </a:prstGeom>
          <a:noFill/>
        </p:spPr>
        <p:txBody>
          <a:bodyPr wrap="square" rtlCol="0">
            <a:spAutoFit/>
          </a:bodyPr>
          <a:lstStyle/>
          <a:p>
            <a:r>
              <a:rPr lang="it-IT" b="1" dirty="0">
                <a:solidFill>
                  <a:srgbClr val="FF0000"/>
                </a:solidFill>
              </a:rPr>
              <a:t>…</a:t>
            </a:r>
          </a:p>
        </p:txBody>
      </p:sp>
    </p:spTree>
    <p:extLst>
      <p:ext uri="{BB962C8B-B14F-4D97-AF65-F5344CB8AC3E}">
        <p14:creationId xmlns:p14="http://schemas.microsoft.com/office/powerpoint/2010/main" val="3874447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0" name="Rectangle 4">
            <a:extLst>
              <a:ext uri="{FF2B5EF4-FFF2-40B4-BE49-F238E27FC236}">
                <a16:creationId xmlns:a16="http://schemas.microsoft.com/office/drawing/2014/main" id="{07BED039-93F9-5C46-B25D-5C7C20864C25}"/>
              </a:ext>
            </a:extLst>
          </p:cNvPr>
          <p:cNvSpPr>
            <a:spLocks noGrp="1" noChangeArrowheads="1"/>
          </p:cNvSpPr>
          <p:nvPr>
            <p:ph type="body" sz="half" idx="1"/>
          </p:nvPr>
        </p:nvSpPr>
        <p:spPr>
          <a:xfrm>
            <a:off x="2133600" y="4191001"/>
            <a:ext cx="3886200" cy="1939925"/>
          </a:xfrm>
          <a:noFill/>
        </p:spPr>
        <p:txBody>
          <a:bodyPr/>
          <a:lstStyle/>
          <a:p>
            <a:pPr eaLnBrk="1" hangingPunct="1">
              <a:buFont typeface="Wingdings" pitchFamily="2" charset="2"/>
              <a:buNone/>
            </a:pPr>
            <a:r>
              <a:rPr lang="en-US" altLang="zh-CN" sz="2600" dirty="0"/>
              <a:t>What we know:</a:t>
            </a:r>
          </a:p>
          <a:p>
            <a:pPr eaLnBrk="1" hangingPunct="1"/>
            <a:r>
              <a:rPr lang="en-US" altLang="zh-CN" sz="2600" b="1" i="1" dirty="0" err="1"/>
              <a:t>wx</a:t>
            </a:r>
            <a:r>
              <a:rPr lang="en-US" altLang="zh-CN" sz="2600" b="1" i="1" baseline="30000" dirty="0"/>
              <a:t>+</a:t>
            </a:r>
            <a:r>
              <a:rPr lang="en-US" altLang="zh-CN" sz="2600" i="1" dirty="0"/>
              <a:t> + b = +1 </a:t>
            </a:r>
          </a:p>
          <a:p>
            <a:pPr eaLnBrk="1" hangingPunct="1"/>
            <a:r>
              <a:rPr lang="en-US" altLang="zh-CN" sz="2600" b="1" i="1" dirty="0" err="1"/>
              <a:t>wx</a:t>
            </a:r>
            <a:r>
              <a:rPr lang="en-US" altLang="zh-CN" sz="2600" b="1" i="1" baseline="30000" dirty="0"/>
              <a:t>-</a:t>
            </a:r>
            <a:r>
              <a:rPr lang="en-US" altLang="zh-CN" sz="2600" i="1" dirty="0"/>
              <a:t> + b = -1 </a:t>
            </a:r>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4"/>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
        <p:nvSpPr>
          <p:cNvPr id="2" name="TextBox 1">
            <a:extLst>
              <a:ext uri="{FF2B5EF4-FFF2-40B4-BE49-F238E27FC236}">
                <a16:creationId xmlns:a16="http://schemas.microsoft.com/office/drawing/2014/main" id="{D75347F1-284D-4B47-B894-8BA5EF5F6ACC}"/>
              </a:ext>
            </a:extLst>
          </p:cNvPr>
          <p:cNvSpPr txBox="1"/>
          <p:nvPr/>
        </p:nvSpPr>
        <p:spPr>
          <a:xfrm>
            <a:off x="5104109" y="4680488"/>
            <a:ext cx="5396741" cy="923330"/>
          </a:xfrm>
          <a:prstGeom prst="rect">
            <a:avLst/>
          </a:prstGeom>
          <a:noFill/>
        </p:spPr>
        <p:txBody>
          <a:bodyPr wrap="square" rtlCol="0">
            <a:spAutoFit/>
          </a:bodyPr>
          <a:lstStyle/>
          <a:p>
            <a:r>
              <a:rPr lang="it-IT" dirty="0"/>
              <a:t>Area to be </a:t>
            </a:r>
            <a:r>
              <a:rPr lang="it-IT" dirty="0" err="1"/>
              <a:t>maximized</a:t>
            </a:r>
            <a:r>
              <a:rPr lang="it-IT" dirty="0"/>
              <a:t>:</a:t>
            </a:r>
          </a:p>
          <a:p>
            <a:r>
              <a:rPr lang="en-US" altLang="zh-CN" i="1" dirty="0"/>
              <a:t>[</a:t>
            </a:r>
            <a:r>
              <a:rPr lang="en-US" altLang="zh-CN" b="1" i="1" dirty="0" err="1"/>
              <a:t>wx</a:t>
            </a:r>
            <a:r>
              <a:rPr lang="en-US" altLang="zh-CN" b="1" i="1" baseline="30000" dirty="0"/>
              <a:t>+</a:t>
            </a:r>
            <a:r>
              <a:rPr lang="en-US" altLang="zh-CN" i="1" dirty="0"/>
              <a:t> + b = +1] – [</a:t>
            </a:r>
            <a:r>
              <a:rPr lang="en-US" altLang="zh-CN" b="1" i="1" dirty="0" err="1"/>
              <a:t>wx</a:t>
            </a:r>
            <a:r>
              <a:rPr lang="en-US" altLang="zh-CN" b="1" i="1" baseline="30000" dirty="0"/>
              <a:t>-</a:t>
            </a:r>
            <a:r>
              <a:rPr lang="en-US" altLang="zh-CN" i="1" dirty="0"/>
              <a:t> + b = -1]</a:t>
            </a:r>
          </a:p>
          <a:p>
            <a:endParaRPr lang="it-IT" dirty="0"/>
          </a:p>
        </p:txBody>
      </p:sp>
    </p:spTree>
    <p:extLst>
      <p:ext uri="{BB962C8B-B14F-4D97-AF65-F5344CB8AC3E}">
        <p14:creationId xmlns:p14="http://schemas.microsoft.com/office/powerpoint/2010/main" val="2667345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38DC213-AC46-4148-BB04-1BEF24B87071}"/>
              </a:ext>
            </a:extLst>
          </p:cNvPr>
          <p:cNvSpPr>
            <a:spLocks noGrp="1" noChangeArrowheads="1"/>
          </p:cNvSpPr>
          <p:nvPr>
            <p:ph type="title"/>
          </p:nvPr>
        </p:nvSpPr>
        <p:spPr>
          <a:xfrm>
            <a:off x="1967706" y="60302"/>
            <a:ext cx="8229600" cy="1139825"/>
          </a:xfrm>
        </p:spPr>
        <p:txBody>
          <a:bodyPr/>
          <a:lstStyle/>
          <a:p>
            <a:pPr eaLnBrk="1" hangingPunct="1"/>
            <a:r>
              <a:rPr lang="en-US" altLang="zh-CN" dirty="0"/>
              <a:t>Linear SVM Mathematically</a:t>
            </a:r>
          </a:p>
        </p:txBody>
      </p:sp>
      <p:sp>
        <p:nvSpPr>
          <p:cNvPr id="12290" name="Rectangle 4">
            <a:extLst>
              <a:ext uri="{FF2B5EF4-FFF2-40B4-BE49-F238E27FC236}">
                <a16:creationId xmlns:a16="http://schemas.microsoft.com/office/drawing/2014/main" id="{07BED039-93F9-5C46-B25D-5C7C20864C25}"/>
              </a:ext>
            </a:extLst>
          </p:cNvPr>
          <p:cNvSpPr>
            <a:spLocks noGrp="1" noChangeArrowheads="1"/>
          </p:cNvSpPr>
          <p:nvPr>
            <p:ph type="body" sz="half" idx="1"/>
          </p:nvPr>
        </p:nvSpPr>
        <p:spPr>
          <a:xfrm>
            <a:off x="2133600" y="4191001"/>
            <a:ext cx="3886200" cy="1939925"/>
          </a:xfrm>
          <a:noFill/>
        </p:spPr>
        <p:txBody>
          <a:bodyPr/>
          <a:lstStyle/>
          <a:p>
            <a:pPr eaLnBrk="1" hangingPunct="1">
              <a:buFont typeface="Wingdings" pitchFamily="2" charset="2"/>
              <a:buNone/>
            </a:pPr>
            <a:r>
              <a:rPr lang="en-US" altLang="zh-CN" sz="2600" dirty="0"/>
              <a:t>What we know:</a:t>
            </a:r>
          </a:p>
          <a:p>
            <a:pPr eaLnBrk="1" hangingPunct="1"/>
            <a:r>
              <a:rPr lang="en-US" altLang="zh-CN" sz="2600" b="1" i="1" dirty="0" err="1"/>
              <a:t>wx</a:t>
            </a:r>
            <a:r>
              <a:rPr lang="en-US" altLang="zh-CN" sz="2600" b="1" i="1" baseline="30000" dirty="0"/>
              <a:t>+</a:t>
            </a:r>
            <a:r>
              <a:rPr lang="en-US" altLang="zh-CN" sz="2600" i="1" dirty="0"/>
              <a:t> + b = +1 </a:t>
            </a:r>
          </a:p>
          <a:p>
            <a:pPr eaLnBrk="1" hangingPunct="1"/>
            <a:r>
              <a:rPr lang="en-US" altLang="zh-CN" sz="2600" b="1" i="1" dirty="0" err="1"/>
              <a:t>wx</a:t>
            </a:r>
            <a:r>
              <a:rPr lang="en-US" altLang="zh-CN" sz="2600" b="1" i="1" baseline="30000" dirty="0"/>
              <a:t>-</a:t>
            </a:r>
            <a:r>
              <a:rPr lang="en-US" altLang="zh-CN" sz="2600" i="1" dirty="0"/>
              <a:t> + b = -1 </a:t>
            </a:r>
          </a:p>
          <a:p>
            <a:pPr eaLnBrk="1" hangingPunct="1"/>
            <a:r>
              <a:rPr lang="en-US" altLang="zh-CN" sz="2600" b="1" i="1" dirty="0"/>
              <a:t>w</a:t>
            </a:r>
            <a:r>
              <a:rPr lang="en-US" altLang="zh-CN" sz="2600" i="1" dirty="0"/>
              <a:t>(</a:t>
            </a:r>
            <a:r>
              <a:rPr lang="en-US" altLang="zh-CN" sz="2600" b="1" i="1" dirty="0"/>
              <a:t>x</a:t>
            </a:r>
            <a:r>
              <a:rPr lang="en-US" altLang="zh-CN" sz="2600" b="1" i="1" baseline="30000" dirty="0"/>
              <a:t>+</a:t>
            </a:r>
            <a:r>
              <a:rPr lang="en-US" altLang="zh-CN" sz="2600" b="1" i="1" dirty="0"/>
              <a:t>-x</a:t>
            </a:r>
            <a:r>
              <a:rPr lang="en-US" altLang="zh-CN" sz="2600" b="1" i="1" baseline="30000" dirty="0"/>
              <a:t>-)</a:t>
            </a:r>
            <a:r>
              <a:rPr lang="en-US" altLang="zh-CN" sz="2600" i="1" dirty="0"/>
              <a:t> = 2 </a:t>
            </a:r>
            <a:endParaRPr lang="en-US" altLang="zh-CN" sz="2600" dirty="0"/>
          </a:p>
        </p:txBody>
      </p:sp>
      <p:sp>
        <p:nvSpPr>
          <p:cNvPr id="12291" name="Line 5">
            <a:extLst>
              <a:ext uri="{FF2B5EF4-FFF2-40B4-BE49-F238E27FC236}">
                <a16:creationId xmlns:a16="http://schemas.microsoft.com/office/drawing/2014/main" id="{E43674FF-17FB-3E4A-B1EB-FEC1CEB1544B}"/>
              </a:ext>
            </a:extLst>
          </p:cNvPr>
          <p:cNvSpPr>
            <a:spLocks noChangeShapeType="1"/>
          </p:cNvSpPr>
          <p:nvPr/>
        </p:nvSpPr>
        <p:spPr bwMode="auto">
          <a:xfrm rot="20000665">
            <a:off x="3816350" y="2143682"/>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2" name="Line 6">
            <a:extLst>
              <a:ext uri="{FF2B5EF4-FFF2-40B4-BE49-F238E27FC236}">
                <a16:creationId xmlns:a16="http://schemas.microsoft.com/office/drawing/2014/main" id="{2820B20E-9F64-AF47-A327-3D105CF110E7}"/>
              </a:ext>
            </a:extLst>
          </p:cNvPr>
          <p:cNvSpPr>
            <a:spLocks noChangeShapeType="1"/>
          </p:cNvSpPr>
          <p:nvPr/>
        </p:nvSpPr>
        <p:spPr bwMode="auto">
          <a:xfrm rot="20000665">
            <a:off x="3962400" y="2434194"/>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3" name="Line 7">
            <a:extLst>
              <a:ext uri="{FF2B5EF4-FFF2-40B4-BE49-F238E27FC236}">
                <a16:creationId xmlns:a16="http://schemas.microsoft.com/office/drawing/2014/main" id="{8492C0AE-FBE0-0C42-8EFA-5EA4D9670D34}"/>
              </a:ext>
            </a:extLst>
          </p:cNvPr>
          <p:cNvSpPr>
            <a:spLocks noChangeShapeType="1"/>
          </p:cNvSpPr>
          <p:nvPr/>
        </p:nvSpPr>
        <p:spPr bwMode="auto">
          <a:xfrm rot="20000665">
            <a:off x="4106863" y="2723119"/>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294" name="Text Box 8">
            <a:extLst>
              <a:ext uri="{FF2B5EF4-FFF2-40B4-BE49-F238E27FC236}">
                <a16:creationId xmlns:a16="http://schemas.microsoft.com/office/drawing/2014/main" id="{1A554754-6CDD-D546-98C5-3FFDDFEA20F6}"/>
              </a:ext>
            </a:extLst>
          </p:cNvPr>
          <p:cNvSpPr txBox="1">
            <a:spLocks noChangeArrowheads="1"/>
          </p:cNvSpPr>
          <p:nvPr/>
        </p:nvSpPr>
        <p:spPr bwMode="auto">
          <a:xfrm rot="20013014">
            <a:off x="3276600" y="1653145"/>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5" name="Text Box 9">
            <a:extLst>
              <a:ext uri="{FF2B5EF4-FFF2-40B4-BE49-F238E27FC236}">
                <a16:creationId xmlns:a16="http://schemas.microsoft.com/office/drawing/2014/main" id="{8A6ADD2F-A363-F344-96AD-6AE2C999B1E4}"/>
              </a:ext>
            </a:extLst>
          </p:cNvPr>
          <p:cNvSpPr txBox="1">
            <a:spLocks noChangeArrowheads="1"/>
          </p:cNvSpPr>
          <p:nvPr/>
        </p:nvSpPr>
        <p:spPr bwMode="auto">
          <a:xfrm rot="20013014">
            <a:off x="4495801" y="2948545"/>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6" name="Text Box 10">
            <a:extLst>
              <a:ext uri="{FF2B5EF4-FFF2-40B4-BE49-F238E27FC236}">
                <a16:creationId xmlns:a16="http://schemas.microsoft.com/office/drawing/2014/main" id="{81E5059F-33BE-354C-B419-120B7EEE0140}"/>
              </a:ext>
            </a:extLst>
          </p:cNvPr>
          <p:cNvSpPr txBox="1">
            <a:spLocks noChangeArrowheads="1"/>
          </p:cNvSpPr>
          <p:nvPr/>
        </p:nvSpPr>
        <p:spPr bwMode="auto">
          <a:xfrm rot="19822108">
            <a:off x="2743200" y="2872344"/>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7" name="Text Box 11">
            <a:extLst>
              <a:ext uri="{FF2B5EF4-FFF2-40B4-BE49-F238E27FC236}">
                <a16:creationId xmlns:a16="http://schemas.microsoft.com/office/drawing/2014/main" id="{A1D33B4D-60EB-6E46-8078-B2ADA1B20025}"/>
              </a:ext>
            </a:extLst>
          </p:cNvPr>
          <p:cNvSpPr txBox="1">
            <a:spLocks noChangeArrowheads="1"/>
          </p:cNvSpPr>
          <p:nvPr/>
        </p:nvSpPr>
        <p:spPr bwMode="auto">
          <a:xfrm rot="19822108">
            <a:off x="3124200" y="3177144"/>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8" name="Text Box 12">
            <a:extLst>
              <a:ext uri="{FF2B5EF4-FFF2-40B4-BE49-F238E27FC236}">
                <a16:creationId xmlns:a16="http://schemas.microsoft.com/office/drawing/2014/main" id="{690903F3-F5A4-124F-BD19-03BEB359C096}"/>
              </a:ext>
            </a:extLst>
          </p:cNvPr>
          <p:cNvSpPr txBox="1">
            <a:spLocks noChangeArrowheads="1"/>
          </p:cNvSpPr>
          <p:nvPr/>
        </p:nvSpPr>
        <p:spPr bwMode="auto">
          <a:xfrm rot="19822108">
            <a:off x="3200401" y="3481944"/>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4797FEBD-9D08-EF46-8F6F-7C07CFEBC957}"/>
              </a:ext>
            </a:extLst>
          </p:cNvPr>
          <p:cNvSpPr>
            <a:spLocks noChangeShapeType="1"/>
          </p:cNvSpPr>
          <p:nvPr/>
        </p:nvSpPr>
        <p:spPr bwMode="auto">
          <a:xfrm>
            <a:off x="6694489" y="1453119"/>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2300" name="Oval 16">
            <a:extLst>
              <a:ext uri="{FF2B5EF4-FFF2-40B4-BE49-F238E27FC236}">
                <a16:creationId xmlns:a16="http://schemas.microsoft.com/office/drawing/2014/main" id="{BB1EB4F2-EEE7-1A46-9969-5E50F0DD3998}"/>
              </a:ext>
            </a:extLst>
          </p:cNvPr>
          <p:cNvSpPr>
            <a:spLocks noChangeArrowheads="1"/>
          </p:cNvSpPr>
          <p:nvPr/>
        </p:nvSpPr>
        <p:spPr bwMode="auto">
          <a:xfrm>
            <a:off x="5547017" y="2422170"/>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1" name="Text Box 17">
            <a:extLst>
              <a:ext uri="{FF2B5EF4-FFF2-40B4-BE49-F238E27FC236}">
                <a16:creationId xmlns:a16="http://schemas.microsoft.com/office/drawing/2014/main" id="{BDE07A82-BCFB-5049-8E22-1D369EA3A499}"/>
              </a:ext>
            </a:extLst>
          </p:cNvPr>
          <p:cNvSpPr txBox="1">
            <a:spLocks noChangeArrowheads="1"/>
          </p:cNvSpPr>
          <p:nvPr/>
        </p:nvSpPr>
        <p:spPr bwMode="auto">
          <a:xfrm>
            <a:off x="5791200" y="2491345"/>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2" name="Oval 18">
            <a:extLst>
              <a:ext uri="{FF2B5EF4-FFF2-40B4-BE49-F238E27FC236}">
                <a16:creationId xmlns:a16="http://schemas.microsoft.com/office/drawing/2014/main" id="{5C7E4F18-335B-6D44-B3C9-B92A530796B9}"/>
              </a:ext>
            </a:extLst>
          </p:cNvPr>
          <p:cNvSpPr>
            <a:spLocks noChangeArrowheads="1"/>
          </p:cNvSpPr>
          <p:nvPr/>
        </p:nvSpPr>
        <p:spPr bwMode="auto">
          <a:xfrm>
            <a:off x="5621630" y="1672870"/>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2303" name="Text Box 19">
            <a:extLst>
              <a:ext uri="{FF2B5EF4-FFF2-40B4-BE49-F238E27FC236}">
                <a16:creationId xmlns:a16="http://schemas.microsoft.com/office/drawing/2014/main" id="{F95E6E65-D0B9-1E4F-B11F-8E62BD899908}"/>
              </a:ext>
            </a:extLst>
          </p:cNvPr>
          <p:cNvSpPr txBox="1">
            <a:spLocks noChangeArrowheads="1"/>
          </p:cNvSpPr>
          <p:nvPr/>
        </p:nvSpPr>
        <p:spPr bwMode="auto">
          <a:xfrm>
            <a:off x="5824539" y="1456295"/>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4" name="Rectangle 30">
            <a:extLst>
              <a:ext uri="{FF2B5EF4-FFF2-40B4-BE49-F238E27FC236}">
                <a16:creationId xmlns:a16="http://schemas.microsoft.com/office/drawing/2014/main" id="{7DBF561F-FECA-C049-94DC-C6ECD16CBE9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1933" name="Object 29">
            <a:extLst>
              <a:ext uri="{FF2B5EF4-FFF2-40B4-BE49-F238E27FC236}">
                <a16:creationId xmlns:a16="http://schemas.microsoft.com/office/drawing/2014/main" id="{66C9AA9A-E0D6-7F48-A8E2-CFB612A31FA4}"/>
              </a:ext>
            </a:extLst>
          </p:cNvPr>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name="Equation" r:id="rId3" imgW="16967200" imgH="5410200" progId="Equation.3">
                  <p:embed/>
                </p:oleObj>
              </mc:Choice>
              <mc:Fallback>
                <p:oleObj name="Equation" r:id="rId3" imgW="16967200" imgH="5410200" progId="Equation.3">
                  <p:embed/>
                  <p:pic>
                    <p:nvPicPr>
                      <p:cNvPr id="251933" name="Object 29">
                        <a:extLst>
                          <a:ext uri="{FF2B5EF4-FFF2-40B4-BE49-F238E27FC236}">
                            <a16:creationId xmlns:a16="http://schemas.microsoft.com/office/drawing/2014/main" id="{66C9AA9A-E0D6-7F48-A8E2-CFB612A31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a:extLst>
              <a:ext uri="{FF2B5EF4-FFF2-40B4-BE49-F238E27FC236}">
                <a16:creationId xmlns:a16="http://schemas.microsoft.com/office/drawing/2014/main" id="{F149738A-73C9-F342-96C0-7260D682B8BE}"/>
              </a:ext>
            </a:extLst>
          </p:cNvPr>
          <p:cNvSpPr txBox="1">
            <a:spLocks noChangeArrowheads="1"/>
          </p:cNvSpPr>
          <p:nvPr/>
        </p:nvSpPr>
        <p:spPr bwMode="auto">
          <a:xfrm>
            <a:off x="7162800" y="1500744"/>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
        <p:nvSpPr>
          <p:cNvPr id="2" name="Rectangle 1">
            <a:extLst>
              <a:ext uri="{FF2B5EF4-FFF2-40B4-BE49-F238E27FC236}">
                <a16:creationId xmlns:a16="http://schemas.microsoft.com/office/drawing/2014/main" id="{EE67FE0C-0C8C-0E4B-88CF-299C82919382}"/>
              </a:ext>
            </a:extLst>
          </p:cNvPr>
          <p:cNvSpPr/>
          <p:nvPr/>
        </p:nvSpPr>
        <p:spPr bwMode="auto">
          <a:xfrm>
            <a:off x="5713414" y="4256597"/>
            <a:ext cx="4192587" cy="1508772"/>
          </a:xfrm>
          <a:prstGeom prst="rect">
            <a:avLst/>
          </a:prstGeom>
          <a:solidFill>
            <a:schemeClr val="accent1">
              <a:alpha val="20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3" name="TextBox 2">
            <a:extLst>
              <a:ext uri="{FF2B5EF4-FFF2-40B4-BE49-F238E27FC236}">
                <a16:creationId xmlns:a16="http://schemas.microsoft.com/office/drawing/2014/main" id="{F2496E44-78C4-0C4A-B99B-BA78903F2488}"/>
              </a:ext>
            </a:extLst>
          </p:cNvPr>
          <p:cNvSpPr txBox="1"/>
          <p:nvPr/>
        </p:nvSpPr>
        <p:spPr>
          <a:xfrm>
            <a:off x="7052154" y="3487725"/>
            <a:ext cx="2735044" cy="646331"/>
          </a:xfrm>
          <a:prstGeom prst="rect">
            <a:avLst/>
          </a:prstGeom>
          <a:noFill/>
        </p:spPr>
        <p:txBody>
          <a:bodyPr wrap="none" rtlCol="0">
            <a:spAutoFit/>
          </a:bodyPr>
          <a:lstStyle/>
          <a:p>
            <a:r>
              <a:rPr lang="it-IT" dirty="0" err="1">
                <a:solidFill>
                  <a:srgbClr val="FF0000"/>
                </a:solidFill>
                <a:latin typeface="Trebuchet MS" panose="020B0703020202090204" pitchFamily="34" charset="0"/>
              </a:rPr>
              <a:t>Nothing</a:t>
            </a:r>
            <a:r>
              <a:rPr lang="it-IT" dirty="0">
                <a:solidFill>
                  <a:srgbClr val="FF0000"/>
                </a:solidFill>
                <a:latin typeface="Trebuchet MS" panose="020B0703020202090204" pitchFamily="34" charset="0"/>
              </a:rPr>
              <a:t> </a:t>
            </a:r>
            <a:r>
              <a:rPr lang="it-IT" dirty="0" err="1">
                <a:solidFill>
                  <a:srgbClr val="FF0000"/>
                </a:solidFill>
                <a:latin typeface="Trebuchet MS" panose="020B0703020202090204" pitchFamily="34" charset="0"/>
              </a:rPr>
              <a:t>fancy</a:t>
            </a:r>
            <a:r>
              <a:rPr lang="it-IT" dirty="0">
                <a:solidFill>
                  <a:srgbClr val="FF0000"/>
                </a:solidFill>
                <a:latin typeface="Trebuchet MS" panose="020B0703020202090204" pitchFamily="34" charset="0"/>
              </a:rPr>
              <a:t>, just </a:t>
            </a:r>
          </a:p>
          <a:p>
            <a:r>
              <a:rPr lang="it-IT" dirty="0">
                <a:solidFill>
                  <a:srgbClr val="FF0000"/>
                </a:solidFill>
                <a:latin typeface="Trebuchet MS" panose="020B0703020202090204" pitchFamily="34" charset="0"/>
              </a:rPr>
              <a:t>Mathematical </a:t>
            </a:r>
            <a:r>
              <a:rPr lang="it-IT" dirty="0" err="1">
                <a:solidFill>
                  <a:srgbClr val="FF0000"/>
                </a:solidFill>
                <a:latin typeface="Trebuchet MS" panose="020B0703020202090204" pitchFamily="34" charset="0"/>
              </a:rPr>
              <a:t>reduction</a:t>
            </a:r>
            <a:r>
              <a:rPr lang="it-IT" dirty="0">
                <a:solidFill>
                  <a:srgbClr val="FF0000"/>
                </a:solidFill>
                <a:latin typeface="Trebuchet MS" panose="020B0703020202090204" pitchFamily="34" charset="0"/>
              </a:rPr>
              <a:t>!</a:t>
            </a:r>
          </a:p>
        </p:txBody>
      </p:sp>
    </p:spTree>
    <p:extLst>
      <p:ext uri="{BB962C8B-B14F-4D97-AF65-F5344CB8AC3E}">
        <p14:creationId xmlns:p14="http://schemas.microsoft.com/office/powerpoint/2010/main" val="114419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A74D-47CE-3145-B9BB-8C7F8204A0A9}"/>
              </a:ext>
            </a:extLst>
          </p:cNvPr>
          <p:cNvSpPr>
            <a:spLocks noGrp="1"/>
          </p:cNvSpPr>
          <p:nvPr>
            <p:ph type="title"/>
          </p:nvPr>
        </p:nvSpPr>
        <p:spPr/>
        <p:txBody>
          <a:bodyPr/>
          <a:lstStyle/>
          <a:p>
            <a:r>
              <a:rPr lang="it-IT" dirty="0"/>
              <a:t>Back in </a:t>
            </a:r>
            <a:r>
              <a:rPr lang="it-IT" dirty="0" err="1"/>
              <a:t>our</a:t>
            </a:r>
            <a:r>
              <a:rPr lang="it-IT" dirty="0"/>
              <a:t> ANN </a:t>
            </a:r>
            <a:r>
              <a:rPr lang="it-IT" dirty="0" err="1"/>
              <a:t>times</a:t>
            </a:r>
            <a:r>
              <a:rPr lang="it-IT" dirty="0"/>
              <a:t>…</a:t>
            </a:r>
          </a:p>
        </p:txBody>
      </p:sp>
      <p:sp>
        <p:nvSpPr>
          <p:cNvPr id="3" name="Content Placeholder 2">
            <a:extLst>
              <a:ext uri="{FF2B5EF4-FFF2-40B4-BE49-F238E27FC236}">
                <a16:creationId xmlns:a16="http://schemas.microsoft.com/office/drawing/2014/main" id="{46945332-0FFF-D84B-BD61-C3EF1A112E5A}"/>
              </a:ext>
            </a:extLst>
          </p:cNvPr>
          <p:cNvSpPr>
            <a:spLocks noGrp="1"/>
          </p:cNvSpPr>
          <p:nvPr>
            <p:ph idx="1"/>
          </p:nvPr>
        </p:nvSpPr>
        <p:spPr/>
        <p:txBody>
          <a:bodyPr/>
          <a:lstStyle/>
          <a:p>
            <a:r>
              <a:rPr lang="it-IT" dirty="0" err="1"/>
              <a:t>ANNs</a:t>
            </a:r>
            <a:r>
              <a:rPr lang="it-IT" dirty="0"/>
              <a:t> are </a:t>
            </a:r>
            <a:r>
              <a:rPr lang="it-IT" dirty="0" err="1"/>
              <a:t>good</a:t>
            </a:r>
            <a:r>
              <a:rPr lang="it-IT" dirty="0"/>
              <a:t> </a:t>
            </a:r>
            <a:r>
              <a:rPr lang="it-IT" dirty="0" err="1"/>
              <a:t>when</a:t>
            </a:r>
            <a:r>
              <a:rPr lang="it-IT" dirty="0"/>
              <a:t> </a:t>
            </a:r>
            <a:r>
              <a:rPr lang="it-IT" dirty="0" err="1"/>
              <a:t>problem</a:t>
            </a:r>
            <a:r>
              <a:rPr lang="it-IT" dirty="0"/>
              <a:t> </a:t>
            </a:r>
            <a:r>
              <a:rPr lang="it-IT" dirty="0" err="1"/>
              <a:t>decision</a:t>
            </a:r>
            <a:r>
              <a:rPr lang="it-IT" dirty="0"/>
              <a:t> </a:t>
            </a:r>
            <a:r>
              <a:rPr lang="it-IT" dirty="0" err="1"/>
              <a:t>surface</a:t>
            </a:r>
            <a:r>
              <a:rPr lang="it-IT" dirty="0"/>
              <a:t> </a:t>
            </a:r>
            <a:r>
              <a:rPr lang="it-IT" dirty="0" err="1"/>
              <a:t>is</a:t>
            </a:r>
            <a:r>
              <a:rPr lang="it-IT" dirty="0"/>
              <a:t> </a:t>
            </a:r>
            <a:r>
              <a:rPr lang="it-IT" dirty="0" err="1"/>
              <a:t>linearly</a:t>
            </a:r>
            <a:r>
              <a:rPr lang="it-IT" dirty="0"/>
              <a:t> </a:t>
            </a:r>
            <a:r>
              <a:rPr lang="it-IT" dirty="0" err="1"/>
              <a:t>separable</a:t>
            </a:r>
            <a:r>
              <a:rPr lang="it-IT" dirty="0"/>
              <a:t> (</a:t>
            </a:r>
            <a:r>
              <a:rPr lang="it-IT" i="1" dirty="0" err="1"/>
              <a:t>Perceptron</a:t>
            </a:r>
            <a:r>
              <a:rPr lang="it-IT" i="1" dirty="0"/>
              <a:t> </a:t>
            </a:r>
            <a:r>
              <a:rPr lang="it-IT" i="1" dirty="0" err="1"/>
              <a:t>Convergence</a:t>
            </a:r>
            <a:r>
              <a:rPr lang="it-IT" i="1" dirty="0"/>
              <a:t> </a:t>
            </a:r>
            <a:r>
              <a:rPr lang="it-IT" i="1" dirty="0" err="1"/>
              <a:t>Theorem</a:t>
            </a:r>
            <a:r>
              <a:rPr lang="it-IT" dirty="0"/>
              <a:t>)</a:t>
            </a:r>
          </a:p>
          <a:p>
            <a:pPr marL="0" indent="0">
              <a:buNone/>
            </a:pPr>
            <a:endParaRPr lang="it-IT" dirty="0"/>
          </a:p>
          <a:p>
            <a:pPr marL="0" indent="0">
              <a:buNone/>
            </a:pPr>
            <a:endParaRPr lang="it-IT" dirty="0"/>
          </a:p>
          <a:p>
            <a:pPr marL="0" indent="0">
              <a:buNone/>
            </a:pPr>
            <a:endParaRPr lang="it-IT" dirty="0"/>
          </a:p>
          <a:p>
            <a:pPr marL="0" indent="0">
              <a:buNone/>
            </a:pPr>
            <a:endParaRPr lang="it-IT" dirty="0"/>
          </a:p>
          <a:p>
            <a:r>
              <a:rPr lang="it-IT" dirty="0"/>
              <a:t>More </a:t>
            </a:r>
            <a:r>
              <a:rPr lang="it-IT" dirty="0" err="1"/>
              <a:t>advanced</a:t>
            </a:r>
            <a:r>
              <a:rPr lang="it-IT" dirty="0"/>
              <a:t> </a:t>
            </a:r>
            <a:r>
              <a:rPr lang="it-IT" dirty="0" err="1"/>
              <a:t>ANNs</a:t>
            </a:r>
            <a:r>
              <a:rPr lang="it-IT" dirty="0"/>
              <a:t> are </a:t>
            </a:r>
            <a:r>
              <a:rPr lang="it-IT" dirty="0" err="1"/>
              <a:t>needed</a:t>
            </a:r>
            <a:r>
              <a:rPr lang="it-IT" dirty="0"/>
              <a:t> </a:t>
            </a:r>
            <a:r>
              <a:rPr lang="it-IT" dirty="0" err="1"/>
              <a:t>when</a:t>
            </a:r>
            <a:r>
              <a:rPr lang="it-IT" dirty="0"/>
              <a:t> </a:t>
            </a:r>
            <a:r>
              <a:rPr lang="it-IT" dirty="0" err="1"/>
              <a:t>problem</a:t>
            </a:r>
            <a:r>
              <a:rPr lang="it-IT" dirty="0"/>
              <a:t> </a:t>
            </a:r>
            <a:r>
              <a:rPr lang="it-IT" dirty="0" err="1"/>
              <a:t>is</a:t>
            </a:r>
            <a:r>
              <a:rPr lang="it-IT" dirty="0"/>
              <a:t> </a:t>
            </a:r>
            <a:r>
              <a:rPr lang="it-IT" dirty="0" err="1"/>
              <a:t>not</a:t>
            </a:r>
            <a:r>
              <a:rPr lang="it-IT" dirty="0"/>
              <a:t> </a:t>
            </a:r>
            <a:r>
              <a:rPr lang="it-IT" dirty="0" err="1"/>
              <a:t>linearly</a:t>
            </a:r>
            <a:r>
              <a:rPr lang="it-IT" dirty="0"/>
              <a:t> </a:t>
            </a:r>
            <a:r>
              <a:rPr lang="it-IT" dirty="0" err="1"/>
              <a:t>separable</a:t>
            </a:r>
            <a:endParaRPr lang="it-IT" dirty="0"/>
          </a:p>
        </p:txBody>
      </p:sp>
    </p:spTree>
    <p:extLst>
      <p:ext uri="{BB962C8B-B14F-4D97-AF65-F5344CB8AC3E}">
        <p14:creationId xmlns:p14="http://schemas.microsoft.com/office/powerpoint/2010/main" val="1933910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a:t>
            </a:r>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spTree>
    <p:extLst>
      <p:ext uri="{BB962C8B-B14F-4D97-AF65-F5344CB8AC3E}">
        <p14:creationId xmlns:p14="http://schemas.microsoft.com/office/powerpoint/2010/main" val="1216411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0" imgW="6146800" imgH="5118100" progId="Equation.3">
                  <p:embed/>
                </p:oleObj>
              </mc:Choice>
              <mc:Fallback>
                <p:oleObj name="Equation" r:id="rId10"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201161"/>
            <a:ext cx="647700" cy="447277"/>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79476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endParaRPr lang="en-US" altLang="zh-CN" sz="2000" b="1" dirty="0">
              <a:latin typeface="Times New Roman" panose="02020603050405020304" pitchFamily="18" charset="0"/>
            </a:endParaRPr>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a:t>
            </a:r>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0" imgW="6146800" imgH="5118100" progId="Equation.3">
                  <p:embed/>
                </p:oleObj>
              </mc:Choice>
              <mc:Fallback>
                <p:oleObj name="Equation" r:id="rId10"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29113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0" imgW="6146800" imgH="5118100" progId="Equation.3">
                  <p:embed/>
                </p:oleObj>
              </mc:Choice>
              <mc:Fallback>
                <p:oleObj name="Equation" r:id="rId10"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3025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endParaRPr lang="en-US" altLang="zh-CN" sz="2000" b="1" dirty="0">
              <a:latin typeface="Times New Roman" panose="02020603050405020304" pitchFamily="18" charset="0"/>
            </a:endParaRPr>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10" imgW="10388600" imgH="2635250" progId="Equation.3">
                  <p:embed/>
                </p:oleObj>
              </mc:Choice>
              <mc:Fallback>
                <p:oleObj name="Equation" r:id="rId10"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12" imgW="2343150" imgH="2051050" progId="Equation.3">
                  <p:embed/>
                </p:oleObj>
              </mc:Choice>
              <mc:Fallback>
                <p:oleObj name="Equation" r:id="rId12"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36041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 name="TextBox 2">
            <a:extLst>
              <a:ext uri="{FF2B5EF4-FFF2-40B4-BE49-F238E27FC236}">
                <a16:creationId xmlns:a16="http://schemas.microsoft.com/office/drawing/2014/main" id="{6DD511DB-07CD-F94E-91D6-B438485E8097}"/>
              </a:ext>
            </a:extLst>
          </p:cNvPr>
          <p:cNvSpPr txBox="1"/>
          <p:nvPr/>
        </p:nvSpPr>
        <p:spPr>
          <a:xfrm>
            <a:off x="8324046" y="4314423"/>
            <a:ext cx="2115355" cy="1077218"/>
          </a:xfrm>
          <a:prstGeom prst="rect">
            <a:avLst/>
          </a:prstGeom>
          <a:noFill/>
        </p:spPr>
        <p:txBody>
          <a:bodyPr wrap="square" rtlCol="0">
            <a:spAutoFit/>
          </a:bodyPr>
          <a:lstStyle/>
          <a:p>
            <a:r>
              <a:rPr lang="it-IT" sz="1600" dirty="0" err="1">
                <a:latin typeface="Arial" panose="020B0604020202020204" pitchFamily="34" charset="0"/>
                <a:cs typeface="Arial" panose="020B0604020202020204" pitchFamily="34" charset="0"/>
              </a:rPr>
              <a:t>We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also</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have</a:t>
            </a:r>
            <a:r>
              <a:rPr lang="it-IT" sz="1600" dirty="0">
                <a:latin typeface="Arial" panose="020B0604020202020204" pitchFamily="34" charset="0"/>
                <a:cs typeface="Arial" panose="020B0604020202020204" pitchFamily="34" charset="0"/>
              </a:rPr>
              <a:t> to </a:t>
            </a:r>
            <a:r>
              <a:rPr lang="it-IT" sz="1600" dirty="0" err="1">
                <a:latin typeface="Arial" panose="020B0604020202020204" pitchFamily="34" charset="0"/>
                <a:cs typeface="Arial" panose="020B0604020202020204" pitchFamily="34" charset="0"/>
              </a:rPr>
              <a:t>prevent</a:t>
            </a:r>
            <a:r>
              <a:rPr lang="it-IT" sz="1600" dirty="0">
                <a:latin typeface="Arial" panose="020B0604020202020204" pitchFamily="34" charset="0"/>
                <a:cs typeface="Arial" panose="020B0604020202020204" pitchFamily="34" charset="0"/>
              </a:rPr>
              <a:t> data </a:t>
            </a:r>
            <a:r>
              <a:rPr lang="it-IT" sz="1600" dirty="0" err="1">
                <a:latin typeface="Arial" panose="020B0604020202020204" pitchFamily="34" charset="0"/>
                <a:cs typeface="Arial" panose="020B0604020202020204" pitchFamily="34" charset="0"/>
              </a:rPr>
              <a:t>points</a:t>
            </a:r>
            <a:r>
              <a:rPr lang="it-IT" sz="1600" dirty="0">
                <a:latin typeface="Arial" panose="020B0604020202020204" pitchFamily="34" charset="0"/>
                <a:cs typeface="Arial" panose="020B0604020202020204" pitchFamily="34" charset="0"/>
              </a:rPr>
              <a:t> from </a:t>
            </a:r>
            <a:r>
              <a:rPr lang="it-IT" sz="1600" dirty="0" err="1">
                <a:latin typeface="Arial" panose="020B0604020202020204" pitchFamily="34" charset="0"/>
                <a:cs typeface="Arial" panose="020B0604020202020204" pitchFamily="34" charset="0"/>
              </a:rPr>
              <a:t>falling</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into</a:t>
            </a:r>
            <a:r>
              <a:rPr lang="it-IT" sz="1600" dirty="0">
                <a:latin typeface="Arial" panose="020B0604020202020204" pitchFamily="34" charset="0"/>
                <a:cs typeface="Arial" panose="020B0604020202020204" pitchFamily="34" charset="0"/>
              </a:rPr>
              <a:t> the </a:t>
            </a:r>
            <a:r>
              <a:rPr lang="it-IT" sz="1600" dirty="0" err="1">
                <a:latin typeface="Arial" panose="020B0604020202020204" pitchFamily="34" charset="0"/>
                <a:cs typeface="Arial" panose="020B0604020202020204" pitchFamily="34" charset="0"/>
              </a:rPr>
              <a:t>margin</a:t>
            </a:r>
            <a:r>
              <a:rPr lang="it-IT" sz="1600" dirty="0">
                <a:latin typeface="Arial" panose="020B060402020202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2C14A3CF-E7CD-FA4E-859F-61184B6FD40A}"/>
              </a:ext>
            </a:extLst>
          </p:cNvPr>
          <p:cNvSpPr/>
          <p:nvPr/>
        </p:nvSpPr>
        <p:spPr bwMode="auto">
          <a:xfrm>
            <a:off x="3352800" y="2286000"/>
            <a:ext cx="3429000" cy="615950"/>
          </a:xfrm>
          <a:prstGeom prst="rect">
            <a:avLst/>
          </a:prstGeom>
          <a:solidFill>
            <a:schemeClr val="accent1">
              <a:alpha val="13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7" name="Rectangle 26">
            <a:extLst>
              <a:ext uri="{FF2B5EF4-FFF2-40B4-BE49-F238E27FC236}">
                <a16:creationId xmlns:a16="http://schemas.microsoft.com/office/drawing/2014/main" id="{BA361FD2-219C-D346-8092-4C358203AB4B}"/>
              </a:ext>
            </a:extLst>
          </p:cNvPr>
          <p:cNvSpPr/>
          <p:nvPr/>
        </p:nvSpPr>
        <p:spPr bwMode="auto">
          <a:xfrm>
            <a:off x="1871729" y="5595871"/>
            <a:ext cx="5519671" cy="615950"/>
          </a:xfrm>
          <a:prstGeom prst="rect">
            <a:avLst/>
          </a:prstGeom>
          <a:solidFill>
            <a:schemeClr val="accent1">
              <a:alpha val="13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4119876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buFont typeface="Wingdings" pitchFamily="2" charset="2"/>
              <a:buNone/>
            </a:pPr>
            <a:endParaRPr lang="en-US" altLang="zh-CN" sz="2000" dirty="0"/>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10" imgW="10388600" imgH="2635250" progId="Equation.3">
                  <p:embed/>
                </p:oleObj>
              </mc:Choice>
              <mc:Fallback>
                <p:oleObj name="Equation" r:id="rId10"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12" imgW="2343150" imgH="2051050" progId="Equation.3">
                  <p:embed/>
                </p:oleObj>
              </mc:Choice>
              <mc:Fallback>
                <p:oleObj name="Equation" r:id="rId12"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374265"/>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 name="Rectangle 2">
            <a:extLst>
              <a:ext uri="{FF2B5EF4-FFF2-40B4-BE49-F238E27FC236}">
                <a16:creationId xmlns:a16="http://schemas.microsoft.com/office/drawing/2014/main" id="{2913B598-3F37-7A41-9C18-32DAB5D03F18}"/>
              </a:ext>
            </a:extLst>
          </p:cNvPr>
          <p:cNvSpPr/>
          <p:nvPr/>
        </p:nvSpPr>
        <p:spPr bwMode="auto">
          <a:xfrm>
            <a:off x="1614153" y="1200126"/>
            <a:ext cx="7675808" cy="2990874"/>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4" name="TextBox 3">
            <a:extLst>
              <a:ext uri="{FF2B5EF4-FFF2-40B4-BE49-F238E27FC236}">
                <a16:creationId xmlns:a16="http://schemas.microsoft.com/office/drawing/2014/main" id="{AD6B7FB8-7282-794D-A861-617151285C57}"/>
              </a:ext>
            </a:extLst>
          </p:cNvPr>
          <p:cNvSpPr txBox="1"/>
          <p:nvPr/>
        </p:nvSpPr>
        <p:spPr>
          <a:xfrm>
            <a:off x="1950643" y="1197470"/>
            <a:ext cx="4865434" cy="923330"/>
          </a:xfrm>
          <a:prstGeom prst="rect">
            <a:avLst/>
          </a:prstGeom>
          <a:noFill/>
        </p:spPr>
        <p:txBody>
          <a:bodyPr wrap="none" rtlCol="0">
            <a:spAutoFit/>
          </a:bodyPr>
          <a:lstStyle/>
          <a:p>
            <a:r>
              <a:rPr lang="it-IT" b="1" dirty="0" err="1">
                <a:latin typeface="Arial" panose="020B0604020202020204" pitchFamily="34" charset="0"/>
                <a:cs typeface="Arial" panose="020B0604020202020204" pitchFamily="34" charset="0"/>
              </a:rPr>
              <a:t>Here’s</a:t>
            </a:r>
            <a:r>
              <a:rPr lang="it-IT" b="1" dirty="0">
                <a:latin typeface="Arial" panose="020B0604020202020204" pitchFamily="34" charset="0"/>
                <a:cs typeface="Arial" panose="020B0604020202020204" pitchFamily="34" charset="0"/>
              </a:rPr>
              <a:t> a </a:t>
            </a:r>
            <a:r>
              <a:rPr lang="it-IT" b="1" dirty="0" err="1">
                <a:latin typeface="Arial" panose="020B0604020202020204" pitchFamily="34" charset="0"/>
                <a:cs typeface="Arial" panose="020B0604020202020204" pitchFamily="34" charset="0"/>
              </a:rPr>
              <a:t>good</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question</a:t>
            </a:r>
            <a:r>
              <a:rPr lang="it-IT" b="1" dirty="0">
                <a:latin typeface="Arial" panose="020B0604020202020204" pitchFamily="34" charset="0"/>
                <a:cs typeface="Arial" panose="020B0604020202020204" pitchFamily="34" charset="0"/>
              </a:rPr>
              <a:t>:</a:t>
            </a:r>
          </a:p>
          <a:p>
            <a:endParaRPr lang="it-IT" b="1" dirty="0">
              <a:latin typeface="Arial" panose="020B0604020202020204" pitchFamily="34" charset="0"/>
              <a:cs typeface="Arial" panose="020B0604020202020204" pitchFamily="34" charset="0"/>
            </a:endParaRPr>
          </a:p>
          <a:p>
            <a:r>
              <a:rPr lang="it-IT" b="1" dirty="0" err="1">
                <a:latin typeface="Arial" panose="020B0604020202020204" pitchFamily="34" charset="0"/>
                <a:cs typeface="Arial" panose="020B0604020202020204" pitchFamily="34" charset="0"/>
              </a:rPr>
              <a:t>Q</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Is</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there</a:t>
            </a:r>
            <a:r>
              <a:rPr lang="it-IT" b="1" dirty="0">
                <a:latin typeface="Arial" panose="020B0604020202020204" pitchFamily="34" charset="0"/>
                <a:cs typeface="Arial" panose="020B0604020202020204" pitchFamily="34" charset="0"/>
              </a:rPr>
              <a:t> a way to do </a:t>
            </a:r>
            <a:r>
              <a:rPr lang="it-IT" b="1" dirty="0" err="1">
                <a:latin typeface="Arial" panose="020B0604020202020204" pitchFamily="34" charset="0"/>
                <a:cs typeface="Arial" panose="020B0604020202020204" pitchFamily="34" charset="0"/>
              </a:rPr>
              <a:t>this</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geometrically</a:t>
            </a:r>
            <a:r>
              <a:rPr lang="it-IT" b="1" dirty="0">
                <a:latin typeface="Arial" panose="020B0604020202020204" pitchFamily="34" charset="0"/>
                <a:cs typeface="Arial" panose="020B0604020202020204" pitchFamily="34" charset="0"/>
              </a:rPr>
              <a:t>?</a:t>
            </a:r>
          </a:p>
        </p:txBody>
      </p:sp>
      <p:sp>
        <p:nvSpPr>
          <p:cNvPr id="5" name="Down Arrow 4">
            <a:extLst>
              <a:ext uri="{FF2B5EF4-FFF2-40B4-BE49-F238E27FC236}">
                <a16:creationId xmlns:a16="http://schemas.microsoft.com/office/drawing/2014/main" id="{23373D2B-B1C0-5C46-B9F8-9A6434EE590C}"/>
              </a:ext>
            </a:extLst>
          </p:cNvPr>
          <p:cNvSpPr/>
          <p:nvPr/>
        </p:nvSpPr>
        <p:spPr bwMode="auto">
          <a:xfrm>
            <a:off x="3352800" y="2665849"/>
            <a:ext cx="412124" cy="1610796"/>
          </a:xfrm>
          <a:prstGeom prst="down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pic>
        <p:nvPicPr>
          <p:cNvPr id="28" name="Picture 27">
            <a:extLst>
              <a:ext uri="{FF2B5EF4-FFF2-40B4-BE49-F238E27FC236}">
                <a16:creationId xmlns:a16="http://schemas.microsoft.com/office/drawing/2014/main" id="{0E0ACC36-E7AA-1648-BEE0-C085C714C91B}"/>
              </a:ext>
            </a:extLst>
          </p:cNvPr>
          <p:cNvPicPr>
            <a:picLocks noChangeAspect="1"/>
          </p:cNvPicPr>
          <p:nvPr/>
        </p:nvPicPr>
        <p:blipFill rotWithShape="1">
          <a:blip r:embed="rId15"/>
          <a:srcRect l="13336" t="21055" r="53194"/>
          <a:stretch/>
        </p:blipFill>
        <p:spPr>
          <a:xfrm>
            <a:off x="4113226" y="2355187"/>
            <a:ext cx="1281942" cy="2267792"/>
          </a:xfrm>
          <a:prstGeom prst="rect">
            <a:avLst/>
          </a:prstGeom>
        </p:spPr>
      </p:pic>
    </p:spTree>
    <p:extLst>
      <p:ext uri="{BB962C8B-B14F-4D97-AF65-F5344CB8AC3E}">
        <p14:creationId xmlns:p14="http://schemas.microsoft.com/office/powerpoint/2010/main" val="3900703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buFont typeface="Wingdings" pitchFamily="2" charset="2"/>
              <a:buNone/>
            </a:pPr>
            <a:endParaRPr lang="en-US" altLang="zh-CN" sz="2000" dirty="0"/>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10" imgW="10388600" imgH="2635250" progId="Equation.3">
                  <p:embed/>
                </p:oleObj>
              </mc:Choice>
              <mc:Fallback>
                <p:oleObj name="Equation" r:id="rId10"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12" imgW="2343150" imgH="2051050" progId="Equation.3">
                  <p:embed/>
                </p:oleObj>
              </mc:Choice>
              <mc:Fallback>
                <p:oleObj name="Equation" r:id="rId12"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374265"/>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 name="Rectangle 2">
            <a:extLst>
              <a:ext uri="{FF2B5EF4-FFF2-40B4-BE49-F238E27FC236}">
                <a16:creationId xmlns:a16="http://schemas.microsoft.com/office/drawing/2014/main" id="{2913B598-3F37-7A41-9C18-32DAB5D03F18}"/>
              </a:ext>
            </a:extLst>
          </p:cNvPr>
          <p:cNvSpPr/>
          <p:nvPr/>
        </p:nvSpPr>
        <p:spPr bwMode="auto">
          <a:xfrm>
            <a:off x="1614153" y="1200126"/>
            <a:ext cx="7675808" cy="2990874"/>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4" name="TextBox 3">
            <a:extLst>
              <a:ext uri="{FF2B5EF4-FFF2-40B4-BE49-F238E27FC236}">
                <a16:creationId xmlns:a16="http://schemas.microsoft.com/office/drawing/2014/main" id="{AD6B7FB8-7282-794D-A861-617151285C57}"/>
              </a:ext>
            </a:extLst>
          </p:cNvPr>
          <p:cNvSpPr txBox="1"/>
          <p:nvPr/>
        </p:nvSpPr>
        <p:spPr>
          <a:xfrm>
            <a:off x="1950644" y="1197470"/>
            <a:ext cx="2804999" cy="923330"/>
          </a:xfrm>
          <a:prstGeom prst="rect">
            <a:avLst/>
          </a:prstGeom>
          <a:noFill/>
        </p:spPr>
        <p:txBody>
          <a:bodyPr wrap="none" rtlCol="0">
            <a:spAutoFit/>
          </a:bodyPr>
          <a:lstStyle/>
          <a:p>
            <a:r>
              <a:rPr lang="it-IT" b="1" dirty="0" err="1">
                <a:latin typeface="Arial" panose="020B0604020202020204" pitchFamily="34" charset="0"/>
                <a:cs typeface="Arial" panose="020B0604020202020204" pitchFamily="34" charset="0"/>
              </a:rPr>
              <a:t>Here’s</a:t>
            </a:r>
            <a:r>
              <a:rPr lang="it-IT" b="1" dirty="0">
                <a:latin typeface="Arial" panose="020B0604020202020204" pitchFamily="34" charset="0"/>
                <a:cs typeface="Arial" panose="020B0604020202020204" pitchFamily="34" charset="0"/>
              </a:rPr>
              <a:t> a </a:t>
            </a:r>
            <a:r>
              <a:rPr lang="it-IT" b="1" dirty="0" err="1">
                <a:latin typeface="Arial" panose="020B0604020202020204" pitchFamily="34" charset="0"/>
                <a:cs typeface="Arial" panose="020B0604020202020204" pitchFamily="34" charset="0"/>
              </a:rPr>
              <a:t>good</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question</a:t>
            </a:r>
            <a:r>
              <a:rPr lang="it-IT" b="1" dirty="0">
                <a:latin typeface="Arial" panose="020B0604020202020204" pitchFamily="34" charset="0"/>
                <a:cs typeface="Arial" panose="020B0604020202020204" pitchFamily="34" charset="0"/>
              </a:rPr>
              <a:t>:</a:t>
            </a:r>
          </a:p>
          <a:p>
            <a:endParaRPr lang="it-IT" b="1" dirty="0">
              <a:latin typeface="Arial" panose="020B0604020202020204" pitchFamily="34" charset="0"/>
              <a:cs typeface="Arial" panose="020B0604020202020204" pitchFamily="34" charset="0"/>
            </a:endParaRPr>
          </a:p>
          <a:p>
            <a:r>
              <a:rPr lang="it-IT" b="1" dirty="0">
                <a:latin typeface="Arial" panose="020B0604020202020204" pitchFamily="34" charset="0"/>
                <a:cs typeface="Arial" panose="020B0604020202020204" pitchFamily="34" charset="0"/>
              </a:rPr>
              <a:t>A. Of </a:t>
            </a:r>
            <a:r>
              <a:rPr lang="it-IT" b="1" dirty="0" err="1">
                <a:latin typeface="Arial" panose="020B0604020202020204" pitchFamily="34" charset="0"/>
                <a:cs typeface="Arial" panose="020B0604020202020204" pitchFamily="34" charset="0"/>
              </a:rPr>
              <a:t>course</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there</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is</a:t>
            </a:r>
            <a:r>
              <a:rPr lang="it-IT" b="1" dirty="0">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sym typeface="Wingdings" pitchFamily="2" charset="2"/>
              </a:rPr>
              <a:t></a:t>
            </a:r>
            <a:endParaRPr lang="it-IT" b="1" dirty="0">
              <a:latin typeface="Arial" panose="020B0604020202020204" pitchFamily="34" charset="0"/>
              <a:cs typeface="Arial" panose="020B0604020202020204" pitchFamily="34" charset="0"/>
            </a:endParaRPr>
          </a:p>
        </p:txBody>
      </p:sp>
      <p:sp>
        <p:nvSpPr>
          <p:cNvPr id="5" name="Down Arrow 4">
            <a:extLst>
              <a:ext uri="{FF2B5EF4-FFF2-40B4-BE49-F238E27FC236}">
                <a16:creationId xmlns:a16="http://schemas.microsoft.com/office/drawing/2014/main" id="{23373D2B-B1C0-5C46-B9F8-9A6434EE590C}"/>
              </a:ext>
            </a:extLst>
          </p:cNvPr>
          <p:cNvSpPr/>
          <p:nvPr/>
        </p:nvSpPr>
        <p:spPr bwMode="auto">
          <a:xfrm>
            <a:off x="3352800" y="2665849"/>
            <a:ext cx="412124" cy="1610796"/>
          </a:xfrm>
          <a:prstGeom prst="down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pic>
        <p:nvPicPr>
          <p:cNvPr id="6" name="Picture 5">
            <a:extLst>
              <a:ext uri="{FF2B5EF4-FFF2-40B4-BE49-F238E27FC236}">
                <a16:creationId xmlns:a16="http://schemas.microsoft.com/office/drawing/2014/main" id="{53FED26C-4D2A-F140-8E70-66AC56CA3A4E}"/>
              </a:ext>
            </a:extLst>
          </p:cNvPr>
          <p:cNvPicPr>
            <a:picLocks noChangeAspect="1"/>
          </p:cNvPicPr>
          <p:nvPr/>
        </p:nvPicPr>
        <p:blipFill>
          <a:blip r:embed="rId15"/>
          <a:stretch>
            <a:fillRect/>
          </a:stretch>
        </p:blipFill>
        <p:spPr>
          <a:xfrm>
            <a:off x="3958600" y="2477810"/>
            <a:ext cx="1434887" cy="2035453"/>
          </a:xfrm>
          <a:prstGeom prst="rect">
            <a:avLst/>
          </a:prstGeom>
        </p:spPr>
      </p:pic>
    </p:spTree>
    <p:extLst>
      <p:ext uri="{BB962C8B-B14F-4D97-AF65-F5344CB8AC3E}">
        <p14:creationId xmlns:p14="http://schemas.microsoft.com/office/powerpoint/2010/main" val="843462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buFont typeface="Wingdings" pitchFamily="2" charset="2"/>
              <a:buNone/>
            </a:pPr>
            <a:endParaRPr lang="en-US" altLang="zh-CN" sz="2000" dirty="0"/>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2" imgW="6146800" imgH="5118100" progId="Equation.3">
                  <p:embed/>
                </p:oleObj>
              </mc:Choice>
              <mc:Fallback>
                <p:oleObj name="Equation" r:id="rId2"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4" imgW="7753350" imgH="2635250" progId="Equation.3">
                  <p:embed/>
                </p:oleObj>
              </mc:Choice>
              <mc:Fallback>
                <p:oleObj name="Equation" r:id="rId4"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6" imgW="7753350" imgH="2635250" progId="Equation.3">
                  <p:embed/>
                </p:oleObj>
              </mc:Choice>
              <mc:Fallback>
                <p:oleObj name="Equation" r:id="rId6"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8" imgW="10388600" imgH="2635250" progId="Equation.3">
                  <p:embed/>
                </p:oleObj>
              </mc:Choice>
              <mc:Fallback>
                <p:oleObj name="Equation" r:id="rId8"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10" imgW="10388600" imgH="2635250" progId="Equation.3">
                  <p:embed/>
                </p:oleObj>
              </mc:Choice>
              <mc:Fallback>
                <p:oleObj name="Equation" r:id="rId10"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12" imgW="2343150" imgH="2051050" progId="Equation.3">
                  <p:embed/>
                </p:oleObj>
              </mc:Choice>
              <mc:Fallback>
                <p:oleObj name="Equation" r:id="rId12"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374265"/>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4" imgW="6146800" imgH="5118100" progId="Equation.3">
                  <p:embed/>
                </p:oleObj>
              </mc:Choice>
              <mc:Fallback>
                <p:oleObj name="Equation" r:id="rId14"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 name="Rectangle 2">
            <a:extLst>
              <a:ext uri="{FF2B5EF4-FFF2-40B4-BE49-F238E27FC236}">
                <a16:creationId xmlns:a16="http://schemas.microsoft.com/office/drawing/2014/main" id="{2913B598-3F37-7A41-9C18-32DAB5D03F18}"/>
              </a:ext>
            </a:extLst>
          </p:cNvPr>
          <p:cNvSpPr/>
          <p:nvPr/>
        </p:nvSpPr>
        <p:spPr bwMode="auto">
          <a:xfrm>
            <a:off x="1614153" y="1200126"/>
            <a:ext cx="7675808" cy="2990874"/>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4" name="TextBox 3">
            <a:extLst>
              <a:ext uri="{FF2B5EF4-FFF2-40B4-BE49-F238E27FC236}">
                <a16:creationId xmlns:a16="http://schemas.microsoft.com/office/drawing/2014/main" id="{AD6B7FB8-7282-794D-A861-617151285C57}"/>
              </a:ext>
            </a:extLst>
          </p:cNvPr>
          <p:cNvSpPr txBox="1"/>
          <p:nvPr/>
        </p:nvSpPr>
        <p:spPr>
          <a:xfrm>
            <a:off x="1950644" y="1197470"/>
            <a:ext cx="2804999" cy="923330"/>
          </a:xfrm>
          <a:prstGeom prst="rect">
            <a:avLst/>
          </a:prstGeom>
          <a:noFill/>
        </p:spPr>
        <p:txBody>
          <a:bodyPr wrap="none" rtlCol="0">
            <a:spAutoFit/>
          </a:bodyPr>
          <a:lstStyle/>
          <a:p>
            <a:r>
              <a:rPr lang="it-IT" b="1" dirty="0" err="1">
                <a:latin typeface="Arial" panose="020B0604020202020204" pitchFamily="34" charset="0"/>
                <a:cs typeface="Arial" panose="020B0604020202020204" pitchFamily="34" charset="0"/>
              </a:rPr>
              <a:t>Here’s</a:t>
            </a:r>
            <a:r>
              <a:rPr lang="it-IT" b="1" dirty="0">
                <a:latin typeface="Arial" panose="020B0604020202020204" pitchFamily="34" charset="0"/>
                <a:cs typeface="Arial" panose="020B0604020202020204" pitchFamily="34" charset="0"/>
              </a:rPr>
              <a:t> a </a:t>
            </a:r>
            <a:r>
              <a:rPr lang="it-IT" b="1" dirty="0" err="1">
                <a:latin typeface="Arial" panose="020B0604020202020204" pitchFamily="34" charset="0"/>
                <a:cs typeface="Arial" panose="020B0604020202020204" pitchFamily="34" charset="0"/>
              </a:rPr>
              <a:t>good</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question</a:t>
            </a:r>
            <a:r>
              <a:rPr lang="it-IT" b="1" dirty="0">
                <a:latin typeface="Arial" panose="020B0604020202020204" pitchFamily="34" charset="0"/>
                <a:cs typeface="Arial" panose="020B0604020202020204" pitchFamily="34" charset="0"/>
              </a:rPr>
              <a:t>:</a:t>
            </a:r>
          </a:p>
          <a:p>
            <a:endParaRPr lang="it-IT" b="1" dirty="0">
              <a:latin typeface="Arial" panose="020B0604020202020204" pitchFamily="34" charset="0"/>
              <a:cs typeface="Arial" panose="020B0604020202020204" pitchFamily="34" charset="0"/>
            </a:endParaRPr>
          </a:p>
          <a:p>
            <a:r>
              <a:rPr lang="it-IT" b="1" dirty="0">
                <a:latin typeface="Arial" panose="020B0604020202020204" pitchFamily="34" charset="0"/>
                <a:cs typeface="Arial" panose="020B0604020202020204" pitchFamily="34" charset="0"/>
              </a:rPr>
              <a:t>A. Of </a:t>
            </a:r>
            <a:r>
              <a:rPr lang="it-IT" b="1" dirty="0" err="1">
                <a:latin typeface="Arial" panose="020B0604020202020204" pitchFamily="34" charset="0"/>
                <a:cs typeface="Arial" panose="020B0604020202020204" pitchFamily="34" charset="0"/>
              </a:rPr>
              <a:t>course</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there</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is</a:t>
            </a:r>
            <a:r>
              <a:rPr lang="it-IT" b="1" dirty="0">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sym typeface="Wingdings" pitchFamily="2" charset="2"/>
              </a:rPr>
              <a:t></a:t>
            </a:r>
            <a:endParaRPr lang="it-IT" b="1" dirty="0">
              <a:latin typeface="Arial" panose="020B0604020202020204" pitchFamily="34" charset="0"/>
              <a:cs typeface="Arial" panose="020B0604020202020204" pitchFamily="34" charset="0"/>
            </a:endParaRPr>
          </a:p>
        </p:txBody>
      </p:sp>
      <p:sp>
        <p:nvSpPr>
          <p:cNvPr id="5" name="Down Arrow 4">
            <a:extLst>
              <a:ext uri="{FF2B5EF4-FFF2-40B4-BE49-F238E27FC236}">
                <a16:creationId xmlns:a16="http://schemas.microsoft.com/office/drawing/2014/main" id="{23373D2B-B1C0-5C46-B9F8-9A6434EE590C}"/>
              </a:ext>
            </a:extLst>
          </p:cNvPr>
          <p:cNvSpPr/>
          <p:nvPr/>
        </p:nvSpPr>
        <p:spPr bwMode="auto">
          <a:xfrm>
            <a:off x="3352800" y="2665849"/>
            <a:ext cx="412124" cy="1610796"/>
          </a:xfrm>
          <a:prstGeom prst="downArrow">
            <a:avLst/>
          </a:prstGeom>
          <a:solidFill>
            <a:schemeClr val="accent1"/>
          </a:solidFill>
          <a:ln w="762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pic>
        <p:nvPicPr>
          <p:cNvPr id="6" name="Picture 5">
            <a:extLst>
              <a:ext uri="{FF2B5EF4-FFF2-40B4-BE49-F238E27FC236}">
                <a16:creationId xmlns:a16="http://schemas.microsoft.com/office/drawing/2014/main" id="{53FED26C-4D2A-F140-8E70-66AC56CA3A4E}"/>
              </a:ext>
            </a:extLst>
          </p:cNvPr>
          <p:cNvPicPr>
            <a:picLocks noChangeAspect="1"/>
          </p:cNvPicPr>
          <p:nvPr/>
        </p:nvPicPr>
        <p:blipFill>
          <a:blip r:embed="rId15"/>
          <a:stretch>
            <a:fillRect/>
          </a:stretch>
        </p:blipFill>
        <p:spPr>
          <a:xfrm>
            <a:off x="3958600" y="2477810"/>
            <a:ext cx="1434887" cy="2035453"/>
          </a:xfrm>
          <a:prstGeom prst="rect">
            <a:avLst/>
          </a:prstGeom>
        </p:spPr>
      </p:pic>
      <p:sp>
        <p:nvSpPr>
          <p:cNvPr id="7" name="TextBox 6">
            <a:extLst>
              <a:ext uri="{FF2B5EF4-FFF2-40B4-BE49-F238E27FC236}">
                <a16:creationId xmlns:a16="http://schemas.microsoft.com/office/drawing/2014/main" id="{D7F666C0-9D8B-ED48-A993-A9FA11955886}"/>
              </a:ext>
            </a:extLst>
          </p:cNvPr>
          <p:cNvSpPr txBox="1"/>
          <p:nvPr/>
        </p:nvSpPr>
        <p:spPr>
          <a:xfrm>
            <a:off x="5941947" y="2060621"/>
            <a:ext cx="3919112" cy="646331"/>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I can use the «</a:t>
            </a:r>
            <a:r>
              <a:rPr lang="it-IT" b="1" dirty="0" err="1">
                <a:latin typeface="Arial" panose="020B0604020202020204" pitchFamily="34" charset="0"/>
                <a:cs typeface="Arial" panose="020B0604020202020204" pitchFamily="34" charset="0"/>
              </a:rPr>
              <a:t>Distance</a:t>
            </a:r>
            <a:r>
              <a:rPr lang="it-IT" b="1" dirty="0">
                <a:latin typeface="Arial" panose="020B0604020202020204" pitchFamily="34" charset="0"/>
                <a:cs typeface="Arial" panose="020B0604020202020204" pitchFamily="34" charset="0"/>
              </a:rPr>
              <a:t> from a </a:t>
            </a:r>
            <a:r>
              <a:rPr lang="it-IT" b="1" dirty="0" err="1">
                <a:latin typeface="Arial" panose="020B0604020202020204" pitchFamily="34" charset="0"/>
                <a:cs typeface="Arial" panose="020B0604020202020204" pitchFamily="34" charset="0"/>
              </a:rPr>
              <a:t>point</a:t>
            </a:r>
            <a:r>
              <a:rPr lang="it-IT" b="1" dirty="0">
                <a:latin typeface="Arial" panose="020B0604020202020204" pitchFamily="34" charset="0"/>
                <a:cs typeface="Arial" panose="020B0604020202020204" pitchFamily="34" charset="0"/>
              </a:rPr>
              <a:t> to a </a:t>
            </a:r>
            <a:r>
              <a:rPr lang="it-IT" b="1" dirty="0" err="1">
                <a:latin typeface="Arial" panose="020B0604020202020204" pitchFamily="34" charset="0"/>
                <a:cs typeface="Arial" panose="020B0604020202020204" pitchFamily="34" charset="0"/>
              </a:rPr>
              <a:t>plane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equation</a:t>
            </a:r>
            <a:r>
              <a:rPr lang="it-IT"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220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A4E-A555-3D4F-A022-10FE48B906A3}"/>
              </a:ext>
            </a:extLst>
          </p:cNvPr>
          <p:cNvSpPr>
            <a:spLocks noGrp="1"/>
          </p:cNvSpPr>
          <p:nvPr>
            <p:ph type="title"/>
          </p:nvPr>
        </p:nvSpPr>
        <p:spPr>
          <a:xfrm>
            <a:off x="838200" y="-195726"/>
            <a:ext cx="10515600" cy="1325563"/>
          </a:xfrm>
        </p:spPr>
        <p:txBody>
          <a:bodyPr/>
          <a:lstStyle/>
          <a:p>
            <a:r>
              <a:rPr lang="it-IT" dirty="0" err="1"/>
              <a:t>Euclidean</a:t>
            </a:r>
            <a:r>
              <a:rPr lang="it-IT" dirty="0"/>
              <a:t> </a:t>
            </a:r>
            <a:r>
              <a:rPr lang="it-IT" dirty="0" err="1"/>
              <a:t>Geometry</a:t>
            </a:r>
            <a:r>
              <a:rPr lang="it-IT" dirty="0"/>
              <a:t> Intermezzo</a:t>
            </a:r>
          </a:p>
        </p:txBody>
      </p:sp>
      <p:sp>
        <p:nvSpPr>
          <p:cNvPr id="3" name="Content Placeholder 2">
            <a:extLst>
              <a:ext uri="{FF2B5EF4-FFF2-40B4-BE49-F238E27FC236}">
                <a16:creationId xmlns:a16="http://schemas.microsoft.com/office/drawing/2014/main" id="{957407E5-93BD-874E-A52D-8C9D77928D02}"/>
              </a:ext>
            </a:extLst>
          </p:cNvPr>
          <p:cNvSpPr>
            <a:spLocks noGrp="1"/>
          </p:cNvSpPr>
          <p:nvPr>
            <p:ph idx="1"/>
          </p:nvPr>
        </p:nvSpPr>
        <p:spPr>
          <a:xfrm>
            <a:off x="2209800" y="1238250"/>
            <a:ext cx="7772400" cy="4781550"/>
          </a:xfrm>
        </p:spPr>
        <p:txBody>
          <a:bodyPr/>
          <a:lstStyle/>
          <a:p>
            <a:r>
              <a:rPr lang="it-IT" dirty="0"/>
              <a:t>In </a:t>
            </a:r>
            <a:r>
              <a:rPr lang="it-IT" dirty="0" err="1"/>
              <a:t>Euclidean</a:t>
            </a:r>
            <a:r>
              <a:rPr lang="it-IT" dirty="0"/>
              <a:t> </a:t>
            </a:r>
            <a:r>
              <a:rPr lang="it-IT" dirty="0" err="1"/>
              <a:t>space</a:t>
            </a:r>
            <a:r>
              <a:rPr lang="it-IT" dirty="0"/>
              <a:t>, the </a:t>
            </a:r>
            <a:r>
              <a:rPr lang="it-IT" dirty="0" err="1"/>
              <a:t>point</a:t>
            </a:r>
            <a:r>
              <a:rPr lang="it-IT" dirty="0"/>
              <a:t> on a </a:t>
            </a:r>
            <a:r>
              <a:rPr lang="it-IT" dirty="0" err="1"/>
              <a:t>plane</a:t>
            </a:r>
            <a:r>
              <a:rPr lang="it-IT" dirty="0"/>
              <a:t> </a:t>
            </a:r>
            <a:r>
              <a:rPr lang="it-IT" dirty="0" err="1"/>
              <a:t>ax</a:t>
            </a:r>
            <a:r>
              <a:rPr lang="it-IT" dirty="0"/>
              <a:t> + by + </a:t>
            </a:r>
            <a:r>
              <a:rPr lang="it-IT" dirty="0" err="1"/>
              <a:t>cz</a:t>
            </a:r>
            <a:r>
              <a:rPr lang="it-IT" dirty="0"/>
              <a:t> = d </a:t>
            </a:r>
            <a:r>
              <a:rPr lang="it-IT" dirty="0" err="1"/>
              <a:t>that</a:t>
            </a:r>
            <a:r>
              <a:rPr lang="it-IT" dirty="0"/>
              <a:t> </a:t>
            </a:r>
            <a:r>
              <a:rPr lang="it-IT" dirty="0" err="1"/>
              <a:t>is</a:t>
            </a:r>
            <a:r>
              <a:rPr lang="it-IT" dirty="0"/>
              <a:t> </a:t>
            </a:r>
            <a:r>
              <a:rPr lang="it-IT" dirty="0" err="1"/>
              <a:t>closest</a:t>
            </a:r>
            <a:r>
              <a:rPr lang="it-IT" dirty="0"/>
              <a:t> to the </a:t>
            </a:r>
            <a:r>
              <a:rPr lang="it-IT" dirty="0" err="1"/>
              <a:t>origin</a:t>
            </a:r>
            <a:r>
              <a:rPr lang="it-IT" dirty="0"/>
              <a:t> </a:t>
            </a:r>
            <a:r>
              <a:rPr lang="it-IT" dirty="0" err="1"/>
              <a:t>has</a:t>
            </a:r>
            <a:r>
              <a:rPr lang="it-IT" dirty="0"/>
              <a:t> the </a:t>
            </a:r>
            <a:r>
              <a:rPr lang="it-IT" dirty="0" err="1"/>
              <a:t>Cartesian</a:t>
            </a:r>
            <a:r>
              <a:rPr lang="it-IT" dirty="0"/>
              <a:t> </a:t>
            </a:r>
            <a:r>
              <a:rPr lang="it-IT" dirty="0" err="1"/>
              <a:t>coordinates</a:t>
            </a:r>
            <a:r>
              <a:rPr lang="it-IT" dirty="0"/>
              <a:t> (x, y, </a:t>
            </a:r>
            <a:r>
              <a:rPr lang="it-IT" dirty="0" err="1"/>
              <a:t>z</a:t>
            </a:r>
            <a:r>
              <a:rPr lang="it-IT" dirty="0"/>
              <a:t>) </a:t>
            </a:r>
            <a:r>
              <a:rPr lang="it-IT" dirty="0" err="1"/>
              <a:t>where</a:t>
            </a:r>
            <a:r>
              <a:rPr lang="it-IT" dirty="0"/>
              <a:t>:</a:t>
            </a:r>
          </a:p>
          <a:p>
            <a:endParaRPr lang="it-IT" dirty="0"/>
          </a:p>
          <a:p>
            <a:endParaRPr lang="it-IT" dirty="0"/>
          </a:p>
          <a:p>
            <a:endParaRPr lang="it-IT" dirty="0"/>
          </a:p>
          <a:p>
            <a:r>
              <a:rPr lang="it-IT" dirty="0" err="1"/>
              <a:t>Applying</a:t>
            </a:r>
            <a:r>
              <a:rPr lang="it-IT" dirty="0"/>
              <a:t> the </a:t>
            </a:r>
            <a:r>
              <a:rPr lang="it-IT" dirty="0" err="1"/>
              <a:t>Pythagorean</a:t>
            </a:r>
            <a:r>
              <a:rPr lang="it-IT" dirty="0"/>
              <a:t> </a:t>
            </a:r>
            <a:r>
              <a:rPr lang="it-IT" dirty="0" err="1"/>
              <a:t>Theorem</a:t>
            </a:r>
            <a:r>
              <a:rPr lang="it-IT" dirty="0"/>
              <a:t>, </a:t>
            </a:r>
            <a:r>
              <a:rPr lang="it-IT" dirty="0" err="1"/>
              <a:t>I’ll</a:t>
            </a:r>
            <a:r>
              <a:rPr lang="it-IT" dirty="0"/>
              <a:t> </a:t>
            </a:r>
            <a:r>
              <a:rPr lang="it-IT" dirty="0" err="1"/>
              <a:t>get</a:t>
            </a:r>
            <a:r>
              <a:rPr lang="it-IT" dirty="0"/>
              <a:t>:</a:t>
            </a:r>
          </a:p>
          <a:p>
            <a:pPr marL="0" indent="0">
              <a:buNone/>
            </a:pPr>
            <a:r>
              <a:rPr lang="it-IT" dirty="0"/>
              <a:t>	</a:t>
            </a:r>
          </a:p>
          <a:p>
            <a:pPr marL="0" indent="0">
              <a:buNone/>
            </a:pPr>
            <a:r>
              <a:rPr lang="it-IT" dirty="0"/>
              <a:t>		d = </a:t>
            </a:r>
          </a:p>
        </p:txBody>
      </p:sp>
      <p:pic>
        <p:nvPicPr>
          <p:cNvPr id="8" name="Picture 7">
            <a:extLst>
              <a:ext uri="{FF2B5EF4-FFF2-40B4-BE49-F238E27FC236}">
                <a16:creationId xmlns:a16="http://schemas.microsoft.com/office/drawing/2014/main" id="{D7B0A7C0-9CD9-1D4E-930F-60C75336A6E9}"/>
              </a:ext>
            </a:extLst>
          </p:cNvPr>
          <p:cNvPicPr>
            <a:picLocks noChangeAspect="1"/>
          </p:cNvPicPr>
          <p:nvPr/>
        </p:nvPicPr>
        <p:blipFill>
          <a:blip r:embed="rId3"/>
          <a:stretch>
            <a:fillRect/>
          </a:stretch>
        </p:blipFill>
        <p:spPr>
          <a:xfrm>
            <a:off x="2668558" y="2511706"/>
            <a:ext cx="6854884" cy="752756"/>
          </a:xfrm>
          <a:prstGeom prst="rect">
            <a:avLst/>
          </a:prstGeom>
        </p:spPr>
      </p:pic>
      <p:pic>
        <p:nvPicPr>
          <p:cNvPr id="10" name="Picture 9">
            <a:extLst>
              <a:ext uri="{FF2B5EF4-FFF2-40B4-BE49-F238E27FC236}">
                <a16:creationId xmlns:a16="http://schemas.microsoft.com/office/drawing/2014/main" id="{59F55333-A697-5E43-8E27-27F3CB29CB59}"/>
              </a:ext>
            </a:extLst>
          </p:cNvPr>
          <p:cNvPicPr>
            <a:picLocks noChangeAspect="1"/>
          </p:cNvPicPr>
          <p:nvPr/>
        </p:nvPicPr>
        <p:blipFill>
          <a:blip r:embed="rId4"/>
          <a:stretch>
            <a:fillRect/>
          </a:stretch>
        </p:blipFill>
        <p:spPr>
          <a:xfrm>
            <a:off x="4714840" y="5033902"/>
            <a:ext cx="1270000" cy="482600"/>
          </a:xfrm>
          <a:prstGeom prst="rect">
            <a:avLst/>
          </a:prstGeom>
        </p:spPr>
      </p:pic>
      <p:sp>
        <p:nvSpPr>
          <p:cNvPr id="11" name="Rectangle 10">
            <a:extLst>
              <a:ext uri="{FF2B5EF4-FFF2-40B4-BE49-F238E27FC236}">
                <a16:creationId xmlns:a16="http://schemas.microsoft.com/office/drawing/2014/main" id="{042BAB43-3A6E-1C4A-B566-31954B9EC188}"/>
              </a:ext>
            </a:extLst>
          </p:cNvPr>
          <p:cNvSpPr/>
          <p:nvPr/>
        </p:nvSpPr>
        <p:spPr bwMode="auto">
          <a:xfrm>
            <a:off x="5910408" y="4775018"/>
            <a:ext cx="148865" cy="150471"/>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725160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A4E-A555-3D4F-A022-10FE48B906A3}"/>
              </a:ext>
            </a:extLst>
          </p:cNvPr>
          <p:cNvSpPr>
            <a:spLocks noGrp="1"/>
          </p:cNvSpPr>
          <p:nvPr>
            <p:ph type="title"/>
          </p:nvPr>
        </p:nvSpPr>
        <p:spPr>
          <a:xfrm>
            <a:off x="838200" y="-35489"/>
            <a:ext cx="10515600" cy="1325563"/>
          </a:xfrm>
        </p:spPr>
        <p:txBody>
          <a:bodyPr/>
          <a:lstStyle/>
          <a:p>
            <a:r>
              <a:rPr lang="it-IT" dirty="0" err="1"/>
              <a:t>Euclidean</a:t>
            </a:r>
            <a:r>
              <a:rPr lang="it-IT" dirty="0"/>
              <a:t> </a:t>
            </a:r>
            <a:r>
              <a:rPr lang="it-IT" dirty="0" err="1"/>
              <a:t>Geometry</a:t>
            </a:r>
            <a:r>
              <a:rPr lang="it-IT" dirty="0"/>
              <a:t> Intermezzo</a:t>
            </a:r>
          </a:p>
        </p:txBody>
      </p:sp>
      <p:sp>
        <p:nvSpPr>
          <p:cNvPr id="3" name="Content Placeholder 2">
            <a:extLst>
              <a:ext uri="{FF2B5EF4-FFF2-40B4-BE49-F238E27FC236}">
                <a16:creationId xmlns:a16="http://schemas.microsoft.com/office/drawing/2014/main" id="{957407E5-93BD-874E-A52D-8C9D77928D02}"/>
              </a:ext>
            </a:extLst>
          </p:cNvPr>
          <p:cNvSpPr>
            <a:spLocks noGrp="1"/>
          </p:cNvSpPr>
          <p:nvPr>
            <p:ph idx="1"/>
          </p:nvPr>
        </p:nvSpPr>
        <p:spPr>
          <a:xfrm>
            <a:off x="2209800" y="1238250"/>
            <a:ext cx="7772400" cy="4781550"/>
          </a:xfrm>
        </p:spPr>
        <p:txBody>
          <a:bodyPr/>
          <a:lstStyle/>
          <a:p>
            <a:r>
              <a:rPr lang="it-IT" dirty="0"/>
              <a:t>In </a:t>
            </a:r>
            <a:r>
              <a:rPr lang="it-IT" dirty="0" err="1"/>
              <a:t>Euclidean</a:t>
            </a:r>
            <a:r>
              <a:rPr lang="it-IT" dirty="0"/>
              <a:t> </a:t>
            </a:r>
            <a:r>
              <a:rPr lang="it-IT" dirty="0" err="1"/>
              <a:t>space</a:t>
            </a:r>
            <a:r>
              <a:rPr lang="it-IT" dirty="0"/>
              <a:t>, the </a:t>
            </a:r>
            <a:r>
              <a:rPr lang="it-IT" dirty="0" err="1"/>
              <a:t>point</a:t>
            </a:r>
            <a:r>
              <a:rPr lang="it-IT" dirty="0"/>
              <a:t> on a </a:t>
            </a:r>
            <a:r>
              <a:rPr lang="it-IT" dirty="0" err="1"/>
              <a:t>plane</a:t>
            </a:r>
            <a:r>
              <a:rPr lang="it-IT" dirty="0"/>
              <a:t> </a:t>
            </a:r>
            <a:r>
              <a:rPr lang="it-IT" dirty="0" err="1"/>
              <a:t>ax</a:t>
            </a:r>
            <a:r>
              <a:rPr lang="it-IT" dirty="0"/>
              <a:t> + by + </a:t>
            </a:r>
            <a:r>
              <a:rPr lang="it-IT" dirty="0" err="1"/>
              <a:t>cz</a:t>
            </a:r>
            <a:r>
              <a:rPr lang="it-IT" dirty="0"/>
              <a:t> = d </a:t>
            </a:r>
            <a:r>
              <a:rPr lang="it-IT" dirty="0" err="1"/>
              <a:t>that</a:t>
            </a:r>
            <a:r>
              <a:rPr lang="it-IT" dirty="0"/>
              <a:t> </a:t>
            </a:r>
            <a:r>
              <a:rPr lang="it-IT" dirty="0" err="1"/>
              <a:t>is</a:t>
            </a:r>
            <a:r>
              <a:rPr lang="it-IT" dirty="0"/>
              <a:t> </a:t>
            </a:r>
            <a:r>
              <a:rPr lang="it-IT" dirty="0" err="1"/>
              <a:t>closest</a:t>
            </a:r>
            <a:r>
              <a:rPr lang="it-IT" dirty="0"/>
              <a:t> to the </a:t>
            </a:r>
            <a:r>
              <a:rPr lang="it-IT" dirty="0" err="1"/>
              <a:t>origin</a:t>
            </a:r>
            <a:r>
              <a:rPr lang="it-IT" dirty="0"/>
              <a:t> </a:t>
            </a:r>
            <a:r>
              <a:rPr lang="it-IT" dirty="0" err="1"/>
              <a:t>has</a:t>
            </a:r>
            <a:r>
              <a:rPr lang="it-IT" dirty="0"/>
              <a:t> the </a:t>
            </a:r>
            <a:r>
              <a:rPr lang="it-IT" dirty="0" err="1"/>
              <a:t>Cartesian</a:t>
            </a:r>
            <a:r>
              <a:rPr lang="it-IT" dirty="0"/>
              <a:t> </a:t>
            </a:r>
            <a:r>
              <a:rPr lang="it-IT" dirty="0" err="1"/>
              <a:t>coordinates</a:t>
            </a:r>
            <a:r>
              <a:rPr lang="it-IT" dirty="0"/>
              <a:t> (x, y, </a:t>
            </a:r>
            <a:r>
              <a:rPr lang="it-IT" dirty="0" err="1"/>
              <a:t>z</a:t>
            </a:r>
            <a:r>
              <a:rPr lang="it-IT" dirty="0"/>
              <a:t>) </a:t>
            </a:r>
            <a:r>
              <a:rPr lang="it-IT" dirty="0" err="1"/>
              <a:t>where</a:t>
            </a:r>
            <a:r>
              <a:rPr lang="it-IT" dirty="0"/>
              <a:t>:</a:t>
            </a:r>
          </a:p>
          <a:p>
            <a:endParaRPr lang="it-IT" dirty="0"/>
          </a:p>
          <a:p>
            <a:endParaRPr lang="it-IT" dirty="0"/>
          </a:p>
          <a:p>
            <a:endParaRPr lang="it-IT" dirty="0"/>
          </a:p>
          <a:p>
            <a:r>
              <a:rPr lang="it-IT" dirty="0" err="1"/>
              <a:t>Applying</a:t>
            </a:r>
            <a:r>
              <a:rPr lang="it-IT" dirty="0"/>
              <a:t> the </a:t>
            </a:r>
            <a:r>
              <a:rPr lang="it-IT" dirty="0" err="1"/>
              <a:t>Pythagorean</a:t>
            </a:r>
            <a:r>
              <a:rPr lang="it-IT" dirty="0"/>
              <a:t> </a:t>
            </a:r>
            <a:r>
              <a:rPr lang="it-IT" dirty="0" err="1"/>
              <a:t>Theorem</a:t>
            </a:r>
            <a:r>
              <a:rPr lang="it-IT" dirty="0"/>
              <a:t>, </a:t>
            </a:r>
            <a:r>
              <a:rPr lang="it-IT" dirty="0" err="1"/>
              <a:t>I’ll</a:t>
            </a:r>
            <a:r>
              <a:rPr lang="it-IT" dirty="0"/>
              <a:t> </a:t>
            </a:r>
            <a:r>
              <a:rPr lang="it-IT" dirty="0" err="1"/>
              <a:t>get</a:t>
            </a:r>
            <a:r>
              <a:rPr lang="it-IT" dirty="0"/>
              <a:t>:</a:t>
            </a:r>
          </a:p>
          <a:p>
            <a:pPr marL="0" indent="0">
              <a:buNone/>
            </a:pPr>
            <a:r>
              <a:rPr lang="it-IT" dirty="0"/>
              <a:t>	</a:t>
            </a:r>
          </a:p>
          <a:p>
            <a:pPr marL="0" indent="0">
              <a:buNone/>
            </a:pPr>
            <a:r>
              <a:rPr lang="it-IT" dirty="0"/>
              <a:t>		d = </a:t>
            </a:r>
          </a:p>
        </p:txBody>
      </p:sp>
      <p:pic>
        <p:nvPicPr>
          <p:cNvPr id="8" name="Picture 7">
            <a:extLst>
              <a:ext uri="{FF2B5EF4-FFF2-40B4-BE49-F238E27FC236}">
                <a16:creationId xmlns:a16="http://schemas.microsoft.com/office/drawing/2014/main" id="{D7B0A7C0-9CD9-1D4E-930F-60C75336A6E9}"/>
              </a:ext>
            </a:extLst>
          </p:cNvPr>
          <p:cNvPicPr>
            <a:picLocks noChangeAspect="1"/>
          </p:cNvPicPr>
          <p:nvPr/>
        </p:nvPicPr>
        <p:blipFill>
          <a:blip r:embed="rId3"/>
          <a:stretch>
            <a:fillRect/>
          </a:stretch>
        </p:blipFill>
        <p:spPr>
          <a:xfrm>
            <a:off x="2668558" y="2511706"/>
            <a:ext cx="6854884" cy="752756"/>
          </a:xfrm>
          <a:prstGeom prst="rect">
            <a:avLst/>
          </a:prstGeom>
        </p:spPr>
      </p:pic>
      <p:pic>
        <p:nvPicPr>
          <p:cNvPr id="10" name="Picture 9">
            <a:extLst>
              <a:ext uri="{FF2B5EF4-FFF2-40B4-BE49-F238E27FC236}">
                <a16:creationId xmlns:a16="http://schemas.microsoft.com/office/drawing/2014/main" id="{59F55333-A697-5E43-8E27-27F3CB29CB59}"/>
              </a:ext>
            </a:extLst>
          </p:cNvPr>
          <p:cNvPicPr>
            <a:picLocks noChangeAspect="1"/>
          </p:cNvPicPr>
          <p:nvPr/>
        </p:nvPicPr>
        <p:blipFill>
          <a:blip r:embed="rId4"/>
          <a:stretch>
            <a:fillRect/>
          </a:stretch>
        </p:blipFill>
        <p:spPr>
          <a:xfrm>
            <a:off x="4640408" y="4914809"/>
            <a:ext cx="1270000" cy="482600"/>
          </a:xfrm>
          <a:prstGeom prst="rect">
            <a:avLst/>
          </a:prstGeom>
        </p:spPr>
      </p:pic>
      <p:sp>
        <p:nvSpPr>
          <p:cNvPr id="11" name="Rectangle 10">
            <a:extLst>
              <a:ext uri="{FF2B5EF4-FFF2-40B4-BE49-F238E27FC236}">
                <a16:creationId xmlns:a16="http://schemas.microsoft.com/office/drawing/2014/main" id="{042BAB43-3A6E-1C4A-B566-31954B9EC188}"/>
              </a:ext>
            </a:extLst>
          </p:cNvPr>
          <p:cNvSpPr/>
          <p:nvPr/>
        </p:nvSpPr>
        <p:spPr bwMode="auto">
          <a:xfrm>
            <a:off x="5910408" y="4775018"/>
            <a:ext cx="148865" cy="150471"/>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7" name="Rectangle 6">
            <a:extLst>
              <a:ext uri="{FF2B5EF4-FFF2-40B4-BE49-F238E27FC236}">
                <a16:creationId xmlns:a16="http://schemas.microsoft.com/office/drawing/2014/main" id="{EF373689-E558-6042-A1C3-581BA198EEEE}"/>
              </a:ext>
            </a:extLst>
          </p:cNvPr>
          <p:cNvSpPr/>
          <p:nvPr/>
        </p:nvSpPr>
        <p:spPr bwMode="auto">
          <a:xfrm>
            <a:off x="2668559" y="2592730"/>
            <a:ext cx="2096353" cy="671733"/>
          </a:xfrm>
          <a:prstGeom prst="rect">
            <a:avLst/>
          </a:prstGeom>
          <a:solidFill>
            <a:schemeClr val="accent1">
              <a:alpha val="11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cxnSp>
        <p:nvCxnSpPr>
          <p:cNvPr id="9" name="Straight Arrow Connector 8">
            <a:extLst>
              <a:ext uri="{FF2B5EF4-FFF2-40B4-BE49-F238E27FC236}">
                <a16:creationId xmlns:a16="http://schemas.microsoft.com/office/drawing/2014/main" id="{E4EDC27C-6990-C241-9011-E4FDC684D0AD}"/>
              </a:ext>
            </a:extLst>
          </p:cNvPr>
          <p:cNvCxnSpPr>
            <a:cxnSpLocks/>
          </p:cNvCxnSpPr>
          <p:nvPr/>
        </p:nvCxnSpPr>
        <p:spPr bwMode="auto">
          <a:xfrm>
            <a:off x="3827362" y="3334887"/>
            <a:ext cx="1053296" cy="144013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Rectangle 12">
            <a:extLst>
              <a:ext uri="{FF2B5EF4-FFF2-40B4-BE49-F238E27FC236}">
                <a16:creationId xmlns:a16="http://schemas.microsoft.com/office/drawing/2014/main" id="{7ED7609E-F364-1841-8A9E-A7587B26808E}"/>
              </a:ext>
            </a:extLst>
          </p:cNvPr>
          <p:cNvSpPr/>
          <p:nvPr/>
        </p:nvSpPr>
        <p:spPr bwMode="auto">
          <a:xfrm>
            <a:off x="5168691" y="2546431"/>
            <a:ext cx="2096353" cy="671733"/>
          </a:xfrm>
          <a:prstGeom prst="rect">
            <a:avLst/>
          </a:prstGeom>
          <a:solidFill>
            <a:schemeClr val="accent1">
              <a:alpha val="11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14" name="Rectangle 13">
            <a:extLst>
              <a:ext uri="{FF2B5EF4-FFF2-40B4-BE49-F238E27FC236}">
                <a16:creationId xmlns:a16="http://schemas.microsoft.com/office/drawing/2014/main" id="{E5DF4457-A4CC-2448-935D-E437D94B96E2}"/>
              </a:ext>
            </a:extLst>
          </p:cNvPr>
          <p:cNvSpPr/>
          <p:nvPr/>
        </p:nvSpPr>
        <p:spPr bwMode="auto">
          <a:xfrm>
            <a:off x="7610949" y="2534857"/>
            <a:ext cx="2096353" cy="671733"/>
          </a:xfrm>
          <a:prstGeom prst="rect">
            <a:avLst/>
          </a:prstGeom>
          <a:solidFill>
            <a:schemeClr val="accent1">
              <a:alpha val="11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cxnSp>
        <p:nvCxnSpPr>
          <p:cNvPr id="15" name="Straight Arrow Connector 14">
            <a:extLst>
              <a:ext uri="{FF2B5EF4-FFF2-40B4-BE49-F238E27FC236}">
                <a16:creationId xmlns:a16="http://schemas.microsoft.com/office/drawing/2014/main" id="{DA1C9595-0676-4E4F-AEE3-3B0BB7D5E2C1}"/>
              </a:ext>
            </a:extLst>
          </p:cNvPr>
          <p:cNvCxnSpPr>
            <a:cxnSpLocks/>
          </p:cNvCxnSpPr>
          <p:nvPr/>
        </p:nvCxnSpPr>
        <p:spPr bwMode="auto">
          <a:xfrm flipH="1">
            <a:off x="5339416" y="3230715"/>
            <a:ext cx="930204" cy="154430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E9B335E8-371A-FA49-B577-3B3C4696B64D}"/>
              </a:ext>
            </a:extLst>
          </p:cNvPr>
          <p:cNvCxnSpPr>
            <a:cxnSpLocks/>
          </p:cNvCxnSpPr>
          <p:nvPr/>
        </p:nvCxnSpPr>
        <p:spPr bwMode="auto">
          <a:xfrm flipH="1">
            <a:off x="5744530" y="3277014"/>
            <a:ext cx="2184610" cy="1486429"/>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291815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A4E-A555-3D4F-A022-10FE48B906A3}"/>
              </a:ext>
            </a:extLst>
          </p:cNvPr>
          <p:cNvSpPr>
            <a:spLocks noGrp="1"/>
          </p:cNvSpPr>
          <p:nvPr>
            <p:ph type="title"/>
          </p:nvPr>
        </p:nvSpPr>
        <p:spPr>
          <a:xfrm>
            <a:off x="838200" y="-87313"/>
            <a:ext cx="10515600" cy="1325563"/>
          </a:xfrm>
        </p:spPr>
        <p:txBody>
          <a:bodyPr/>
          <a:lstStyle/>
          <a:p>
            <a:r>
              <a:rPr lang="it-IT" dirty="0" err="1"/>
              <a:t>Euclidean</a:t>
            </a:r>
            <a:r>
              <a:rPr lang="it-IT" dirty="0"/>
              <a:t> </a:t>
            </a:r>
            <a:r>
              <a:rPr lang="it-IT" dirty="0" err="1"/>
              <a:t>Geometry</a:t>
            </a:r>
            <a:r>
              <a:rPr lang="it-IT" dirty="0"/>
              <a:t> Intermezzo</a:t>
            </a:r>
          </a:p>
        </p:txBody>
      </p:sp>
      <p:sp>
        <p:nvSpPr>
          <p:cNvPr id="3" name="Content Placeholder 2">
            <a:extLst>
              <a:ext uri="{FF2B5EF4-FFF2-40B4-BE49-F238E27FC236}">
                <a16:creationId xmlns:a16="http://schemas.microsoft.com/office/drawing/2014/main" id="{957407E5-93BD-874E-A52D-8C9D77928D02}"/>
              </a:ext>
            </a:extLst>
          </p:cNvPr>
          <p:cNvSpPr>
            <a:spLocks noGrp="1"/>
          </p:cNvSpPr>
          <p:nvPr>
            <p:ph idx="1"/>
          </p:nvPr>
        </p:nvSpPr>
        <p:spPr>
          <a:xfrm>
            <a:off x="2209800" y="1238250"/>
            <a:ext cx="7772400" cy="4781550"/>
          </a:xfrm>
        </p:spPr>
        <p:txBody>
          <a:bodyPr/>
          <a:lstStyle/>
          <a:p>
            <a:r>
              <a:rPr lang="it-IT" dirty="0"/>
              <a:t>In </a:t>
            </a:r>
            <a:r>
              <a:rPr lang="it-IT" dirty="0" err="1"/>
              <a:t>Euclidean</a:t>
            </a:r>
            <a:r>
              <a:rPr lang="it-IT" dirty="0"/>
              <a:t> </a:t>
            </a:r>
            <a:r>
              <a:rPr lang="it-IT" dirty="0" err="1"/>
              <a:t>space</a:t>
            </a:r>
            <a:r>
              <a:rPr lang="it-IT" dirty="0"/>
              <a:t>, the </a:t>
            </a:r>
            <a:r>
              <a:rPr lang="it-IT" dirty="0" err="1"/>
              <a:t>point</a:t>
            </a:r>
            <a:r>
              <a:rPr lang="it-IT" dirty="0"/>
              <a:t> on a </a:t>
            </a:r>
            <a:r>
              <a:rPr lang="it-IT" dirty="0" err="1"/>
              <a:t>plane</a:t>
            </a:r>
            <a:r>
              <a:rPr lang="it-IT" dirty="0"/>
              <a:t> </a:t>
            </a:r>
            <a:r>
              <a:rPr lang="it-IT" dirty="0" err="1"/>
              <a:t>ax</a:t>
            </a:r>
            <a:r>
              <a:rPr lang="it-IT" dirty="0"/>
              <a:t> + by + </a:t>
            </a:r>
            <a:r>
              <a:rPr lang="it-IT" dirty="0" err="1"/>
              <a:t>cz</a:t>
            </a:r>
            <a:r>
              <a:rPr lang="it-IT" dirty="0"/>
              <a:t> = d </a:t>
            </a:r>
            <a:r>
              <a:rPr lang="it-IT" dirty="0" err="1"/>
              <a:t>that</a:t>
            </a:r>
            <a:r>
              <a:rPr lang="it-IT" dirty="0"/>
              <a:t> </a:t>
            </a:r>
            <a:r>
              <a:rPr lang="it-IT" dirty="0" err="1"/>
              <a:t>is</a:t>
            </a:r>
            <a:r>
              <a:rPr lang="it-IT" dirty="0"/>
              <a:t> </a:t>
            </a:r>
            <a:r>
              <a:rPr lang="it-IT" dirty="0" err="1"/>
              <a:t>closest</a:t>
            </a:r>
            <a:r>
              <a:rPr lang="it-IT" dirty="0"/>
              <a:t> to the </a:t>
            </a:r>
            <a:r>
              <a:rPr lang="it-IT" dirty="0" err="1"/>
              <a:t>origin</a:t>
            </a:r>
            <a:r>
              <a:rPr lang="it-IT" dirty="0"/>
              <a:t> </a:t>
            </a:r>
            <a:r>
              <a:rPr lang="it-IT" dirty="0" err="1"/>
              <a:t>has</a:t>
            </a:r>
            <a:r>
              <a:rPr lang="it-IT" dirty="0"/>
              <a:t> the </a:t>
            </a:r>
            <a:r>
              <a:rPr lang="it-IT" dirty="0" err="1"/>
              <a:t>Cartesian</a:t>
            </a:r>
            <a:r>
              <a:rPr lang="it-IT" dirty="0"/>
              <a:t> </a:t>
            </a:r>
            <a:r>
              <a:rPr lang="it-IT" dirty="0" err="1"/>
              <a:t>coordinates</a:t>
            </a:r>
            <a:r>
              <a:rPr lang="it-IT" dirty="0"/>
              <a:t> (x, y, </a:t>
            </a:r>
            <a:r>
              <a:rPr lang="it-IT" dirty="0" err="1"/>
              <a:t>z</a:t>
            </a:r>
            <a:r>
              <a:rPr lang="it-IT" dirty="0"/>
              <a:t>) </a:t>
            </a:r>
            <a:r>
              <a:rPr lang="it-IT" dirty="0" err="1"/>
              <a:t>where</a:t>
            </a:r>
            <a:r>
              <a:rPr lang="it-IT" dirty="0"/>
              <a:t>:</a:t>
            </a:r>
          </a:p>
          <a:p>
            <a:endParaRPr lang="it-IT" dirty="0"/>
          </a:p>
          <a:p>
            <a:endParaRPr lang="it-IT" dirty="0"/>
          </a:p>
          <a:p>
            <a:endParaRPr lang="it-IT" dirty="0"/>
          </a:p>
          <a:p>
            <a:r>
              <a:rPr lang="it-IT" dirty="0" err="1"/>
              <a:t>Applying</a:t>
            </a:r>
            <a:r>
              <a:rPr lang="it-IT" dirty="0"/>
              <a:t> the </a:t>
            </a:r>
            <a:r>
              <a:rPr lang="it-IT" dirty="0" err="1"/>
              <a:t>Pythagorean</a:t>
            </a:r>
            <a:r>
              <a:rPr lang="it-IT" dirty="0"/>
              <a:t> </a:t>
            </a:r>
            <a:r>
              <a:rPr lang="it-IT" dirty="0" err="1"/>
              <a:t>Theorem</a:t>
            </a:r>
            <a:r>
              <a:rPr lang="it-IT" dirty="0"/>
              <a:t>, </a:t>
            </a:r>
            <a:r>
              <a:rPr lang="it-IT" dirty="0" err="1"/>
              <a:t>I’ll</a:t>
            </a:r>
            <a:r>
              <a:rPr lang="it-IT" dirty="0"/>
              <a:t> </a:t>
            </a:r>
            <a:r>
              <a:rPr lang="it-IT" dirty="0" err="1"/>
              <a:t>get</a:t>
            </a:r>
            <a:r>
              <a:rPr lang="it-IT" dirty="0"/>
              <a:t>:</a:t>
            </a:r>
          </a:p>
          <a:p>
            <a:pPr marL="0" indent="0">
              <a:buNone/>
            </a:pPr>
            <a:r>
              <a:rPr lang="it-IT" dirty="0"/>
              <a:t>	</a:t>
            </a:r>
          </a:p>
          <a:p>
            <a:pPr marL="0" indent="0">
              <a:buNone/>
            </a:pPr>
            <a:r>
              <a:rPr lang="it-IT" dirty="0"/>
              <a:t>		d = </a:t>
            </a:r>
          </a:p>
        </p:txBody>
      </p:sp>
      <p:pic>
        <p:nvPicPr>
          <p:cNvPr id="8" name="Picture 7">
            <a:extLst>
              <a:ext uri="{FF2B5EF4-FFF2-40B4-BE49-F238E27FC236}">
                <a16:creationId xmlns:a16="http://schemas.microsoft.com/office/drawing/2014/main" id="{D7B0A7C0-9CD9-1D4E-930F-60C75336A6E9}"/>
              </a:ext>
            </a:extLst>
          </p:cNvPr>
          <p:cNvPicPr>
            <a:picLocks noChangeAspect="1"/>
          </p:cNvPicPr>
          <p:nvPr/>
        </p:nvPicPr>
        <p:blipFill>
          <a:blip r:embed="rId3"/>
          <a:stretch>
            <a:fillRect/>
          </a:stretch>
        </p:blipFill>
        <p:spPr>
          <a:xfrm>
            <a:off x="2668558" y="2511706"/>
            <a:ext cx="6854884" cy="752756"/>
          </a:xfrm>
          <a:prstGeom prst="rect">
            <a:avLst/>
          </a:prstGeom>
        </p:spPr>
      </p:pic>
      <p:pic>
        <p:nvPicPr>
          <p:cNvPr id="10" name="Picture 9">
            <a:extLst>
              <a:ext uri="{FF2B5EF4-FFF2-40B4-BE49-F238E27FC236}">
                <a16:creationId xmlns:a16="http://schemas.microsoft.com/office/drawing/2014/main" id="{59F55333-A697-5E43-8E27-27F3CB29CB59}"/>
              </a:ext>
            </a:extLst>
          </p:cNvPr>
          <p:cNvPicPr>
            <a:picLocks noChangeAspect="1"/>
          </p:cNvPicPr>
          <p:nvPr/>
        </p:nvPicPr>
        <p:blipFill>
          <a:blip r:embed="rId4"/>
          <a:stretch>
            <a:fillRect/>
          </a:stretch>
        </p:blipFill>
        <p:spPr>
          <a:xfrm>
            <a:off x="4640408" y="5040400"/>
            <a:ext cx="1270000" cy="482600"/>
          </a:xfrm>
          <a:prstGeom prst="rect">
            <a:avLst/>
          </a:prstGeom>
        </p:spPr>
      </p:pic>
      <p:sp>
        <p:nvSpPr>
          <p:cNvPr id="11" name="Rectangle 10">
            <a:extLst>
              <a:ext uri="{FF2B5EF4-FFF2-40B4-BE49-F238E27FC236}">
                <a16:creationId xmlns:a16="http://schemas.microsoft.com/office/drawing/2014/main" id="{042BAB43-3A6E-1C4A-B566-31954B9EC188}"/>
              </a:ext>
            </a:extLst>
          </p:cNvPr>
          <p:cNvSpPr/>
          <p:nvPr/>
        </p:nvSpPr>
        <p:spPr bwMode="auto">
          <a:xfrm>
            <a:off x="5910408" y="4775018"/>
            <a:ext cx="148865" cy="150471"/>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12" name="Rectangle 11">
            <a:extLst>
              <a:ext uri="{FF2B5EF4-FFF2-40B4-BE49-F238E27FC236}">
                <a16:creationId xmlns:a16="http://schemas.microsoft.com/office/drawing/2014/main" id="{2B066478-C4BF-4348-B569-A34FA303C770}"/>
              </a:ext>
            </a:extLst>
          </p:cNvPr>
          <p:cNvSpPr/>
          <p:nvPr/>
        </p:nvSpPr>
        <p:spPr>
          <a:xfrm>
            <a:off x="1926218" y="5866417"/>
            <a:ext cx="8741783" cy="646331"/>
          </a:xfrm>
          <a:prstGeom prst="rect">
            <a:avLst/>
          </a:prstGeom>
        </p:spPr>
        <p:txBody>
          <a:bodyPr wrap="square">
            <a:spAutoFit/>
          </a:bodyPr>
          <a:lstStyle/>
          <a:p>
            <a:pPr eaLnBrk="1" hangingPunct="1"/>
            <a:r>
              <a:rPr lang="en-US" altLang="zh-CN" b="1" dirty="0">
                <a:latin typeface="Times New Roman" panose="02020603050405020304" pitchFamily="18" charset="0"/>
              </a:rPr>
              <a:t>Hold on… this is a distance from a point to the origin of a plane, I can also change the origin to any point on that plane!</a:t>
            </a:r>
          </a:p>
        </p:txBody>
      </p:sp>
    </p:spTree>
    <p:extLst>
      <p:ext uri="{BB962C8B-B14F-4D97-AF65-F5344CB8AC3E}">
        <p14:creationId xmlns:p14="http://schemas.microsoft.com/office/powerpoint/2010/main" val="223291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A74D-47CE-3145-B9BB-8C7F8204A0A9}"/>
              </a:ext>
            </a:extLst>
          </p:cNvPr>
          <p:cNvSpPr>
            <a:spLocks noGrp="1"/>
          </p:cNvSpPr>
          <p:nvPr>
            <p:ph type="title"/>
          </p:nvPr>
        </p:nvSpPr>
        <p:spPr/>
        <p:txBody>
          <a:bodyPr/>
          <a:lstStyle/>
          <a:p>
            <a:r>
              <a:rPr lang="it-IT" dirty="0"/>
              <a:t>Back in </a:t>
            </a:r>
            <a:r>
              <a:rPr lang="it-IT" dirty="0" err="1"/>
              <a:t>our</a:t>
            </a:r>
            <a:r>
              <a:rPr lang="it-IT" dirty="0"/>
              <a:t> ANN </a:t>
            </a:r>
            <a:r>
              <a:rPr lang="it-IT" dirty="0" err="1"/>
              <a:t>times</a:t>
            </a:r>
            <a:r>
              <a:rPr lang="it-IT" dirty="0"/>
              <a:t>…</a:t>
            </a:r>
          </a:p>
        </p:txBody>
      </p:sp>
      <p:sp>
        <p:nvSpPr>
          <p:cNvPr id="3" name="Content Placeholder 2">
            <a:extLst>
              <a:ext uri="{FF2B5EF4-FFF2-40B4-BE49-F238E27FC236}">
                <a16:creationId xmlns:a16="http://schemas.microsoft.com/office/drawing/2014/main" id="{46945332-0FFF-D84B-BD61-C3EF1A112E5A}"/>
              </a:ext>
            </a:extLst>
          </p:cNvPr>
          <p:cNvSpPr>
            <a:spLocks noGrp="1"/>
          </p:cNvSpPr>
          <p:nvPr>
            <p:ph idx="1"/>
          </p:nvPr>
        </p:nvSpPr>
        <p:spPr/>
        <p:txBody>
          <a:bodyPr/>
          <a:lstStyle/>
          <a:p>
            <a:r>
              <a:rPr lang="it-IT" dirty="0" err="1"/>
              <a:t>ANNs</a:t>
            </a:r>
            <a:r>
              <a:rPr lang="it-IT" dirty="0"/>
              <a:t> are </a:t>
            </a:r>
            <a:r>
              <a:rPr lang="it-IT" dirty="0" err="1"/>
              <a:t>good</a:t>
            </a:r>
            <a:r>
              <a:rPr lang="it-IT" dirty="0"/>
              <a:t> </a:t>
            </a:r>
            <a:r>
              <a:rPr lang="it-IT" dirty="0" err="1"/>
              <a:t>when</a:t>
            </a:r>
            <a:r>
              <a:rPr lang="it-IT" dirty="0"/>
              <a:t> </a:t>
            </a:r>
            <a:r>
              <a:rPr lang="it-IT" dirty="0" err="1"/>
              <a:t>problem</a:t>
            </a:r>
            <a:r>
              <a:rPr lang="it-IT" dirty="0"/>
              <a:t> </a:t>
            </a:r>
            <a:r>
              <a:rPr lang="it-IT" dirty="0" err="1"/>
              <a:t>decision</a:t>
            </a:r>
            <a:r>
              <a:rPr lang="it-IT" dirty="0"/>
              <a:t> </a:t>
            </a:r>
            <a:r>
              <a:rPr lang="it-IT" dirty="0" err="1"/>
              <a:t>surface</a:t>
            </a:r>
            <a:r>
              <a:rPr lang="it-IT" dirty="0"/>
              <a:t> </a:t>
            </a:r>
            <a:r>
              <a:rPr lang="it-IT" dirty="0" err="1"/>
              <a:t>is</a:t>
            </a:r>
            <a:r>
              <a:rPr lang="it-IT" dirty="0"/>
              <a:t> </a:t>
            </a:r>
            <a:r>
              <a:rPr lang="it-IT" dirty="0" err="1"/>
              <a:t>linearly</a:t>
            </a:r>
            <a:r>
              <a:rPr lang="it-IT" dirty="0"/>
              <a:t> </a:t>
            </a:r>
            <a:r>
              <a:rPr lang="it-IT" dirty="0" err="1"/>
              <a:t>separable</a:t>
            </a:r>
            <a:r>
              <a:rPr lang="it-IT" dirty="0"/>
              <a:t> (</a:t>
            </a:r>
            <a:r>
              <a:rPr lang="it-IT" i="1" dirty="0" err="1"/>
              <a:t>Perceptron</a:t>
            </a:r>
            <a:r>
              <a:rPr lang="it-IT" i="1" dirty="0"/>
              <a:t> </a:t>
            </a:r>
            <a:r>
              <a:rPr lang="it-IT" i="1" dirty="0" err="1"/>
              <a:t>Convergence</a:t>
            </a:r>
            <a:r>
              <a:rPr lang="it-IT" i="1" dirty="0"/>
              <a:t> </a:t>
            </a:r>
            <a:r>
              <a:rPr lang="it-IT" i="1" dirty="0" err="1"/>
              <a:t>Theorem</a:t>
            </a:r>
            <a:r>
              <a:rPr lang="it-IT" dirty="0"/>
              <a:t>)</a:t>
            </a:r>
          </a:p>
          <a:p>
            <a:pPr lvl="1"/>
            <a:r>
              <a:rPr lang="it-IT" dirty="0"/>
              <a:t>Just </a:t>
            </a:r>
            <a:r>
              <a:rPr lang="it-IT" dirty="0" err="1"/>
              <a:t>because</a:t>
            </a:r>
            <a:r>
              <a:rPr lang="it-IT" dirty="0"/>
              <a:t> I converge </a:t>
            </a:r>
            <a:r>
              <a:rPr lang="it-IT" dirty="0" err="1"/>
              <a:t>doesn’t</a:t>
            </a:r>
            <a:r>
              <a:rPr lang="it-IT" dirty="0"/>
              <a:t> </a:t>
            </a:r>
            <a:r>
              <a:rPr lang="it-IT" dirty="0" err="1"/>
              <a:t>mean</a:t>
            </a:r>
            <a:r>
              <a:rPr lang="it-IT" dirty="0"/>
              <a:t> </a:t>
            </a:r>
            <a:r>
              <a:rPr lang="it-IT" dirty="0" err="1"/>
              <a:t>I’m</a:t>
            </a:r>
            <a:r>
              <a:rPr lang="it-IT" dirty="0"/>
              <a:t> </a:t>
            </a:r>
            <a:r>
              <a:rPr lang="it-IT" dirty="0" err="1"/>
              <a:t>finding</a:t>
            </a:r>
            <a:r>
              <a:rPr lang="it-IT" dirty="0"/>
              <a:t> the </a:t>
            </a:r>
            <a:r>
              <a:rPr lang="it-IT" dirty="0" err="1"/>
              <a:t>optimal</a:t>
            </a:r>
            <a:r>
              <a:rPr lang="it-IT" dirty="0"/>
              <a:t> </a:t>
            </a:r>
            <a:r>
              <a:rPr lang="it-IT" dirty="0" err="1"/>
              <a:t>solution</a:t>
            </a:r>
            <a:r>
              <a:rPr lang="it-IT" dirty="0"/>
              <a:t>!</a:t>
            </a:r>
          </a:p>
          <a:p>
            <a:endParaRPr lang="it-IT" dirty="0"/>
          </a:p>
          <a:p>
            <a:pPr marL="0" indent="0">
              <a:buNone/>
            </a:pPr>
            <a:endParaRPr lang="it-IT" dirty="0"/>
          </a:p>
          <a:p>
            <a:r>
              <a:rPr lang="it-IT" dirty="0"/>
              <a:t>More </a:t>
            </a:r>
            <a:r>
              <a:rPr lang="it-IT" dirty="0" err="1"/>
              <a:t>advanced</a:t>
            </a:r>
            <a:r>
              <a:rPr lang="it-IT" dirty="0"/>
              <a:t> </a:t>
            </a:r>
            <a:r>
              <a:rPr lang="it-IT" dirty="0" err="1"/>
              <a:t>ANNs</a:t>
            </a:r>
            <a:r>
              <a:rPr lang="it-IT" dirty="0"/>
              <a:t> are </a:t>
            </a:r>
            <a:r>
              <a:rPr lang="it-IT" dirty="0" err="1"/>
              <a:t>needed</a:t>
            </a:r>
            <a:r>
              <a:rPr lang="it-IT" dirty="0"/>
              <a:t> </a:t>
            </a:r>
            <a:r>
              <a:rPr lang="it-IT" dirty="0" err="1"/>
              <a:t>when</a:t>
            </a:r>
            <a:r>
              <a:rPr lang="it-IT" dirty="0"/>
              <a:t> </a:t>
            </a:r>
            <a:r>
              <a:rPr lang="it-IT" dirty="0" err="1"/>
              <a:t>problem</a:t>
            </a:r>
            <a:r>
              <a:rPr lang="it-IT" dirty="0"/>
              <a:t> </a:t>
            </a:r>
            <a:r>
              <a:rPr lang="it-IT" dirty="0" err="1"/>
              <a:t>is</a:t>
            </a:r>
            <a:r>
              <a:rPr lang="it-IT" dirty="0"/>
              <a:t> </a:t>
            </a:r>
            <a:r>
              <a:rPr lang="it-IT" dirty="0" err="1"/>
              <a:t>not</a:t>
            </a:r>
            <a:r>
              <a:rPr lang="it-IT" dirty="0"/>
              <a:t> </a:t>
            </a:r>
            <a:r>
              <a:rPr lang="it-IT" dirty="0" err="1"/>
              <a:t>linearly</a:t>
            </a:r>
            <a:r>
              <a:rPr lang="it-IT" dirty="0"/>
              <a:t> </a:t>
            </a:r>
            <a:r>
              <a:rPr lang="it-IT" dirty="0" err="1"/>
              <a:t>separable</a:t>
            </a:r>
            <a:endParaRPr lang="it-IT" dirty="0"/>
          </a:p>
          <a:p>
            <a:pPr lvl="1"/>
            <a:r>
              <a:rPr lang="it-IT" dirty="0" err="1"/>
              <a:t>Let’s</a:t>
            </a:r>
            <a:r>
              <a:rPr lang="it-IT" dirty="0"/>
              <a:t> just </a:t>
            </a:r>
            <a:r>
              <a:rPr lang="it-IT" dirty="0" err="1"/>
              <a:t>change</a:t>
            </a:r>
            <a:r>
              <a:rPr lang="it-IT" dirty="0"/>
              <a:t> the way </a:t>
            </a:r>
            <a:r>
              <a:rPr lang="it-IT" dirty="0" err="1"/>
              <a:t>we</a:t>
            </a:r>
            <a:r>
              <a:rPr lang="it-IT" dirty="0"/>
              <a:t> </a:t>
            </a:r>
            <a:r>
              <a:rPr lang="it-IT" dirty="0" err="1"/>
              <a:t>reason</a:t>
            </a:r>
            <a:r>
              <a:rPr lang="it-IT" dirty="0"/>
              <a:t> on the </a:t>
            </a:r>
            <a:r>
              <a:rPr lang="it-IT" dirty="0" err="1"/>
              <a:t>problem</a:t>
            </a:r>
            <a:r>
              <a:rPr lang="it-IT" dirty="0"/>
              <a:t> </a:t>
            </a:r>
            <a:r>
              <a:rPr lang="it-IT" dirty="0" err="1"/>
              <a:t>rather</a:t>
            </a:r>
            <a:r>
              <a:rPr lang="it-IT" dirty="0"/>
              <a:t> </a:t>
            </a:r>
            <a:r>
              <a:rPr lang="it-IT" dirty="0" err="1"/>
              <a:t>than</a:t>
            </a:r>
            <a:r>
              <a:rPr lang="it-IT" dirty="0"/>
              <a:t> </a:t>
            </a:r>
            <a:r>
              <a:rPr lang="it-IT" dirty="0" err="1"/>
              <a:t>improving</a:t>
            </a:r>
            <a:r>
              <a:rPr lang="it-IT" dirty="0"/>
              <a:t> the </a:t>
            </a:r>
            <a:r>
              <a:rPr lang="it-IT" dirty="0" err="1"/>
              <a:t>architecture</a:t>
            </a:r>
            <a:r>
              <a:rPr lang="it-IT" dirty="0"/>
              <a:t> </a:t>
            </a:r>
            <a:r>
              <a:rPr lang="it-IT" dirty="0" err="1"/>
              <a:t>that</a:t>
            </a:r>
            <a:r>
              <a:rPr lang="it-IT" dirty="0"/>
              <a:t> </a:t>
            </a:r>
            <a:r>
              <a:rPr lang="it-IT" dirty="0" err="1"/>
              <a:t>deals</a:t>
            </a:r>
            <a:r>
              <a:rPr lang="it-IT" dirty="0"/>
              <a:t> with </a:t>
            </a:r>
            <a:r>
              <a:rPr lang="it-IT" dirty="0" err="1"/>
              <a:t>it!</a:t>
            </a:r>
            <a:endParaRPr lang="it-IT" dirty="0"/>
          </a:p>
        </p:txBody>
      </p:sp>
    </p:spTree>
    <p:extLst>
      <p:ext uri="{BB962C8B-B14F-4D97-AF65-F5344CB8AC3E}">
        <p14:creationId xmlns:p14="http://schemas.microsoft.com/office/powerpoint/2010/main" val="789292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A4E-A555-3D4F-A022-10FE48B906A3}"/>
              </a:ext>
            </a:extLst>
          </p:cNvPr>
          <p:cNvSpPr>
            <a:spLocks noGrp="1"/>
          </p:cNvSpPr>
          <p:nvPr>
            <p:ph type="title"/>
          </p:nvPr>
        </p:nvSpPr>
        <p:spPr>
          <a:xfrm>
            <a:off x="838200" y="-113366"/>
            <a:ext cx="10515600" cy="1325563"/>
          </a:xfrm>
        </p:spPr>
        <p:txBody>
          <a:bodyPr/>
          <a:lstStyle/>
          <a:p>
            <a:r>
              <a:rPr lang="it-IT" dirty="0" err="1"/>
              <a:t>Euclidean</a:t>
            </a:r>
            <a:r>
              <a:rPr lang="it-IT" dirty="0"/>
              <a:t> </a:t>
            </a:r>
            <a:r>
              <a:rPr lang="it-IT" dirty="0" err="1"/>
              <a:t>Geometry</a:t>
            </a:r>
            <a:r>
              <a:rPr lang="it-IT" dirty="0"/>
              <a:t> Intermezzo</a:t>
            </a:r>
          </a:p>
        </p:txBody>
      </p:sp>
      <p:sp>
        <p:nvSpPr>
          <p:cNvPr id="3" name="Content Placeholder 2">
            <a:extLst>
              <a:ext uri="{FF2B5EF4-FFF2-40B4-BE49-F238E27FC236}">
                <a16:creationId xmlns:a16="http://schemas.microsoft.com/office/drawing/2014/main" id="{957407E5-93BD-874E-A52D-8C9D77928D02}"/>
              </a:ext>
            </a:extLst>
          </p:cNvPr>
          <p:cNvSpPr>
            <a:spLocks noGrp="1"/>
          </p:cNvSpPr>
          <p:nvPr>
            <p:ph idx="1"/>
          </p:nvPr>
        </p:nvSpPr>
        <p:spPr>
          <a:xfrm>
            <a:off x="2209800" y="1238250"/>
            <a:ext cx="7772400" cy="4781550"/>
          </a:xfrm>
        </p:spPr>
        <p:txBody>
          <a:bodyPr/>
          <a:lstStyle/>
          <a:p>
            <a:r>
              <a:rPr lang="it-IT" dirty="0"/>
              <a:t>In </a:t>
            </a:r>
            <a:r>
              <a:rPr lang="it-IT" dirty="0" err="1"/>
              <a:t>Euclidean</a:t>
            </a:r>
            <a:r>
              <a:rPr lang="it-IT" dirty="0"/>
              <a:t> </a:t>
            </a:r>
            <a:r>
              <a:rPr lang="it-IT" dirty="0" err="1"/>
              <a:t>space</a:t>
            </a:r>
            <a:r>
              <a:rPr lang="it-IT" dirty="0"/>
              <a:t>, the </a:t>
            </a:r>
            <a:r>
              <a:rPr lang="it-IT" dirty="0" err="1"/>
              <a:t>point</a:t>
            </a:r>
            <a:r>
              <a:rPr lang="it-IT" dirty="0"/>
              <a:t> on a </a:t>
            </a:r>
            <a:r>
              <a:rPr lang="it-IT" dirty="0" err="1"/>
              <a:t>plane</a:t>
            </a:r>
            <a:r>
              <a:rPr lang="it-IT" dirty="0"/>
              <a:t> </a:t>
            </a:r>
            <a:r>
              <a:rPr lang="it-IT" dirty="0" err="1"/>
              <a:t>ax</a:t>
            </a:r>
            <a:r>
              <a:rPr lang="it-IT" dirty="0"/>
              <a:t> + by + </a:t>
            </a:r>
            <a:r>
              <a:rPr lang="it-IT" dirty="0" err="1"/>
              <a:t>cz</a:t>
            </a:r>
            <a:r>
              <a:rPr lang="it-IT" dirty="0"/>
              <a:t> = d </a:t>
            </a:r>
            <a:r>
              <a:rPr lang="it-IT" dirty="0" err="1"/>
              <a:t>that</a:t>
            </a:r>
            <a:r>
              <a:rPr lang="it-IT" dirty="0"/>
              <a:t> </a:t>
            </a:r>
            <a:r>
              <a:rPr lang="it-IT" dirty="0" err="1"/>
              <a:t>is</a:t>
            </a:r>
            <a:r>
              <a:rPr lang="it-IT" dirty="0"/>
              <a:t> </a:t>
            </a:r>
            <a:r>
              <a:rPr lang="it-IT" dirty="0" err="1"/>
              <a:t>closest</a:t>
            </a:r>
            <a:r>
              <a:rPr lang="it-IT" dirty="0"/>
              <a:t> to the </a:t>
            </a:r>
            <a:r>
              <a:rPr lang="it-IT" dirty="0" err="1"/>
              <a:t>origin</a:t>
            </a:r>
            <a:r>
              <a:rPr lang="it-IT" dirty="0"/>
              <a:t> </a:t>
            </a:r>
            <a:r>
              <a:rPr lang="it-IT" dirty="0" err="1"/>
              <a:t>has</a:t>
            </a:r>
            <a:r>
              <a:rPr lang="it-IT" dirty="0"/>
              <a:t> the </a:t>
            </a:r>
            <a:r>
              <a:rPr lang="it-IT" dirty="0" err="1"/>
              <a:t>Cartesian</a:t>
            </a:r>
            <a:r>
              <a:rPr lang="it-IT" dirty="0"/>
              <a:t> </a:t>
            </a:r>
            <a:r>
              <a:rPr lang="it-IT" dirty="0" err="1"/>
              <a:t>coordinates</a:t>
            </a:r>
            <a:r>
              <a:rPr lang="it-IT" dirty="0"/>
              <a:t> (x, y, </a:t>
            </a:r>
            <a:r>
              <a:rPr lang="it-IT" dirty="0" err="1"/>
              <a:t>z</a:t>
            </a:r>
            <a:r>
              <a:rPr lang="it-IT" dirty="0"/>
              <a:t>) </a:t>
            </a:r>
            <a:r>
              <a:rPr lang="it-IT" dirty="0" err="1"/>
              <a:t>where</a:t>
            </a:r>
            <a:r>
              <a:rPr lang="it-IT" dirty="0"/>
              <a:t>:</a:t>
            </a:r>
          </a:p>
          <a:p>
            <a:endParaRPr lang="it-IT" dirty="0"/>
          </a:p>
          <a:p>
            <a:endParaRPr lang="it-IT" dirty="0"/>
          </a:p>
          <a:p>
            <a:endParaRPr lang="it-IT" dirty="0"/>
          </a:p>
          <a:p>
            <a:r>
              <a:rPr lang="it-IT" dirty="0" err="1"/>
              <a:t>Applying</a:t>
            </a:r>
            <a:r>
              <a:rPr lang="it-IT" dirty="0"/>
              <a:t> the </a:t>
            </a:r>
            <a:r>
              <a:rPr lang="it-IT" dirty="0" err="1"/>
              <a:t>Pythagorean</a:t>
            </a:r>
            <a:r>
              <a:rPr lang="it-IT" dirty="0"/>
              <a:t> </a:t>
            </a:r>
            <a:r>
              <a:rPr lang="it-IT" dirty="0" err="1"/>
              <a:t>Theorem</a:t>
            </a:r>
            <a:r>
              <a:rPr lang="it-IT" dirty="0"/>
              <a:t>, </a:t>
            </a:r>
            <a:r>
              <a:rPr lang="it-IT" dirty="0" err="1"/>
              <a:t>I’ll</a:t>
            </a:r>
            <a:r>
              <a:rPr lang="it-IT" dirty="0"/>
              <a:t> </a:t>
            </a:r>
            <a:r>
              <a:rPr lang="it-IT" dirty="0" err="1"/>
              <a:t>get</a:t>
            </a:r>
            <a:r>
              <a:rPr lang="it-IT" dirty="0"/>
              <a:t>:</a:t>
            </a:r>
          </a:p>
          <a:p>
            <a:pPr marL="0" indent="0">
              <a:buNone/>
            </a:pPr>
            <a:r>
              <a:rPr lang="it-IT" dirty="0"/>
              <a:t>	</a:t>
            </a:r>
          </a:p>
          <a:p>
            <a:pPr marL="0" indent="0">
              <a:buNone/>
            </a:pPr>
            <a:r>
              <a:rPr lang="it-IT" dirty="0"/>
              <a:t>		d = </a:t>
            </a:r>
          </a:p>
        </p:txBody>
      </p:sp>
      <p:pic>
        <p:nvPicPr>
          <p:cNvPr id="8" name="Picture 7">
            <a:extLst>
              <a:ext uri="{FF2B5EF4-FFF2-40B4-BE49-F238E27FC236}">
                <a16:creationId xmlns:a16="http://schemas.microsoft.com/office/drawing/2014/main" id="{D7B0A7C0-9CD9-1D4E-930F-60C75336A6E9}"/>
              </a:ext>
            </a:extLst>
          </p:cNvPr>
          <p:cNvPicPr>
            <a:picLocks noChangeAspect="1"/>
          </p:cNvPicPr>
          <p:nvPr/>
        </p:nvPicPr>
        <p:blipFill>
          <a:blip r:embed="rId3"/>
          <a:stretch>
            <a:fillRect/>
          </a:stretch>
        </p:blipFill>
        <p:spPr>
          <a:xfrm>
            <a:off x="2668558" y="2511706"/>
            <a:ext cx="6854884" cy="752756"/>
          </a:xfrm>
          <a:prstGeom prst="rect">
            <a:avLst/>
          </a:prstGeom>
        </p:spPr>
      </p:pic>
      <p:pic>
        <p:nvPicPr>
          <p:cNvPr id="10" name="Picture 9">
            <a:extLst>
              <a:ext uri="{FF2B5EF4-FFF2-40B4-BE49-F238E27FC236}">
                <a16:creationId xmlns:a16="http://schemas.microsoft.com/office/drawing/2014/main" id="{59F55333-A697-5E43-8E27-27F3CB29CB59}"/>
              </a:ext>
            </a:extLst>
          </p:cNvPr>
          <p:cNvPicPr>
            <a:picLocks noChangeAspect="1"/>
          </p:cNvPicPr>
          <p:nvPr/>
        </p:nvPicPr>
        <p:blipFill>
          <a:blip r:embed="rId4"/>
          <a:stretch>
            <a:fillRect/>
          </a:stretch>
        </p:blipFill>
        <p:spPr>
          <a:xfrm>
            <a:off x="4714840" y="5005704"/>
            <a:ext cx="1270000" cy="482600"/>
          </a:xfrm>
          <a:prstGeom prst="rect">
            <a:avLst/>
          </a:prstGeom>
        </p:spPr>
      </p:pic>
      <p:sp>
        <p:nvSpPr>
          <p:cNvPr id="11" name="Rectangle 10">
            <a:extLst>
              <a:ext uri="{FF2B5EF4-FFF2-40B4-BE49-F238E27FC236}">
                <a16:creationId xmlns:a16="http://schemas.microsoft.com/office/drawing/2014/main" id="{042BAB43-3A6E-1C4A-B566-31954B9EC188}"/>
              </a:ext>
            </a:extLst>
          </p:cNvPr>
          <p:cNvSpPr/>
          <p:nvPr/>
        </p:nvSpPr>
        <p:spPr bwMode="auto">
          <a:xfrm>
            <a:off x="5910408" y="4775018"/>
            <a:ext cx="148865" cy="150471"/>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12" name="Rectangle 11">
            <a:extLst>
              <a:ext uri="{FF2B5EF4-FFF2-40B4-BE49-F238E27FC236}">
                <a16:creationId xmlns:a16="http://schemas.microsoft.com/office/drawing/2014/main" id="{2B066478-C4BF-4348-B569-A34FA303C770}"/>
              </a:ext>
            </a:extLst>
          </p:cNvPr>
          <p:cNvSpPr/>
          <p:nvPr/>
        </p:nvSpPr>
        <p:spPr>
          <a:xfrm>
            <a:off x="1979380" y="5676521"/>
            <a:ext cx="8741783" cy="369332"/>
          </a:xfrm>
          <a:prstGeom prst="rect">
            <a:avLst/>
          </a:prstGeom>
        </p:spPr>
        <p:txBody>
          <a:bodyPr wrap="square">
            <a:spAutoFit/>
          </a:bodyPr>
          <a:lstStyle/>
          <a:p>
            <a:pPr eaLnBrk="1" hangingPunct="1"/>
            <a:r>
              <a:rPr lang="en-US" altLang="zh-CN" b="1" dirty="0">
                <a:latin typeface="Times New Roman" panose="02020603050405020304" pitchFamily="18" charset="0"/>
              </a:rPr>
              <a:t>Which means I can compute the distance for all </a:t>
            </a:r>
            <a:r>
              <a:rPr lang="en-US" altLang="zh-CN" b="1" dirty="0" err="1">
                <a:latin typeface="Times New Roman" panose="02020603050405020304" pitchFamily="18" charset="0"/>
              </a:rPr>
              <a:t>datapoints</a:t>
            </a:r>
            <a:r>
              <a:rPr lang="en-US" altLang="zh-CN" b="1" dirty="0">
                <a:latin typeface="Times New Roman" panose="02020603050405020304" pitchFamily="18" charset="0"/>
              </a:rPr>
              <a:t> </a:t>
            </a:r>
            <a:r>
              <a:rPr lang="en-US" altLang="zh-CN" b="1" dirty="0" err="1">
                <a:latin typeface="Times New Roman" panose="02020603050405020304" pitchFamily="18" charset="0"/>
              </a:rPr>
              <a:t>aaaaAAANDDDD</a:t>
            </a:r>
            <a:r>
              <a:rPr lang="en-US" altLang="zh-CN" b="1" dirty="0">
                <a:latin typeface="Times New Roman" panose="02020603050405020304" pitchFamily="18" charset="0"/>
              </a:rPr>
              <a:t>?</a:t>
            </a:r>
          </a:p>
        </p:txBody>
      </p:sp>
    </p:spTree>
    <p:extLst>
      <p:ext uri="{BB962C8B-B14F-4D97-AF65-F5344CB8AC3E}">
        <p14:creationId xmlns:p14="http://schemas.microsoft.com/office/powerpoint/2010/main" val="1341690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A4E-A555-3D4F-A022-10FE48B906A3}"/>
              </a:ext>
            </a:extLst>
          </p:cNvPr>
          <p:cNvSpPr>
            <a:spLocks noGrp="1"/>
          </p:cNvSpPr>
          <p:nvPr>
            <p:ph type="title"/>
          </p:nvPr>
        </p:nvSpPr>
        <p:spPr>
          <a:xfrm>
            <a:off x="838200" y="-87313"/>
            <a:ext cx="10515600" cy="1325563"/>
          </a:xfrm>
        </p:spPr>
        <p:txBody>
          <a:bodyPr/>
          <a:lstStyle/>
          <a:p>
            <a:r>
              <a:rPr lang="it-IT" dirty="0" err="1"/>
              <a:t>Euclidean</a:t>
            </a:r>
            <a:r>
              <a:rPr lang="it-IT" dirty="0"/>
              <a:t> </a:t>
            </a:r>
            <a:r>
              <a:rPr lang="it-IT" dirty="0" err="1"/>
              <a:t>Geometry</a:t>
            </a:r>
            <a:r>
              <a:rPr lang="it-IT" dirty="0"/>
              <a:t> Intermezzo</a:t>
            </a:r>
          </a:p>
        </p:txBody>
      </p:sp>
      <p:sp>
        <p:nvSpPr>
          <p:cNvPr id="3" name="Content Placeholder 2">
            <a:extLst>
              <a:ext uri="{FF2B5EF4-FFF2-40B4-BE49-F238E27FC236}">
                <a16:creationId xmlns:a16="http://schemas.microsoft.com/office/drawing/2014/main" id="{957407E5-93BD-874E-A52D-8C9D77928D02}"/>
              </a:ext>
            </a:extLst>
          </p:cNvPr>
          <p:cNvSpPr>
            <a:spLocks noGrp="1"/>
          </p:cNvSpPr>
          <p:nvPr>
            <p:ph idx="1"/>
          </p:nvPr>
        </p:nvSpPr>
        <p:spPr>
          <a:xfrm>
            <a:off x="2209800" y="1238250"/>
            <a:ext cx="7772400" cy="4781550"/>
          </a:xfrm>
        </p:spPr>
        <p:txBody>
          <a:bodyPr/>
          <a:lstStyle/>
          <a:p>
            <a:r>
              <a:rPr lang="it-IT" dirty="0"/>
              <a:t>In </a:t>
            </a:r>
            <a:r>
              <a:rPr lang="it-IT" dirty="0" err="1"/>
              <a:t>Euclidean</a:t>
            </a:r>
            <a:r>
              <a:rPr lang="it-IT" dirty="0"/>
              <a:t> </a:t>
            </a:r>
            <a:r>
              <a:rPr lang="it-IT" dirty="0" err="1"/>
              <a:t>space</a:t>
            </a:r>
            <a:r>
              <a:rPr lang="it-IT" dirty="0"/>
              <a:t>, the </a:t>
            </a:r>
            <a:r>
              <a:rPr lang="it-IT" dirty="0" err="1"/>
              <a:t>point</a:t>
            </a:r>
            <a:r>
              <a:rPr lang="it-IT" dirty="0"/>
              <a:t> on a </a:t>
            </a:r>
            <a:r>
              <a:rPr lang="it-IT" dirty="0" err="1"/>
              <a:t>plane</a:t>
            </a:r>
            <a:r>
              <a:rPr lang="it-IT" dirty="0"/>
              <a:t> </a:t>
            </a:r>
            <a:r>
              <a:rPr lang="it-IT" dirty="0" err="1"/>
              <a:t>ax</a:t>
            </a:r>
            <a:r>
              <a:rPr lang="it-IT" dirty="0"/>
              <a:t> + by + </a:t>
            </a:r>
            <a:r>
              <a:rPr lang="it-IT" dirty="0" err="1"/>
              <a:t>cz</a:t>
            </a:r>
            <a:r>
              <a:rPr lang="it-IT" dirty="0"/>
              <a:t> = d </a:t>
            </a:r>
            <a:r>
              <a:rPr lang="it-IT" dirty="0" err="1"/>
              <a:t>that</a:t>
            </a:r>
            <a:r>
              <a:rPr lang="it-IT" dirty="0"/>
              <a:t> </a:t>
            </a:r>
            <a:r>
              <a:rPr lang="it-IT" dirty="0" err="1"/>
              <a:t>is</a:t>
            </a:r>
            <a:r>
              <a:rPr lang="it-IT" dirty="0"/>
              <a:t> </a:t>
            </a:r>
            <a:r>
              <a:rPr lang="it-IT" dirty="0" err="1"/>
              <a:t>closest</a:t>
            </a:r>
            <a:r>
              <a:rPr lang="it-IT" dirty="0"/>
              <a:t> to the </a:t>
            </a:r>
            <a:r>
              <a:rPr lang="it-IT" dirty="0" err="1"/>
              <a:t>origin</a:t>
            </a:r>
            <a:r>
              <a:rPr lang="it-IT" dirty="0"/>
              <a:t> </a:t>
            </a:r>
            <a:r>
              <a:rPr lang="it-IT" dirty="0" err="1"/>
              <a:t>has</a:t>
            </a:r>
            <a:r>
              <a:rPr lang="it-IT" dirty="0"/>
              <a:t> the </a:t>
            </a:r>
            <a:r>
              <a:rPr lang="it-IT" dirty="0" err="1"/>
              <a:t>Cartesian</a:t>
            </a:r>
            <a:r>
              <a:rPr lang="it-IT" dirty="0"/>
              <a:t> </a:t>
            </a:r>
            <a:r>
              <a:rPr lang="it-IT" dirty="0" err="1"/>
              <a:t>coordinates</a:t>
            </a:r>
            <a:r>
              <a:rPr lang="it-IT" dirty="0"/>
              <a:t> (x, y, </a:t>
            </a:r>
            <a:r>
              <a:rPr lang="it-IT" dirty="0" err="1"/>
              <a:t>z</a:t>
            </a:r>
            <a:r>
              <a:rPr lang="it-IT" dirty="0"/>
              <a:t>) </a:t>
            </a:r>
            <a:r>
              <a:rPr lang="it-IT" dirty="0" err="1"/>
              <a:t>where</a:t>
            </a:r>
            <a:r>
              <a:rPr lang="it-IT" dirty="0"/>
              <a:t>:</a:t>
            </a:r>
          </a:p>
          <a:p>
            <a:endParaRPr lang="it-IT" dirty="0"/>
          </a:p>
          <a:p>
            <a:endParaRPr lang="it-IT" dirty="0"/>
          </a:p>
          <a:p>
            <a:endParaRPr lang="it-IT" dirty="0"/>
          </a:p>
          <a:p>
            <a:r>
              <a:rPr lang="it-IT" dirty="0" err="1"/>
              <a:t>Applying</a:t>
            </a:r>
            <a:r>
              <a:rPr lang="it-IT" dirty="0"/>
              <a:t> the </a:t>
            </a:r>
            <a:r>
              <a:rPr lang="it-IT" dirty="0" err="1"/>
              <a:t>Pythagorean</a:t>
            </a:r>
            <a:r>
              <a:rPr lang="it-IT" dirty="0"/>
              <a:t> </a:t>
            </a:r>
            <a:r>
              <a:rPr lang="it-IT" dirty="0" err="1"/>
              <a:t>Theorem</a:t>
            </a:r>
            <a:r>
              <a:rPr lang="it-IT" dirty="0"/>
              <a:t>, </a:t>
            </a:r>
            <a:r>
              <a:rPr lang="it-IT" dirty="0" err="1"/>
              <a:t>I’ll</a:t>
            </a:r>
            <a:r>
              <a:rPr lang="it-IT" dirty="0"/>
              <a:t> </a:t>
            </a:r>
            <a:r>
              <a:rPr lang="it-IT" dirty="0" err="1"/>
              <a:t>get</a:t>
            </a:r>
            <a:r>
              <a:rPr lang="it-IT" dirty="0"/>
              <a:t>:</a:t>
            </a:r>
          </a:p>
          <a:p>
            <a:pPr marL="0" indent="0">
              <a:buNone/>
            </a:pPr>
            <a:r>
              <a:rPr lang="it-IT" dirty="0"/>
              <a:t>	</a:t>
            </a:r>
          </a:p>
          <a:p>
            <a:pPr marL="0" indent="0">
              <a:buNone/>
            </a:pPr>
            <a:r>
              <a:rPr lang="it-IT" dirty="0"/>
              <a:t>		d = </a:t>
            </a:r>
          </a:p>
        </p:txBody>
      </p:sp>
      <p:pic>
        <p:nvPicPr>
          <p:cNvPr id="8" name="Picture 7">
            <a:extLst>
              <a:ext uri="{FF2B5EF4-FFF2-40B4-BE49-F238E27FC236}">
                <a16:creationId xmlns:a16="http://schemas.microsoft.com/office/drawing/2014/main" id="{D7B0A7C0-9CD9-1D4E-930F-60C75336A6E9}"/>
              </a:ext>
            </a:extLst>
          </p:cNvPr>
          <p:cNvPicPr>
            <a:picLocks noChangeAspect="1"/>
          </p:cNvPicPr>
          <p:nvPr/>
        </p:nvPicPr>
        <p:blipFill>
          <a:blip r:embed="rId3"/>
          <a:stretch>
            <a:fillRect/>
          </a:stretch>
        </p:blipFill>
        <p:spPr>
          <a:xfrm>
            <a:off x="2668558" y="2511706"/>
            <a:ext cx="6854884" cy="752756"/>
          </a:xfrm>
          <a:prstGeom prst="rect">
            <a:avLst/>
          </a:prstGeom>
        </p:spPr>
      </p:pic>
      <p:pic>
        <p:nvPicPr>
          <p:cNvPr id="10" name="Picture 9">
            <a:extLst>
              <a:ext uri="{FF2B5EF4-FFF2-40B4-BE49-F238E27FC236}">
                <a16:creationId xmlns:a16="http://schemas.microsoft.com/office/drawing/2014/main" id="{59F55333-A697-5E43-8E27-27F3CB29CB59}"/>
              </a:ext>
            </a:extLst>
          </p:cNvPr>
          <p:cNvPicPr>
            <a:picLocks noChangeAspect="1"/>
          </p:cNvPicPr>
          <p:nvPr/>
        </p:nvPicPr>
        <p:blipFill>
          <a:blip r:embed="rId4"/>
          <a:stretch>
            <a:fillRect/>
          </a:stretch>
        </p:blipFill>
        <p:spPr>
          <a:xfrm>
            <a:off x="4640408" y="5038608"/>
            <a:ext cx="1270000" cy="482600"/>
          </a:xfrm>
          <a:prstGeom prst="rect">
            <a:avLst/>
          </a:prstGeom>
        </p:spPr>
      </p:pic>
      <p:sp>
        <p:nvSpPr>
          <p:cNvPr id="11" name="Rectangle 10">
            <a:extLst>
              <a:ext uri="{FF2B5EF4-FFF2-40B4-BE49-F238E27FC236}">
                <a16:creationId xmlns:a16="http://schemas.microsoft.com/office/drawing/2014/main" id="{042BAB43-3A6E-1C4A-B566-31954B9EC188}"/>
              </a:ext>
            </a:extLst>
          </p:cNvPr>
          <p:cNvSpPr/>
          <p:nvPr/>
        </p:nvSpPr>
        <p:spPr bwMode="auto">
          <a:xfrm>
            <a:off x="5910408" y="4775018"/>
            <a:ext cx="148865" cy="150471"/>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12" name="Rectangle 11">
            <a:extLst>
              <a:ext uri="{FF2B5EF4-FFF2-40B4-BE49-F238E27FC236}">
                <a16:creationId xmlns:a16="http://schemas.microsoft.com/office/drawing/2014/main" id="{2B066478-C4BF-4348-B569-A34FA303C770}"/>
              </a:ext>
            </a:extLst>
          </p:cNvPr>
          <p:cNvSpPr/>
          <p:nvPr/>
        </p:nvSpPr>
        <p:spPr>
          <a:xfrm>
            <a:off x="3655077" y="6012957"/>
            <a:ext cx="5868365" cy="707886"/>
          </a:xfrm>
          <a:prstGeom prst="rect">
            <a:avLst/>
          </a:prstGeom>
        </p:spPr>
        <p:txBody>
          <a:bodyPr wrap="square">
            <a:spAutoFit/>
          </a:bodyPr>
          <a:lstStyle/>
          <a:p>
            <a:pPr eaLnBrk="1" hangingPunct="1"/>
            <a:r>
              <a:rPr lang="en-US" altLang="zh-CN" sz="4000" b="1" dirty="0">
                <a:latin typeface="Times New Roman" panose="02020603050405020304" pitchFamily="18" charset="0"/>
              </a:rPr>
              <a:t>&lt;Moment Of Suspense&gt;</a:t>
            </a:r>
          </a:p>
        </p:txBody>
      </p:sp>
    </p:spTree>
    <p:extLst>
      <p:ext uri="{BB962C8B-B14F-4D97-AF65-F5344CB8AC3E}">
        <p14:creationId xmlns:p14="http://schemas.microsoft.com/office/powerpoint/2010/main" val="756320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Goal: </a:t>
            </a:r>
            <a:r>
              <a:rPr lang="en-US" altLang="zh-CN" sz="2000" b="1" dirty="0"/>
              <a:t>1) Correctly classify all training data</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25000" dirty="0" err="1">
                <a:solidFill>
                  <a:schemeClr val="tx2"/>
                </a:solidFill>
              </a:rPr>
              <a:t>i</a:t>
            </a:r>
            <a:r>
              <a:rPr lang="en-US" altLang="zh-CN" sz="2400" i="1" dirty="0">
                <a:solidFill>
                  <a:schemeClr val="tx2"/>
                </a:solidFill>
              </a:rPr>
              <a:t> = +1</a:t>
            </a:r>
          </a:p>
          <a:p>
            <a:pPr eaLnBrk="1" hangingPunct="1">
              <a:buFont typeface="Wingdings" pitchFamily="2" charset="2"/>
              <a:buNone/>
            </a:pPr>
            <a:r>
              <a:rPr lang="en-US" altLang="zh-CN" sz="2400" i="1" dirty="0">
                <a:solidFill>
                  <a:schemeClr val="tx2"/>
                </a:solidFill>
              </a:rPr>
              <a:t>                                                  if </a:t>
            </a:r>
            <a:r>
              <a:rPr lang="en-US" altLang="zh-CN" sz="2400" i="1" dirty="0" err="1">
                <a:solidFill>
                  <a:schemeClr val="tx2"/>
                </a:solidFill>
              </a:rPr>
              <a:t>y</a:t>
            </a:r>
            <a:r>
              <a:rPr lang="en-US" altLang="zh-CN" sz="2400" i="1" baseline="-30000" dirty="0" err="1">
                <a:solidFill>
                  <a:schemeClr val="tx2"/>
                </a:solidFill>
              </a:rPr>
              <a:t>i</a:t>
            </a:r>
            <a:r>
              <a:rPr lang="en-US" altLang="zh-CN" sz="2400" i="1" dirty="0">
                <a:solidFill>
                  <a:schemeClr val="tx2"/>
                </a:solidFill>
              </a:rPr>
              <a:t> = -1</a:t>
            </a:r>
            <a:endParaRPr lang="en-US" altLang="zh-CN" sz="2400" dirty="0">
              <a:solidFill>
                <a:schemeClr val="tx2"/>
              </a:solidFill>
            </a:endParaRPr>
          </a:p>
          <a:p>
            <a:pPr eaLnBrk="1" hangingPunct="1">
              <a:buFont typeface="Wingdings" pitchFamily="2" charset="2"/>
              <a:buNone/>
            </a:pPr>
            <a:r>
              <a:rPr lang="en-US" altLang="zh-CN" sz="2400" dirty="0"/>
              <a:t>                                                  </a:t>
            </a:r>
            <a:r>
              <a:rPr lang="en-US" altLang="zh-CN" sz="2400" dirty="0">
                <a:solidFill>
                  <a:schemeClr val="tx2"/>
                </a:solidFill>
              </a:rPr>
              <a:t>for all </a:t>
            </a:r>
            <a:r>
              <a:rPr lang="en-US" altLang="zh-CN" sz="2400" dirty="0" err="1">
                <a:solidFill>
                  <a:schemeClr val="tx2"/>
                </a:solidFill>
              </a:rPr>
              <a:t>i</a:t>
            </a:r>
            <a:r>
              <a:rPr lang="en-US" altLang="zh-CN" sz="2400" dirty="0"/>
              <a:t>             </a:t>
            </a:r>
          </a:p>
          <a:p>
            <a:pPr eaLnBrk="1" hangingPunct="1">
              <a:buFont typeface="Wingdings" pitchFamily="2" charset="2"/>
              <a:buNone/>
            </a:pPr>
            <a:r>
              <a:rPr lang="en-US" altLang="zh-CN" sz="2400" dirty="0"/>
              <a:t>              </a:t>
            </a:r>
            <a:r>
              <a:rPr lang="en-US" altLang="zh-CN" sz="2000" b="1" dirty="0"/>
              <a:t>2) Maximize the Margin</a:t>
            </a:r>
            <a:r>
              <a:rPr lang="en-US" altLang="zh-CN" sz="2400" dirty="0"/>
              <a:t>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000" b="1" dirty="0"/>
              <a:t>			same as minimize</a:t>
            </a:r>
            <a:r>
              <a:rPr lang="en-US" altLang="zh-CN" sz="2400" dirty="0"/>
              <a:t> </a:t>
            </a:r>
            <a:endParaRPr lang="en-US" altLang="zh-CN" sz="2400" b="1" dirty="0"/>
          </a:p>
          <a:p>
            <a:pPr eaLnBrk="1" hangingPunct="1">
              <a:buFont typeface="Wingdings" pitchFamily="2" charset="2"/>
              <a:buNone/>
            </a:pPr>
            <a:endParaRPr lang="en-US" altLang="zh-CN" sz="2000" dirty="0"/>
          </a:p>
          <a:p>
            <a:pPr eaLnBrk="1" hangingPunct="1">
              <a:buFont typeface="Wingdings" pitchFamily="2" charset="2"/>
              <a:buNone/>
            </a:pPr>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3" name="Object 9">
            <a:extLst>
              <a:ext uri="{FF2B5EF4-FFF2-40B4-BE49-F238E27FC236}">
                <a16:creationId xmlns:a16="http://schemas.microsoft.com/office/drawing/2014/main" id="{9DBE78DE-F968-BC47-A1E8-34A806E100EF}"/>
              </a:ext>
            </a:extLst>
          </p:cNvPr>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name="Equation" r:id="rId3" imgW="6146800" imgH="5118100" progId="Equation.3">
                  <p:embed/>
                </p:oleObj>
              </mc:Choice>
              <mc:Fallback>
                <p:oleObj name="Equation" r:id="rId3" imgW="6146800" imgH="5118100" progId="Equation.3">
                  <p:embed/>
                  <p:pic>
                    <p:nvPicPr>
                      <p:cNvPr id="257033" name="Object 9">
                        <a:extLst>
                          <a:ext uri="{FF2B5EF4-FFF2-40B4-BE49-F238E27FC236}">
                            <a16:creationId xmlns:a16="http://schemas.microsoft.com/office/drawing/2014/main" id="{9DBE78DE-F968-BC47-A1E8-34A806E10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12">
            <a:extLst>
              <a:ext uri="{FF2B5EF4-FFF2-40B4-BE49-F238E27FC236}">
                <a16:creationId xmlns:a16="http://schemas.microsoft.com/office/drawing/2014/main" id="{2E7B7171-AEBB-8246-B5D0-649273D6729F}"/>
              </a:ext>
            </a:extLst>
          </p:cNvPr>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name="Equation" r:id="rId5" imgW="7753350" imgH="2635250" progId="Equation.3">
                  <p:embed/>
                </p:oleObj>
              </mc:Choice>
              <mc:Fallback>
                <p:oleObj name="Equation" r:id="rId5" imgW="7753350" imgH="2635250" progId="Equation.3">
                  <p:embed/>
                  <p:pic>
                    <p:nvPicPr>
                      <p:cNvPr id="13318" name="Object 12">
                        <a:extLst>
                          <a:ext uri="{FF2B5EF4-FFF2-40B4-BE49-F238E27FC236}">
                            <a16:creationId xmlns:a16="http://schemas.microsoft.com/office/drawing/2014/main" id="{2E7B7171-AEBB-8246-B5D0-649273D67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3">
            <a:extLst>
              <a:ext uri="{FF2B5EF4-FFF2-40B4-BE49-F238E27FC236}">
                <a16:creationId xmlns:a16="http://schemas.microsoft.com/office/drawing/2014/main" id="{515F51B4-D874-2D40-8406-45C6765C0442}"/>
              </a:ext>
            </a:extLst>
          </p:cNvPr>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name="Equation" r:id="rId7" imgW="7753350" imgH="2635250" progId="Equation.3">
                  <p:embed/>
                </p:oleObj>
              </mc:Choice>
              <mc:Fallback>
                <p:oleObj name="Equation" r:id="rId7" imgW="7753350" imgH="2635250" progId="Equation.3">
                  <p:embed/>
                  <p:pic>
                    <p:nvPicPr>
                      <p:cNvPr id="13319" name="Object 13">
                        <a:extLst>
                          <a:ext uri="{FF2B5EF4-FFF2-40B4-BE49-F238E27FC236}">
                            <a16:creationId xmlns:a16="http://schemas.microsoft.com/office/drawing/2014/main" id="{515F51B4-D874-2D40-8406-45C6765C0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9" imgW="10388600" imgH="2635250" progId="Equation.3">
                  <p:embed/>
                </p:oleObj>
              </mc:Choice>
              <mc:Fallback>
                <p:oleObj name="Equation" r:id="rId9"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AutoShape 16">
            <a:extLst>
              <a:ext uri="{FF2B5EF4-FFF2-40B4-BE49-F238E27FC236}">
                <a16:creationId xmlns:a16="http://schemas.microsoft.com/office/drawing/2014/main" id="{AEEA7E12-8248-C14E-BB7A-1D014D949F3E}"/>
              </a:ext>
            </a:extLst>
          </p:cNvPr>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3" name="AutoShape 17">
            <a:extLst>
              <a:ext uri="{FF2B5EF4-FFF2-40B4-BE49-F238E27FC236}">
                <a16:creationId xmlns:a16="http://schemas.microsoft.com/office/drawing/2014/main" id="{68956A0A-9E1D-8F47-B382-5A6D41105F6E}"/>
              </a:ext>
            </a:extLst>
          </p:cNvPr>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13324" name="Object 19">
            <a:extLst>
              <a:ext uri="{FF2B5EF4-FFF2-40B4-BE49-F238E27FC236}">
                <a16:creationId xmlns:a16="http://schemas.microsoft.com/office/drawing/2014/main" id="{C10C3CC3-AB80-D042-A1CC-0D8709671020}"/>
              </a:ext>
            </a:extLst>
          </p:cNvPr>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name="Equation" r:id="rId11" imgW="10388600" imgH="2635250" progId="Equation.3">
                  <p:embed/>
                </p:oleObj>
              </mc:Choice>
              <mc:Fallback>
                <p:oleObj name="Equation" r:id="rId11" imgW="10388600" imgH="2635250" progId="Equation.3">
                  <p:embed/>
                  <p:pic>
                    <p:nvPicPr>
                      <p:cNvPr id="13324" name="Object 19">
                        <a:extLst>
                          <a:ext uri="{FF2B5EF4-FFF2-40B4-BE49-F238E27FC236}">
                            <a16:creationId xmlns:a16="http://schemas.microsoft.com/office/drawing/2014/main" id="{C10C3CC3-AB80-D042-A1CC-0D87096710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13" imgW="2343150" imgH="2051050" progId="Equation.3">
                  <p:embed/>
                </p:oleObj>
              </mc:Choice>
              <mc:Fallback>
                <p:oleObj name="Equation" r:id="rId13"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a:t>Linear SVM Mathematically</a:t>
            </a:r>
            <a:endParaRPr lang="en-US" altLang="zh-CN" kern="0" dirty="0"/>
          </a:p>
        </p:txBody>
      </p:sp>
      <p:graphicFrame>
        <p:nvGraphicFramePr>
          <p:cNvPr id="22" name="Object 9">
            <a:extLst>
              <a:ext uri="{FF2B5EF4-FFF2-40B4-BE49-F238E27FC236}">
                <a16:creationId xmlns:a16="http://schemas.microsoft.com/office/drawing/2014/main" id="{10224B89-9F79-C34D-8805-7AFA144112D2}"/>
              </a:ext>
            </a:extLst>
          </p:cNvPr>
          <p:cNvGraphicFramePr>
            <a:graphicFrameLocks noChangeAspect="1"/>
          </p:cNvGraphicFramePr>
          <p:nvPr/>
        </p:nvGraphicFramePr>
        <p:xfrm>
          <a:off x="5036175" y="3248405"/>
          <a:ext cx="1066800" cy="895350"/>
        </p:xfrm>
        <a:graphic>
          <a:graphicData uri="http://schemas.openxmlformats.org/presentationml/2006/ole">
            <mc:AlternateContent xmlns:mc="http://schemas.openxmlformats.org/markup-compatibility/2006">
              <mc:Choice xmlns:v="urn:schemas-microsoft-com:vml" Requires="v">
                <p:oleObj name="Equation" r:id="rId15" imgW="6146800" imgH="5118100" progId="Equation.3">
                  <p:embed/>
                </p:oleObj>
              </mc:Choice>
              <mc:Fallback>
                <p:oleObj name="Equation" r:id="rId15" imgW="6146800" imgH="5118100" progId="Equation.3">
                  <p:embed/>
                  <p:pic>
                    <p:nvPicPr>
                      <p:cNvPr id="22" name="Object 9">
                        <a:extLst>
                          <a:ext uri="{FF2B5EF4-FFF2-40B4-BE49-F238E27FC236}">
                            <a16:creationId xmlns:a16="http://schemas.microsoft.com/office/drawing/2014/main" id="{10224B89-9F79-C34D-8805-7AFA14411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175" y="3248405"/>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a:extLst>
              <a:ext uri="{FF2B5EF4-FFF2-40B4-BE49-F238E27FC236}">
                <a16:creationId xmlns:a16="http://schemas.microsoft.com/office/drawing/2014/main" id="{6B695B2C-BCC4-0646-B4F1-86057440C94A}"/>
              </a:ext>
            </a:extLst>
          </p:cNvPr>
          <p:cNvSpPr/>
          <p:nvPr/>
        </p:nvSpPr>
        <p:spPr bwMode="auto">
          <a:xfrm>
            <a:off x="5455275" y="3374265"/>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3" name="Rectangle 22">
            <a:extLst>
              <a:ext uri="{FF2B5EF4-FFF2-40B4-BE49-F238E27FC236}">
                <a16:creationId xmlns:a16="http://schemas.microsoft.com/office/drawing/2014/main" id="{45536D14-2A40-0E4F-A466-62DDF9563095}"/>
              </a:ext>
            </a:extLst>
          </p:cNvPr>
          <p:cNvSpPr/>
          <p:nvPr/>
        </p:nvSpPr>
        <p:spPr bwMode="auto">
          <a:xfrm>
            <a:off x="4978757" y="3438660"/>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graphicFrame>
        <p:nvGraphicFramePr>
          <p:cNvPr id="24" name="Object 9">
            <a:extLst>
              <a:ext uri="{FF2B5EF4-FFF2-40B4-BE49-F238E27FC236}">
                <a16:creationId xmlns:a16="http://schemas.microsoft.com/office/drawing/2014/main" id="{9CD70582-5F70-B64E-ABC5-2816B9EB1B4F}"/>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15" imgW="6146800" imgH="5118100" progId="Equation.3">
                  <p:embed/>
                </p:oleObj>
              </mc:Choice>
              <mc:Fallback>
                <p:oleObj name="Equation" r:id="rId15" imgW="6146800" imgH="5118100" progId="Equation.3">
                  <p:embed/>
                  <p:pic>
                    <p:nvPicPr>
                      <p:cNvPr id="24" name="Object 9">
                        <a:extLst>
                          <a:ext uri="{FF2B5EF4-FFF2-40B4-BE49-F238E27FC236}">
                            <a16:creationId xmlns:a16="http://schemas.microsoft.com/office/drawing/2014/main" id="{9CD70582-5F70-B64E-ABC5-2816B9EB1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8B7F8F23-789F-334A-8233-CBD83A8ABDDD}"/>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6" name="Rectangle 25">
            <a:extLst>
              <a:ext uri="{FF2B5EF4-FFF2-40B4-BE49-F238E27FC236}">
                <a16:creationId xmlns:a16="http://schemas.microsoft.com/office/drawing/2014/main" id="{AE153DD3-2653-994D-A18E-A9BCFC77E91C}"/>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7" name="Rectangle 26">
            <a:extLst>
              <a:ext uri="{FF2B5EF4-FFF2-40B4-BE49-F238E27FC236}">
                <a16:creationId xmlns:a16="http://schemas.microsoft.com/office/drawing/2014/main" id="{CEE61978-A55E-614F-86E3-8E453BD54E2A}"/>
              </a:ext>
            </a:extLst>
          </p:cNvPr>
          <p:cNvSpPr/>
          <p:nvPr/>
        </p:nvSpPr>
        <p:spPr>
          <a:xfrm>
            <a:off x="8138910" y="3234129"/>
            <a:ext cx="2414790" cy="1200329"/>
          </a:xfrm>
          <a:prstGeom prst="rect">
            <a:avLst/>
          </a:prstGeom>
        </p:spPr>
        <p:txBody>
          <a:bodyPr wrap="square">
            <a:spAutoFit/>
          </a:bodyPr>
          <a:lstStyle/>
          <a:p>
            <a:pPr eaLnBrk="1" hangingPunct="1"/>
            <a:r>
              <a:rPr lang="en-US" altLang="zh-CN" b="1" dirty="0">
                <a:latin typeface="Times New Roman" panose="02020603050405020304" pitchFamily="18" charset="0"/>
              </a:rPr>
              <a:t>I can formulate this as a</a:t>
            </a:r>
            <a:r>
              <a:rPr lang="en-US" altLang="zh-CN" b="1" dirty="0">
                <a:solidFill>
                  <a:srgbClr val="FF0000"/>
                </a:solidFill>
                <a:latin typeface="Times New Roman" panose="02020603050405020304" pitchFamily="18" charset="0"/>
              </a:rPr>
              <a:t> Quadratic Optimization Problem </a:t>
            </a:r>
            <a:r>
              <a:rPr lang="en-US" altLang="zh-CN" b="1" dirty="0">
                <a:latin typeface="Times New Roman" panose="02020603050405020304" pitchFamily="18" charset="0"/>
              </a:rPr>
              <a:t>and</a:t>
            </a:r>
            <a:r>
              <a:rPr lang="en-US" altLang="zh-CN" b="1" dirty="0">
                <a:solidFill>
                  <a:srgbClr val="FF0000"/>
                </a:solidFill>
                <a:latin typeface="Times New Roman" panose="02020603050405020304" pitchFamily="18" charset="0"/>
              </a:rPr>
              <a:t> </a:t>
            </a:r>
            <a:r>
              <a:rPr lang="en-US" altLang="zh-CN" b="1" dirty="0">
                <a:latin typeface="Times New Roman" panose="02020603050405020304" pitchFamily="18" charset="0"/>
              </a:rPr>
              <a:t>solve for w and b!</a:t>
            </a:r>
          </a:p>
        </p:txBody>
      </p:sp>
      <p:pic>
        <p:nvPicPr>
          <p:cNvPr id="28" name="Picture 27">
            <a:extLst>
              <a:ext uri="{FF2B5EF4-FFF2-40B4-BE49-F238E27FC236}">
                <a16:creationId xmlns:a16="http://schemas.microsoft.com/office/drawing/2014/main" id="{389ACAEE-B1ED-BC4B-87C3-4007CAB7755C}"/>
              </a:ext>
            </a:extLst>
          </p:cNvPr>
          <p:cNvPicPr>
            <a:picLocks noChangeAspect="1"/>
          </p:cNvPicPr>
          <p:nvPr/>
        </p:nvPicPr>
        <p:blipFill>
          <a:blip r:embed="rId16"/>
          <a:stretch>
            <a:fillRect/>
          </a:stretch>
        </p:blipFill>
        <p:spPr>
          <a:xfrm>
            <a:off x="9004514" y="1218843"/>
            <a:ext cx="1434887" cy="2035453"/>
          </a:xfrm>
          <a:prstGeom prst="rect">
            <a:avLst/>
          </a:prstGeom>
        </p:spPr>
      </p:pic>
    </p:spTree>
    <p:extLst>
      <p:ext uri="{BB962C8B-B14F-4D97-AF65-F5344CB8AC3E}">
        <p14:creationId xmlns:p14="http://schemas.microsoft.com/office/powerpoint/2010/main" val="2754033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endParaRPr lang="en-US" altLang="zh-CN" sz="1600" b="1" dirty="0">
              <a:latin typeface="Times New Roman" panose="02020603050405020304" pitchFamily="18" charset="0"/>
            </a:endParaRPr>
          </a:p>
          <a:p>
            <a:pPr lvl="1"/>
            <a:endParaRPr lang="en-US" altLang="zh-CN" sz="1600" b="1" dirty="0">
              <a:latin typeface="Times New Roman" panose="02020603050405020304" pitchFamily="18" charset="0"/>
            </a:endParaRPr>
          </a:p>
          <a:p>
            <a:pPr lvl="1"/>
            <a:endParaRPr lang="en-US" altLang="zh-CN" sz="1600" b="1" dirty="0">
              <a:latin typeface="Times New Roman" panose="02020603050405020304" pitchFamily="18" charset="0"/>
            </a:endParaRPr>
          </a:p>
          <a:p>
            <a:pPr marL="344487" lvl="1" indent="0">
              <a:buNone/>
            </a:pPr>
            <a:endParaRPr lang="en-US" altLang="zh-CN" sz="1600" b="1" dirty="0">
              <a:latin typeface="Times New Roman" panose="02020603050405020304" pitchFamily="18" charset="0"/>
            </a:endParaRPr>
          </a:p>
          <a:p>
            <a:pPr lvl="1"/>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000" dirty="0"/>
          </a:p>
          <a:p>
            <a:pPr eaLnBrk="1" hangingPunct="1"/>
            <a:r>
              <a:rPr lang="en-US" altLang="zh-CN" sz="2400" dirty="0"/>
              <a:t>Minimize </a:t>
            </a:r>
          </a:p>
          <a:p>
            <a:pPr eaLnBrk="1" hangingPunct="1">
              <a:buFont typeface="Wingdings" pitchFamily="2" charset="2"/>
              <a:buNone/>
            </a:pPr>
            <a:r>
              <a:rPr lang="en-US" altLang="zh-CN" sz="2400" dirty="0"/>
              <a:t>    </a:t>
            </a:r>
          </a:p>
          <a:p>
            <a:pPr eaLnBrk="1" hangingPunct="1">
              <a:buFont typeface="Wingdings" pitchFamily="2" charset="2"/>
              <a:buNone/>
            </a:pPr>
            <a:r>
              <a:rPr lang="en-US" altLang="zh-CN" sz="2400" dirty="0"/>
              <a:t>    subject to                          </a:t>
            </a: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38" name="Object 14">
            <a:extLst>
              <a:ext uri="{FF2B5EF4-FFF2-40B4-BE49-F238E27FC236}">
                <a16:creationId xmlns:a16="http://schemas.microsoft.com/office/drawing/2014/main" id="{4CBD54EE-DBCB-ED47-8C83-C9C5216333E4}"/>
              </a:ext>
            </a:extLst>
          </p:cNvPr>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name="Equation" r:id="rId2" imgW="10388600" imgH="2635250" progId="Equation.3">
                  <p:embed/>
                </p:oleObj>
              </mc:Choice>
              <mc:Fallback>
                <p:oleObj name="Equation" r:id="rId2" imgW="10388600" imgH="2635250" progId="Equation.3">
                  <p:embed/>
                  <p:pic>
                    <p:nvPicPr>
                      <p:cNvPr id="257038" name="Object 14">
                        <a:extLst>
                          <a:ext uri="{FF2B5EF4-FFF2-40B4-BE49-F238E27FC236}">
                            <a16:creationId xmlns:a16="http://schemas.microsoft.com/office/drawing/2014/main" id="{4CBD54EE-DBCB-ED47-8C83-C9C521633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aphicFrame>
        <p:nvGraphicFramePr>
          <p:cNvPr id="257044" name="Object 20">
            <a:extLst>
              <a:ext uri="{FF2B5EF4-FFF2-40B4-BE49-F238E27FC236}">
                <a16:creationId xmlns:a16="http://schemas.microsoft.com/office/drawing/2014/main" id="{008E6394-C75B-7647-A267-0CD10A7E39A9}"/>
              </a:ext>
            </a:extLst>
          </p:cNvPr>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name="Equation" r:id="rId4" imgW="2343150" imgH="2051050" progId="Equation.3">
                  <p:embed/>
                </p:oleObj>
              </mc:Choice>
              <mc:Fallback>
                <p:oleObj name="Equation" r:id="rId4" imgW="2343150" imgH="2051050" progId="Equation.3">
                  <p:embed/>
                  <p:pic>
                    <p:nvPicPr>
                      <p:cNvPr id="257044" name="Object 20">
                        <a:extLst>
                          <a:ext uri="{FF2B5EF4-FFF2-40B4-BE49-F238E27FC236}">
                            <a16:creationId xmlns:a16="http://schemas.microsoft.com/office/drawing/2014/main" id="{008E6394-C75B-7647-A267-0CD10A7E3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a:extLst>
              <a:ext uri="{FF2B5EF4-FFF2-40B4-BE49-F238E27FC236}">
                <a16:creationId xmlns:a16="http://schemas.microsoft.com/office/drawing/2014/main" id="{F8458183-66AD-834D-8AEE-1377885415F2}"/>
              </a:ext>
            </a:extLst>
          </p:cNvPr>
          <p:cNvSpPr>
            <a:spLocks noChangeShapeType="1"/>
          </p:cNvSpPr>
          <p:nvPr/>
        </p:nvSpPr>
        <p:spPr bwMode="auto">
          <a:xfrm flipH="1">
            <a:off x="18288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0" name="Line 26">
            <a:extLst>
              <a:ext uri="{FF2B5EF4-FFF2-40B4-BE49-F238E27FC236}">
                <a16:creationId xmlns:a16="http://schemas.microsoft.com/office/drawing/2014/main" id="{00FF2AA3-F512-084F-9D46-DD01574ACB72}"/>
              </a:ext>
            </a:extLst>
          </p:cNvPr>
          <p:cNvSpPr>
            <a:spLocks noChangeShapeType="1"/>
          </p:cNvSpPr>
          <p:nvPr/>
        </p:nvSpPr>
        <p:spPr bwMode="auto">
          <a:xfrm>
            <a:off x="1828800" y="6250981"/>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7051" name="Line 27">
            <a:extLst>
              <a:ext uri="{FF2B5EF4-FFF2-40B4-BE49-F238E27FC236}">
                <a16:creationId xmlns:a16="http://schemas.microsoft.com/office/drawing/2014/main" id="{9E202CC4-F9EF-C44A-B7B9-EA5278728D9B}"/>
              </a:ext>
            </a:extLst>
          </p:cNvPr>
          <p:cNvSpPr>
            <a:spLocks noChangeShapeType="1"/>
          </p:cNvSpPr>
          <p:nvPr/>
        </p:nvSpPr>
        <p:spPr bwMode="auto">
          <a:xfrm>
            <a:off x="8001000" y="4648201"/>
            <a:ext cx="0" cy="1602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graphicFrame>
        <p:nvGraphicFramePr>
          <p:cNvPr id="14" name="Object 9">
            <a:extLst>
              <a:ext uri="{FF2B5EF4-FFF2-40B4-BE49-F238E27FC236}">
                <a16:creationId xmlns:a16="http://schemas.microsoft.com/office/drawing/2014/main" id="{F3AE8BF9-D647-A04A-92A2-20CF2409B978}"/>
              </a:ext>
            </a:extLst>
          </p:cNvPr>
          <p:cNvGraphicFramePr>
            <a:graphicFrameLocks noChangeAspect="1"/>
          </p:cNvGraphicFramePr>
          <p:nvPr/>
        </p:nvGraphicFramePr>
        <p:xfrm>
          <a:off x="2576310" y="4407503"/>
          <a:ext cx="1066800" cy="895350"/>
        </p:xfrm>
        <a:graphic>
          <a:graphicData uri="http://schemas.openxmlformats.org/presentationml/2006/ole">
            <mc:AlternateContent xmlns:mc="http://schemas.openxmlformats.org/markup-compatibility/2006">
              <mc:Choice xmlns:v="urn:schemas-microsoft-com:vml" Requires="v">
                <p:oleObj name="Equation" r:id="rId6" imgW="6146800" imgH="5118100" progId="Equation.3">
                  <p:embed/>
                </p:oleObj>
              </mc:Choice>
              <mc:Fallback>
                <p:oleObj name="Equation" r:id="rId6" imgW="6146800" imgH="5118100" progId="Equation.3">
                  <p:embed/>
                  <p:pic>
                    <p:nvPicPr>
                      <p:cNvPr id="14" name="Object 9">
                        <a:extLst>
                          <a:ext uri="{FF2B5EF4-FFF2-40B4-BE49-F238E27FC236}">
                            <a16:creationId xmlns:a16="http://schemas.microsoft.com/office/drawing/2014/main" id="{F3AE8BF9-D647-A04A-92A2-20CF2409B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6310" y="4407503"/>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4">
            <a:extLst>
              <a:ext uri="{FF2B5EF4-FFF2-40B4-BE49-F238E27FC236}">
                <a16:creationId xmlns:a16="http://schemas.microsoft.com/office/drawing/2014/main" id="{D1F07864-2536-8D44-8D0C-104DFF81AE79}"/>
              </a:ext>
            </a:extLst>
          </p:cNvPr>
          <p:cNvSpPr/>
          <p:nvPr/>
        </p:nvSpPr>
        <p:spPr bwMode="auto">
          <a:xfrm>
            <a:off x="2995410" y="4533363"/>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16" name="Rectangle 15">
            <a:extLst>
              <a:ext uri="{FF2B5EF4-FFF2-40B4-BE49-F238E27FC236}">
                <a16:creationId xmlns:a16="http://schemas.microsoft.com/office/drawing/2014/main" id="{77861AC4-B4A3-8C41-89B2-E3B3832D4B18}"/>
              </a:ext>
            </a:extLst>
          </p:cNvPr>
          <p:cNvSpPr/>
          <p:nvPr/>
        </p:nvSpPr>
        <p:spPr bwMode="auto">
          <a:xfrm>
            <a:off x="2518892" y="4597758"/>
            <a:ext cx="647700" cy="343446"/>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257052" name="Line 28">
            <a:extLst>
              <a:ext uri="{FF2B5EF4-FFF2-40B4-BE49-F238E27FC236}">
                <a16:creationId xmlns:a16="http://schemas.microsoft.com/office/drawing/2014/main" id="{84BABAD5-4792-4C4E-81B7-F7C6AD8C0749}"/>
              </a:ext>
            </a:extLst>
          </p:cNvPr>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3" name="Picture 2">
            <a:extLst>
              <a:ext uri="{FF2B5EF4-FFF2-40B4-BE49-F238E27FC236}">
                <a16:creationId xmlns:a16="http://schemas.microsoft.com/office/drawing/2014/main" id="{22F033CB-6FEC-2A4D-A60B-B4FF07C8F955}"/>
              </a:ext>
            </a:extLst>
          </p:cNvPr>
          <p:cNvPicPr>
            <a:picLocks noChangeAspect="1"/>
          </p:cNvPicPr>
          <p:nvPr/>
        </p:nvPicPr>
        <p:blipFill>
          <a:blip r:embed="rId8"/>
          <a:stretch>
            <a:fillRect/>
          </a:stretch>
        </p:blipFill>
        <p:spPr>
          <a:xfrm>
            <a:off x="2842742" y="1945054"/>
            <a:ext cx="6813491" cy="564849"/>
          </a:xfrm>
          <a:prstGeom prst="rect">
            <a:avLst/>
          </a:prstGeom>
        </p:spPr>
      </p:pic>
      <p:pic>
        <p:nvPicPr>
          <p:cNvPr id="19" name="Picture 18">
            <a:extLst>
              <a:ext uri="{FF2B5EF4-FFF2-40B4-BE49-F238E27FC236}">
                <a16:creationId xmlns:a16="http://schemas.microsoft.com/office/drawing/2014/main" id="{D3FE8B41-A72A-024E-9F0B-FC6FB077042B}"/>
              </a:ext>
            </a:extLst>
          </p:cNvPr>
          <p:cNvPicPr>
            <a:picLocks noChangeAspect="1"/>
          </p:cNvPicPr>
          <p:nvPr/>
        </p:nvPicPr>
        <p:blipFill>
          <a:blip r:embed="rId9"/>
          <a:stretch>
            <a:fillRect/>
          </a:stretch>
        </p:blipFill>
        <p:spPr>
          <a:xfrm>
            <a:off x="4597400" y="2693822"/>
            <a:ext cx="1270000" cy="482600"/>
          </a:xfrm>
          <a:prstGeom prst="rect">
            <a:avLst/>
          </a:prstGeom>
        </p:spPr>
      </p:pic>
      <p:sp>
        <p:nvSpPr>
          <p:cNvPr id="4" name="Rectangle 3">
            <a:extLst>
              <a:ext uri="{FF2B5EF4-FFF2-40B4-BE49-F238E27FC236}">
                <a16:creationId xmlns:a16="http://schemas.microsoft.com/office/drawing/2014/main" id="{609D97DE-886F-714A-8629-1B5EA9639EEC}"/>
              </a:ext>
            </a:extLst>
          </p:cNvPr>
          <p:cNvSpPr/>
          <p:nvPr/>
        </p:nvSpPr>
        <p:spPr bwMode="auto">
          <a:xfrm>
            <a:off x="3945229" y="1988817"/>
            <a:ext cx="515155" cy="483165"/>
          </a:xfrm>
          <a:prstGeom prst="rect">
            <a:avLst/>
          </a:prstGeom>
          <a:solidFill>
            <a:schemeClr val="accent1">
              <a:alpha val="15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5" name="TextBox 4">
            <a:extLst>
              <a:ext uri="{FF2B5EF4-FFF2-40B4-BE49-F238E27FC236}">
                <a16:creationId xmlns:a16="http://schemas.microsoft.com/office/drawing/2014/main" id="{DDB0D0AD-B7E7-B543-9082-5B80A5D65392}"/>
              </a:ext>
            </a:extLst>
          </p:cNvPr>
          <p:cNvSpPr txBox="1"/>
          <p:nvPr/>
        </p:nvSpPr>
        <p:spPr>
          <a:xfrm>
            <a:off x="4109445" y="2844754"/>
            <a:ext cx="453970" cy="338554"/>
          </a:xfrm>
          <a:prstGeom prst="rect">
            <a:avLst/>
          </a:prstGeom>
          <a:noFill/>
        </p:spPr>
        <p:txBody>
          <a:bodyPr wrap="none" rtlCol="0">
            <a:spAutoFit/>
          </a:bodyPr>
          <a:lstStyle/>
          <a:p>
            <a:r>
              <a:rPr lang="it-IT" sz="1600" dirty="0"/>
              <a:t>d =</a:t>
            </a:r>
          </a:p>
        </p:txBody>
      </p:sp>
      <p:sp>
        <p:nvSpPr>
          <p:cNvPr id="6" name="Rectangle 5">
            <a:extLst>
              <a:ext uri="{FF2B5EF4-FFF2-40B4-BE49-F238E27FC236}">
                <a16:creationId xmlns:a16="http://schemas.microsoft.com/office/drawing/2014/main" id="{FC3309CB-B604-104E-897E-82ECD8E07CA3}"/>
              </a:ext>
            </a:extLst>
          </p:cNvPr>
          <p:cNvSpPr/>
          <p:nvPr/>
        </p:nvSpPr>
        <p:spPr bwMode="auto">
          <a:xfrm>
            <a:off x="3301286" y="2667951"/>
            <a:ext cx="2680415" cy="586878"/>
          </a:xfrm>
          <a:prstGeom prst="rect">
            <a:avLst/>
          </a:prstGeom>
          <a:solidFill>
            <a:schemeClr val="accent1">
              <a:alpha val="11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cxnSp>
        <p:nvCxnSpPr>
          <p:cNvPr id="8" name="Straight Arrow Connector 7">
            <a:extLst>
              <a:ext uri="{FF2B5EF4-FFF2-40B4-BE49-F238E27FC236}">
                <a16:creationId xmlns:a16="http://schemas.microsoft.com/office/drawing/2014/main" id="{248A8A86-97D2-5240-9F60-2790036C464A}"/>
              </a:ext>
            </a:extLst>
          </p:cNvPr>
          <p:cNvCxnSpPr/>
          <p:nvPr/>
        </p:nvCxnSpPr>
        <p:spPr bwMode="auto">
          <a:xfrm flipH="1" flipV="1">
            <a:off x="4460384" y="2381921"/>
            <a:ext cx="566671" cy="25382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49D03D15-CD56-0C46-B77E-DE45C3C4AA07}"/>
              </a:ext>
            </a:extLst>
          </p:cNvPr>
          <p:cNvSpPr txBox="1"/>
          <p:nvPr/>
        </p:nvSpPr>
        <p:spPr>
          <a:xfrm>
            <a:off x="3432123" y="2823898"/>
            <a:ext cx="633507" cy="369332"/>
          </a:xfrm>
          <a:prstGeom prst="rect">
            <a:avLst/>
          </a:prstGeom>
          <a:noFill/>
        </p:spPr>
        <p:txBody>
          <a:bodyPr wrap="none" rtlCol="0">
            <a:spAutoFit/>
          </a:bodyPr>
          <a:lstStyle/>
          <a:p>
            <a:r>
              <a:rPr lang="it-IT" dirty="0" err="1"/>
              <a:t>Min</a:t>
            </a:r>
            <a:r>
              <a:rPr lang="it-IT" dirty="0"/>
              <a:t>:</a:t>
            </a:r>
          </a:p>
        </p:txBody>
      </p:sp>
    </p:spTree>
    <p:extLst>
      <p:ext uri="{BB962C8B-B14F-4D97-AF65-F5344CB8AC3E}">
        <p14:creationId xmlns:p14="http://schemas.microsoft.com/office/powerpoint/2010/main" val="1200627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Wth</a:t>
            </a:r>
            <a:r>
              <a:rPr lang="en-CA" dirty="0"/>
              <a:t>??</a:t>
            </a:r>
          </a:p>
        </p:txBody>
      </p:sp>
      <p:sp>
        <p:nvSpPr>
          <p:cNvPr id="3" name="Content Placeholder 2"/>
          <p:cNvSpPr>
            <a:spLocks noGrp="1"/>
          </p:cNvSpPr>
          <p:nvPr>
            <p:ph idx="1"/>
          </p:nvPr>
        </p:nvSpPr>
        <p:spPr/>
        <p:txBody>
          <a:bodyPr/>
          <a:lstStyle/>
          <a:p>
            <a:r>
              <a:rPr lang="en-CA" dirty="0"/>
              <a:t>Huh?!</a:t>
            </a:r>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349501"/>
            <a:ext cx="5837238"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9236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t>quadratic </a:t>
            </a:r>
            <a:r>
              <a:rPr lang="en-US" altLang="zh-CN" sz="1600" b="1" dirty="0"/>
              <a:t>function subject to </a:t>
            </a:r>
            <a:r>
              <a:rPr lang="en-US" altLang="zh-CN" sz="1600" b="1" i="1" dirty="0"/>
              <a:t>linear </a:t>
            </a:r>
            <a:r>
              <a:rPr lang="en-US" altLang="zh-CN" sz="1600" b="1" dirty="0"/>
              <a:t>constraints…</a:t>
            </a:r>
            <a:endParaRPr lang="en-US" altLang="zh-CN" sz="1600" b="1" dirty="0">
              <a:solidFill>
                <a:srgbClr val="FF0000"/>
              </a:solidFill>
              <a:latin typeface="Times New Roman" panose="02020603050405020304" pitchFamily="18" charset="0"/>
            </a:endParaRPr>
          </a:p>
          <a:p>
            <a:pPr marL="671512" lvl="2" indent="0">
              <a:buNone/>
            </a:pPr>
            <a:endParaRPr lang="en-US" altLang="zh-CN" sz="1200" b="1" dirty="0"/>
          </a:p>
          <a:p>
            <a:pPr eaLnBrk="1" hangingPunct="1"/>
            <a:endParaRPr lang="en-US" altLang="zh-CN" sz="1600" b="1" dirty="0"/>
          </a:p>
          <a:p>
            <a:pPr eaLnBrk="1" hangingPunct="1"/>
            <a:endParaRPr lang="en-US" altLang="zh-CN" sz="1600" b="1" dirty="0"/>
          </a:p>
          <a:p>
            <a:pPr marL="0" indent="0">
              <a:buNone/>
            </a:pPr>
            <a:endParaRPr lang="en-US" altLang="zh-CN" sz="1600" b="1"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265114"/>
            <a:ext cx="8229600" cy="420687"/>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2240345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solidFill>
                  <a:srgbClr val="FF0000"/>
                </a:solidFill>
              </a:rPr>
              <a:t>quadratic </a:t>
            </a:r>
            <a:r>
              <a:rPr lang="en-US" altLang="zh-CN" sz="1600" b="1" dirty="0">
                <a:solidFill>
                  <a:srgbClr val="FF0000"/>
                </a:solidFill>
              </a:rPr>
              <a:t>function </a:t>
            </a:r>
            <a:r>
              <a:rPr lang="en-US" altLang="zh-CN" sz="1600" b="1" dirty="0"/>
              <a:t>subject to </a:t>
            </a:r>
            <a:r>
              <a:rPr lang="en-US" altLang="zh-CN" sz="1600" b="1" i="1" dirty="0"/>
              <a:t>linear </a:t>
            </a:r>
            <a:r>
              <a:rPr lang="en-US" altLang="zh-CN" sz="1600" b="1" dirty="0"/>
              <a:t>constraints…</a:t>
            </a:r>
            <a:endParaRPr lang="en-US" altLang="zh-CN" sz="1600" b="1" dirty="0">
              <a:solidFill>
                <a:srgbClr val="FF0000"/>
              </a:solidFill>
              <a:latin typeface="Times New Roman" panose="02020603050405020304" pitchFamily="18" charset="0"/>
            </a:endParaRPr>
          </a:p>
          <a:p>
            <a:pPr marL="671512" lvl="2" indent="0">
              <a:buNone/>
            </a:pPr>
            <a:endParaRPr lang="en-US" altLang="zh-CN" sz="12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265114"/>
            <a:ext cx="8229600" cy="420687"/>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3404821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quadratic function examples">
            <a:extLst>
              <a:ext uri="{FF2B5EF4-FFF2-40B4-BE49-F238E27FC236}">
                <a16:creationId xmlns:a16="http://schemas.microsoft.com/office/drawing/2014/main" id="{DED577E6-B264-9B49-990E-024F6D233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58" y="1250387"/>
            <a:ext cx="3441700" cy="345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73E554-333E-9E4C-892A-50CF6B371269}"/>
              </a:ext>
            </a:extLst>
          </p:cNvPr>
          <p:cNvSpPr txBox="1">
            <a:spLocks noChangeArrowheads="1"/>
          </p:cNvSpPr>
          <p:nvPr/>
        </p:nvSpPr>
        <p:spPr>
          <a:xfrm>
            <a:off x="1967706" y="265114"/>
            <a:ext cx="8229600" cy="420687"/>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Examples of Quadratic Functions…</a:t>
            </a:r>
          </a:p>
        </p:txBody>
      </p:sp>
      <p:pic>
        <p:nvPicPr>
          <p:cNvPr id="71684" name="Picture 4" descr="Related image">
            <a:extLst>
              <a:ext uri="{FF2B5EF4-FFF2-40B4-BE49-F238E27FC236}">
                <a16:creationId xmlns:a16="http://schemas.microsoft.com/office/drawing/2014/main" id="{7A1F70D3-7697-F145-B7EE-08AD50C5D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9" t="3052" r="2989" b="2634"/>
          <a:stretch/>
        </p:blipFill>
        <p:spPr bwMode="auto">
          <a:xfrm>
            <a:off x="6608619" y="2951019"/>
            <a:ext cx="3477491" cy="300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168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quadratic function examples">
            <a:extLst>
              <a:ext uri="{FF2B5EF4-FFF2-40B4-BE49-F238E27FC236}">
                <a16:creationId xmlns:a16="http://schemas.microsoft.com/office/drawing/2014/main" id="{DED577E6-B264-9B49-990E-024F6D233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58" y="1250387"/>
            <a:ext cx="3441700" cy="345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73E554-333E-9E4C-892A-50CF6B371269}"/>
              </a:ext>
            </a:extLst>
          </p:cNvPr>
          <p:cNvSpPr txBox="1">
            <a:spLocks noChangeArrowheads="1"/>
          </p:cNvSpPr>
          <p:nvPr/>
        </p:nvSpPr>
        <p:spPr>
          <a:xfrm>
            <a:off x="1967707" y="126568"/>
            <a:ext cx="5929385" cy="420687"/>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Examples of Quadratic Functions… and linear constraints!</a:t>
            </a:r>
          </a:p>
        </p:txBody>
      </p:sp>
      <p:pic>
        <p:nvPicPr>
          <p:cNvPr id="71684" name="Picture 4" descr="Related image">
            <a:extLst>
              <a:ext uri="{FF2B5EF4-FFF2-40B4-BE49-F238E27FC236}">
                <a16:creationId xmlns:a16="http://schemas.microsoft.com/office/drawing/2014/main" id="{7A1F70D3-7697-F145-B7EE-08AD50C5D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9" t="3052" r="2989" b="2634"/>
          <a:stretch/>
        </p:blipFill>
        <p:spPr bwMode="auto">
          <a:xfrm>
            <a:off x="6608619" y="2951019"/>
            <a:ext cx="3477491" cy="30064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1C93884-8352-D44C-B928-AE8B9D4FF8A3}"/>
              </a:ext>
            </a:extLst>
          </p:cNvPr>
          <p:cNvCxnSpPr/>
          <p:nvPr/>
        </p:nvCxnSpPr>
        <p:spPr bwMode="auto">
          <a:xfrm flipV="1">
            <a:off x="1967707" y="1250388"/>
            <a:ext cx="2590439" cy="221324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E989872B-43D4-FF4B-B5B1-97279C17C189}"/>
              </a:ext>
            </a:extLst>
          </p:cNvPr>
          <p:cNvCxnSpPr>
            <a:cxnSpLocks/>
          </p:cNvCxnSpPr>
          <p:nvPr/>
        </p:nvCxnSpPr>
        <p:spPr bwMode="auto">
          <a:xfrm flipV="1">
            <a:off x="3754582" y="1911929"/>
            <a:ext cx="1177816" cy="279285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5E785415-9B16-BE47-AFD9-2BB933C64E35}"/>
              </a:ext>
            </a:extLst>
          </p:cNvPr>
          <p:cNvCxnSpPr>
            <a:cxnSpLocks/>
          </p:cNvCxnSpPr>
          <p:nvPr/>
        </p:nvCxnSpPr>
        <p:spPr bwMode="auto">
          <a:xfrm flipV="1">
            <a:off x="6567055" y="2895602"/>
            <a:ext cx="1177816" cy="279285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F0BDD50-C541-9440-868C-F9A2A7C27BF5}"/>
              </a:ext>
            </a:extLst>
          </p:cNvPr>
          <p:cNvCxnSpPr>
            <a:cxnSpLocks/>
          </p:cNvCxnSpPr>
          <p:nvPr/>
        </p:nvCxnSpPr>
        <p:spPr bwMode="auto">
          <a:xfrm flipH="1" flipV="1">
            <a:off x="7344916" y="2977587"/>
            <a:ext cx="2782757" cy="172720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463414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quadratic function examples">
            <a:extLst>
              <a:ext uri="{FF2B5EF4-FFF2-40B4-BE49-F238E27FC236}">
                <a16:creationId xmlns:a16="http://schemas.microsoft.com/office/drawing/2014/main" id="{DED577E6-B264-9B49-990E-024F6D233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58" y="1250387"/>
            <a:ext cx="3441700" cy="345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73E554-333E-9E4C-892A-50CF6B371269}"/>
              </a:ext>
            </a:extLst>
          </p:cNvPr>
          <p:cNvSpPr txBox="1">
            <a:spLocks noChangeArrowheads="1"/>
          </p:cNvSpPr>
          <p:nvPr/>
        </p:nvSpPr>
        <p:spPr>
          <a:xfrm>
            <a:off x="1967707" y="126568"/>
            <a:ext cx="5929385" cy="420687"/>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Examples of Quadratic Functions… and linear constraints!</a:t>
            </a:r>
          </a:p>
        </p:txBody>
      </p:sp>
      <p:pic>
        <p:nvPicPr>
          <p:cNvPr id="71684" name="Picture 4" descr="Related image">
            <a:extLst>
              <a:ext uri="{FF2B5EF4-FFF2-40B4-BE49-F238E27FC236}">
                <a16:creationId xmlns:a16="http://schemas.microsoft.com/office/drawing/2014/main" id="{7A1F70D3-7697-F145-B7EE-08AD50C5D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9" t="3052" r="2989" b="2634"/>
          <a:stretch/>
        </p:blipFill>
        <p:spPr bwMode="auto">
          <a:xfrm>
            <a:off x="6608619" y="2951019"/>
            <a:ext cx="3477491" cy="30064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1C93884-8352-D44C-B928-AE8B9D4FF8A3}"/>
              </a:ext>
            </a:extLst>
          </p:cNvPr>
          <p:cNvCxnSpPr/>
          <p:nvPr/>
        </p:nvCxnSpPr>
        <p:spPr bwMode="auto">
          <a:xfrm flipV="1">
            <a:off x="1967707" y="1250388"/>
            <a:ext cx="2590439" cy="221324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E989872B-43D4-FF4B-B5B1-97279C17C189}"/>
              </a:ext>
            </a:extLst>
          </p:cNvPr>
          <p:cNvCxnSpPr>
            <a:cxnSpLocks/>
          </p:cNvCxnSpPr>
          <p:nvPr/>
        </p:nvCxnSpPr>
        <p:spPr bwMode="auto">
          <a:xfrm flipV="1">
            <a:off x="3754582" y="1911929"/>
            <a:ext cx="1177816" cy="279285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5E785415-9B16-BE47-AFD9-2BB933C64E35}"/>
              </a:ext>
            </a:extLst>
          </p:cNvPr>
          <p:cNvCxnSpPr>
            <a:cxnSpLocks/>
          </p:cNvCxnSpPr>
          <p:nvPr/>
        </p:nvCxnSpPr>
        <p:spPr bwMode="auto">
          <a:xfrm flipV="1">
            <a:off x="6567055" y="2895602"/>
            <a:ext cx="1177816" cy="2792859"/>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9F0BDD50-C541-9440-868C-F9A2A7C27BF5}"/>
              </a:ext>
            </a:extLst>
          </p:cNvPr>
          <p:cNvCxnSpPr>
            <a:cxnSpLocks/>
          </p:cNvCxnSpPr>
          <p:nvPr/>
        </p:nvCxnSpPr>
        <p:spPr bwMode="auto">
          <a:xfrm flipH="1" flipV="1">
            <a:off x="7344916" y="2977587"/>
            <a:ext cx="2782757" cy="172720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 name="Snip Same Side Corner Rectangle 1">
            <a:extLst>
              <a:ext uri="{FF2B5EF4-FFF2-40B4-BE49-F238E27FC236}">
                <a16:creationId xmlns:a16="http://schemas.microsoft.com/office/drawing/2014/main" id="{8C10BF3B-D0D5-1044-A83D-EBAF8253E8AC}"/>
              </a:ext>
            </a:extLst>
          </p:cNvPr>
          <p:cNvSpPr/>
          <p:nvPr/>
        </p:nvSpPr>
        <p:spPr bwMode="auto">
          <a:xfrm rot="2985191">
            <a:off x="3059083" y="1461656"/>
            <a:ext cx="1071691" cy="2867891"/>
          </a:xfrm>
          <a:prstGeom prst="snip2SameRect">
            <a:avLst>
              <a:gd name="adj1" fmla="val 50000"/>
              <a:gd name="adj2" fmla="val 0"/>
            </a:avLst>
          </a:prstGeom>
          <a:solidFill>
            <a:schemeClr val="accent1">
              <a:alpha val="16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
        <p:nvSpPr>
          <p:cNvPr id="5" name="Triangle 4">
            <a:extLst>
              <a:ext uri="{FF2B5EF4-FFF2-40B4-BE49-F238E27FC236}">
                <a16:creationId xmlns:a16="http://schemas.microsoft.com/office/drawing/2014/main" id="{6ECB35EB-C1A3-CE46-BB3E-6114C4277D3A}"/>
              </a:ext>
            </a:extLst>
          </p:cNvPr>
          <p:cNvSpPr/>
          <p:nvPr/>
        </p:nvSpPr>
        <p:spPr bwMode="auto">
          <a:xfrm rot="20557296">
            <a:off x="6136188" y="3214753"/>
            <a:ext cx="3741891" cy="2243181"/>
          </a:xfrm>
          <a:prstGeom prst="triangle">
            <a:avLst/>
          </a:prstGeom>
          <a:solidFill>
            <a:schemeClr val="accent1">
              <a:alpha val="23000"/>
            </a:schemeClr>
          </a:solidFill>
          <a:ln w="127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217103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A74D-47CE-3145-B9BB-8C7F8204A0A9}"/>
              </a:ext>
            </a:extLst>
          </p:cNvPr>
          <p:cNvSpPr>
            <a:spLocks noGrp="1"/>
          </p:cNvSpPr>
          <p:nvPr>
            <p:ph type="title"/>
          </p:nvPr>
        </p:nvSpPr>
        <p:spPr/>
        <p:txBody>
          <a:bodyPr/>
          <a:lstStyle/>
          <a:p>
            <a:r>
              <a:rPr lang="it-IT" dirty="0"/>
              <a:t>Back in </a:t>
            </a:r>
            <a:r>
              <a:rPr lang="it-IT" dirty="0" err="1"/>
              <a:t>our</a:t>
            </a:r>
            <a:r>
              <a:rPr lang="it-IT" dirty="0"/>
              <a:t> ANN </a:t>
            </a:r>
            <a:r>
              <a:rPr lang="it-IT" dirty="0" err="1"/>
              <a:t>times</a:t>
            </a:r>
            <a:r>
              <a:rPr lang="it-IT" dirty="0"/>
              <a:t>…</a:t>
            </a:r>
          </a:p>
        </p:txBody>
      </p:sp>
      <p:sp>
        <p:nvSpPr>
          <p:cNvPr id="3" name="Content Placeholder 2">
            <a:extLst>
              <a:ext uri="{FF2B5EF4-FFF2-40B4-BE49-F238E27FC236}">
                <a16:creationId xmlns:a16="http://schemas.microsoft.com/office/drawing/2014/main" id="{46945332-0FFF-D84B-BD61-C3EF1A112E5A}"/>
              </a:ext>
            </a:extLst>
          </p:cNvPr>
          <p:cNvSpPr>
            <a:spLocks noGrp="1"/>
          </p:cNvSpPr>
          <p:nvPr>
            <p:ph idx="1"/>
          </p:nvPr>
        </p:nvSpPr>
        <p:spPr/>
        <p:txBody>
          <a:bodyPr/>
          <a:lstStyle/>
          <a:p>
            <a:r>
              <a:rPr lang="it-IT" dirty="0" err="1"/>
              <a:t>ANNs</a:t>
            </a:r>
            <a:r>
              <a:rPr lang="it-IT" dirty="0"/>
              <a:t> are </a:t>
            </a:r>
            <a:r>
              <a:rPr lang="it-IT" dirty="0" err="1"/>
              <a:t>good</a:t>
            </a:r>
            <a:r>
              <a:rPr lang="it-IT" dirty="0"/>
              <a:t> </a:t>
            </a:r>
            <a:r>
              <a:rPr lang="it-IT" dirty="0" err="1"/>
              <a:t>when</a:t>
            </a:r>
            <a:r>
              <a:rPr lang="it-IT" dirty="0"/>
              <a:t> </a:t>
            </a:r>
            <a:r>
              <a:rPr lang="it-IT" dirty="0" err="1"/>
              <a:t>problem</a:t>
            </a:r>
            <a:r>
              <a:rPr lang="it-IT" dirty="0"/>
              <a:t> </a:t>
            </a:r>
            <a:r>
              <a:rPr lang="it-IT" dirty="0" err="1"/>
              <a:t>decision</a:t>
            </a:r>
            <a:r>
              <a:rPr lang="it-IT" dirty="0"/>
              <a:t> </a:t>
            </a:r>
            <a:r>
              <a:rPr lang="it-IT" dirty="0" err="1"/>
              <a:t>surface</a:t>
            </a:r>
            <a:r>
              <a:rPr lang="it-IT" dirty="0"/>
              <a:t> </a:t>
            </a:r>
            <a:r>
              <a:rPr lang="it-IT" dirty="0" err="1"/>
              <a:t>is</a:t>
            </a:r>
            <a:r>
              <a:rPr lang="it-IT" dirty="0"/>
              <a:t> </a:t>
            </a:r>
            <a:r>
              <a:rPr lang="it-IT" dirty="0" err="1"/>
              <a:t>linearly</a:t>
            </a:r>
            <a:r>
              <a:rPr lang="it-IT" dirty="0"/>
              <a:t> </a:t>
            </a:r>
            <a:r>
              <a:rPr lang="it-IT" dirty="0" err="1"/>
              <a:t>separable</a:t>
            </a:r>
            <a:r>
              <a:rPr lang="it-IT" dirty="0"/>
              <a:t> (</a:t>
            </a:r>
            <a:r>
              <a:rPr lang="it-IT" i="1" dirty="0" err="1"/>
              <a:t>Perceptron</a:t>
            </a:r>
            <a:r>
              <a:rPr lang="it-IT" i="1" dirty="0"/>
              <a:t> </a:t>
            </a:r>
            <a:r>
              <a:rPr lang="it-IT" i="1" dirty="0" err="1"/>
              <a:t>Convergence</a:t>
            </a:r>
            <a:r>
              <a:rPr lang="it-IT" i="1" dirty="0"/>
              <a:t> </a:t>
            </a:r>
            <a:r>
              <a:rPr lang="it-IT" i="1" dirty="0" err="1"/>
              <a:t>Theorem</a:t>
            </a:r>
            <a:r>
              <a:rPr lang="it-IT" dirty="0"/>
              <a:t>)</a:t>
            </a:r>
          </a:p>
          <a:p>
            <a:pPr lvl="1"/>
            <a:r>
              <a:rPr lang="it-IT" dirty="0"/>
              <a:t>Just </a:t>
            </a:r>
            <a:r>
              <a:rPr lang="it-IT" dirty="0" err="1"/>
              <a:t>because</a:t>
            </a:r>
            <a:r>
              <a:rPr lang="it-IT" dirty="0"/>
              <a:t> I converge </a:t>
            </a:r>
            <a:r>
              <a:rPr lang="it-IT" dirty="0" err="1"/>
              <a:t>doesn’t</a:t>
            </a:r>
            <a:r>
              <a:rPr lang="it-IT" dirty="0"/>
              <a:t> </a:t>
            </a:r>
            <a:r>
              <a:rPr lang="it-IT" dirty="0" err="1"/>
              <a:t>mean</a:t>
            </a:r>
            <a:r>
              <a:rPr lang="it-IT" dirty="0"/>
              <a:t> </a:t>
            </a:r>
            <a:r>
              <a:rPr lang="it-IT" dirty="0" err="1"/>
              <a:t>I’m</a:t>
            </a:r>
            <a:r>
              <a:rPr lang="it-IT" dirty="0"/>
              <a:t> </a:t>
            </a:r>
            <a:r>
              <a:rPr lang="it-IT" dirty="0" err="1"/>
              <a:t>finding</a:t>
            </a:r>
            <a:r>
              <a:rPr lang="it-IT" dirty="0"/>
              <a:t> the </a:t>
            </a:r>
            <a:r>
              <a:rPr lang="it-IT" b="1" dirty="0" err="1">
                <a:solidFill>
                  <a:srgbClr val="FF0000"/>
                </a:solidFill>
              </a:rPr>
              <a:t>optimal</a:t>
            </a:r>
            <a:r>
              <a:rPr lang="it-IT" b="1" dirty="0">
                <a:solidFill>
                  <a:srgbClr val="FF0000"/>
                </a:solidFill>
              </a:rPr>
              <a:t> </a:t>
            </a:r>
            <a:r>
              <a:rPr lang="it-IT" b="1" dirty="0" err="1">
                <a:solidFill>
                  <a:srgbClr val="FF0000"/>
                </a:solidFill>
              </a:rPr>
              <a:t>solution</a:t>
            </a:r>
            <a:r>
              <a:rPr lang="it-IT" dirty="0"/>
              <a:t>!</a:t>
            </a:r>
          </a:p>
          <a:p>
            <a:endParaRPr lang="it-IT" dirty="0"/>
          </a:p>
          <a:p>
            <a:pPr marL="0" indent="0">
              <a:buNone/>
            </a:pPr>
            <a:endParaRPr lang="it-IT" dirty="0"/>
          </a:p>
          <a:p>
            <a:r>
              <a:rPr lang="it-IT" dirty="0"/>
              <a:t>More </a:t>
            </a:r>
            <a:r>
              <a:rPr lang="it-IT" dirty="0" err="1"/>
              <a:t>advanced</a:t>
            </a:r>
            <a:r>
              <a:rPr lang="it-IT" dirty="0"/>
              <a:t> </a:t>
            </a:r>
            <a:r>
              <a:rPr lang="it-IT" dirty="0" err="1"/>
              <a:t>ANNs</a:t>
            </a:r>
            <a:r>
              <a:rPr lang="it-IT" dirty="0"/>
              <a:t> are </a:t>
            </a:r>
            <a:r>
              <a:rPr lang="it-IT" dirty="0" err="1"/>
              <a:t>needed</a:t>
            </a:r>
            <a:r>
              <a:rPr lang="it-IT" dirty="0"/>
              <a:t> </a:t>
            </a:r>
            <a:r>
              <a:rPr lang="it-IT" dirty="0" err="1"/>
              <a:t>when</a:t>
            </a:r>
            <a:r>
              <a:rPr lang="it-IT" dirty="0"/>
              <a:t> </a:t>
            </a:r>
            <a:r>
              <a:rPr lang="it-IT" dirty="0" err="1"/>
              <a:t>problem</a:t>
            </a:r>
            <a:r>
              <a:rPr lang="it-IT" dirty="0"/>
              <a:t> </a:t>
            </a:r>
            <a:r>
              <a:rPr lang="it-IT" dirty="0" err="1"/>
              <a:t>is</a:t>
            </a:r>
            <a:r>
              <a:rPr lang="it-IT" dirty="0"/>
              <a:t> </a:t>
            </a:r>
            <a:r>
              <a:rPr lang="it-IT" dirty="0" err="1"/>
              <a:t>not</a:t>
            </a:r>
            <a:r>
              <a:rPr lang="it-IT" dirty="0"/>
              <a:t> </a:t>
            </a:r>
            <a:r>
              <a:rPr lang="it-IT" dirty="0" err="1"/>
              <a:t>linearly</a:t>
            </a:r>
            <a:r>
              <a:rPr lang="it-IT" dirty="0"/>
              <a:t> </a:t>
            </a:r>
            <a:r>
              <a:rPr lang="it-IT" dirty="0" err="1"/>
              <a:t>separable</a:t>
            </a:r>
            <a:endParaRPr lang="it-IT" dirty="0"/>
          </a:p>
          <a:p>
            <a:pPr lvl="1"/>
            <a:r>
              <a:rPr lang="it-IT" dirty="0" err="1"/>
              <a:t>Let’s</a:t>
            </a:r>
            <a:r>
              <a:rPr lang="it-IT" dirty="0"/>
              <a:t> just </a:t>
            </a:r>
            <a:r>
              <a:rPr lang="it-IT" dirty="0" err="1"/>
              <a:t>change</a:t>
            </a:r>
            <a:r>
              <a:rPr lang="it-IT" dirty="0"/>
              <a:t> the way </a:t>
            </a:r>
            <a:r>
              <a:rPr lang="it-IT" dirty="0" err="1"/>
              <a:t>we</a:t>
            </a:r>
            <a:r>
              <a:rPr lang="it-IT" dirty="0"/>
              <a:t> </a:t>
            </a:r>
            <a:r>
              <a:rPr lang="it-IT" dirty="0" err="1"/>
              <a:t>reason</a:t>
            </a:r>
            <a:r>
              <a:rPr lang="it-IT" dirty="0"/>
              <a:t> on the </a:t>
            </a:r>
            <a:r>
              <a:rPr lang="it-IT" dirty="0" err="1"/>
              <a:t>problem</a:t>
            </a:r>
            <a:r>
              <a:rPr lang="it-IT" dirty="0"/>
              <a:t> </a:t>
            </a:r>
            <a:r>
              <a:rPr lang="it-IT" dirty="0" err="1"/>
              <a:t>rather</a:t>
            </a:r>
            <a:r>
              <a:rPr lang="it-IT" dirty="0"/>
              <a:t> </a:t>
            </a:r>
            <a:r>
              <a:rPr lang="it-IT" dirty="0" err="1"/>
              <a:t>than</a:t>
            </a:r>
            <a:r>
              <a:rPr lang="it-IT" dirty="0"/>
              <a:t> </a:t>
            </a:r>
            <a:r>
              <a:rPr lang="it-IT" dirty="0" err="1"/>
              <a:t>improving</a:t>
            </a:r>
            <a:r>
              <a:rPr lang="it-IT" dirty="0"/>
              <a:t> the </a:t>
            </a:r>
            <a:r>
              <a:rPr lang="it-IT" dirty="0" err="1"/>
              <a:t>architecture</a:t>
            </a:r>
            <a:r>
              <a:rPr lang="it-IT" dirty="0"/>
              <a:t> </a:t>
            </a:r>
            <a:r>
              <a:rPr lang="it-IT" dirty="0" err="1"/>
              <a:t>that</a:t>
            </a:r>
            <a:r>
              <a:rPr lang="it-IT" dirty="0"/>
              <a:t> </a:t>
            </a:r>
            <a:r>
              <a:rPr lang="it-IT" dirty="0" err="1"/>
              <a:t>deals</a:t>
            </a:r>
            <a:r>
              <a:rPr lang="it-IT" dirty="0"/>
              <a:t> with </a:t>
            </a:r>
            <a:r>
              <a:rPr lang="it-IT" dirty="0" err="1"/>
              <a:t>it!</a:t>
            </a:r>
            <a:r>
              <a:rPr lang="it-IT" dirty="0"/>
              <a:t> </a:t>
            </a:r>
            <a:r>
              <a:rPr lang="it-IT" b="1" dirty="0" err="1">
                <a:solidFill>
                  <a:srgbClr val="FF0000"/>
                </a:solidFill>
              </a:rPr>
              <a:t>SVMs</a:t>
            </a:r>
            <a:r>
              <a:rPr lang="it-IT" b="1" dirty="0">
                <a:solidFill>
                  <a:srgbClr val="FF0000"/>
                </a:solidFill>
              </a:rPr>
              <a:t> </a:t>
            </a:r>
            <a:r>
              <a:rPr lang="it-IT" b="1" dirty="0">
                <a:solidFill>
                  <a:srgbClr val="FF0000"/>
                </a:solidFill>
                <a:sym typeface="Wingdings" pitchFamily="2" charset="2"/>
              </a:rPr>
              <a:t></a:t>
            </a:r>
            <a:endParaRPr lang="it-IT" b="1" dirty="0">
              <a:solidFill>
                <a:srgbClr val="FF0000"/>
              </a:solidFill>
            </a:endParaRPr>
          </a:p>
        </p:txBody>
      </p:sp>
    </p:spTree>
    <p:extLst>
      <p:ext uri="{BB962C8B-B14F-4D97-AF65-F5344CB8AC3E}">
        <p14:creationId xmlns:p14="http://schemas.microsoft.com/office/powerpoint/2010/main" val="1995674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solidFill>
                  <a:srgbClr val="FF0000"/>
                </a:solidFill>
              </a:rPr>
              <a:t>quadratic </a:t>
            </a:r>
            <a:r>
              <a:rPr lang="en-US" altLang="zh-CN" sz="1600" b="1" dirty="0">
                <a:solidFill>
                  <a:srgbClr val="FF0000"/>
                </a:solidFill>
              </a:rPr>
              <a:t>function </a:t>
            </a:r>
            <a:r>
              <a:rPr lang="en-US" altLang="zh-CN" sz="1600" b="1" dirty="0"/>
              <a:t>subject to </a:t>
            </a:r>
            <a:r>
              <a:rPr lang="en-US" altLang="zh-CN" sz="1600" b="1" i="1" dirty="0">
                <a:solidFill>
                  <a:srgbClr val="FF0000"/>
                </a:solidFill>
              </a:rPr>
              <a:t>linear </a:t>
            </a:r>
            <a:r>
              <a:rPr lang="en-US" altLang="zh-CN" sz="1600" b="1" dirty="0">
                <a:solidFill>
                  <a:srgbClr val="FF0000"/>
                </a:solidFill>
              </a:rPr>
              <a:t>constraints</a:t>
            </a:r>
            <a:r>
              <a:rPr lang="en-US" altLang="zh-CN" sz="1600" b="1" dirty="0"/>
              <a:t>… </a:t>
            </a:r>
            <a:r>
              <a:rPr lang="en-US" altLang="zh-CN" sz="1600" b="1" dirty="0">
                <a:solidFill>
                  <a:srgbClr val="FF0000"/>
                </a:solidFill>
              </a:rPr>
              <a:t>easy?</a:t>
            </a:r>
            <a:endParaRPr lang="en-US" altLang="zh-CN" sz="1600" b="1" dirty="0">
              <a:solidFill>
                <a:srgbClr val="FF0000"/>
              </a:solidFill>
              <a:latin typeface="Times New Roman" panose="02020603050405020304" pitchFamily="18" charset="0"/>
            </a:endParaRPr>
          </a:p>
          <a:p>
            <a:pPr marL="671512" lvl="2" indent="0">
              <a:buNone/>
            </a:pPr>
            <a:endParaRPr lang="en-US" altLang="zh-CN" sz="12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marL="0" indent="0">
              <a:buNone/>
            </a:pPr>
            <a:endParaRPr lang="en-US" altLang="zh-CN" sz="1600" b="1"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1323897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t>quadratic </a:t>
            </a:r>
            <a:r>
              <a:rPr lang="en-US" altLang="zh-CN" sz="1600" b="1" dirty="0"/>
              <a:t>function subject to </a:t>
            </a:r>
            <a:r>
              <a:rPr lang="en-US" altLang="zh-CN" sz="1600" b="1" i="1" dirty="0"/>
              <a:t>linear </a:t>
            </a:r>
            <a:r>
              <a:rPr lang="en-US" altLang="zh-CN" sz="1600" b="1" dirty="0"/>
              <a:t>constraints… easy!</a:t>
            </a:r>
            <a:endParaRPr lang="en-US" altLang="zh-CN" sz="1600" b="1" dirty="0">
              <a:latin typeface="Times New Roman" panose="02020603050405020304" pitchFamily="18" charset="0"/>
            </a:endParaRPr>
          </a:p>
          <a:p>
            <a:pPr lvl="1"/>
            <a:r>
              <a:rPr lang="en-US" altLang="zh-CN" sz="1600" b="1" dirty="0"/>
              <a:t>Quadratic optimization problems are well-known class of mathematical programming problems, and many algorithms exist:</a:t>
            </a:r>
          </a:p>
          <a:p>
            <a:pPr marL="344487" lvl="1" indent="0">
              <a:buNone/>
            </a:pPr>
            <a:endParaRPr lang="en-US" altLang="zh-CN" sz="1600" b="1" dirty="0"/>
          </a:p>
          <a:p>
            <a:pPr lvl="2"/>
            <a:r>
              <a:rPr lang="en-US" altLang="zh-CN" sz="1600" b="1" dirty="0"/>
              <a:t>Branch-&amp;-Bound</a:t>
            </a:r>
          </a:p>
          <a:p>
            <a:pPr lvl="2"/>
            <a:r>
              <a:rPr lang="en-US" altLang="zh-CN" sz="1600" b="1" dirty="0"/>
              <a:t>Simplex</a:t>
            </a:r>
          </a:p>
          <a:p>
            <a:pPr lvl="2"/>
            <a:r>
              <a:rPr lang="en-US" altLang="zh-CN" sz="1600" b="1" dirty="0"/>
              <a:t>…</a:t>
            </a:r>
          </a:p>
          <a:p>
            <a:pPr lvl="1"/>
            <a:endParaRPr lang="en-US" altLang="zh-CN" sz="1600" b="1" dirty="0">
              <a:latin typeface="Times New Roman" panose="02020603050405020304" pitchFamily="18" charset="0"/>
            </a:endParaRPr>
          </a:p>
          <a:p>
            <a:pPr lvl="1"/>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2076302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t>quadratic </a:t>
            </a:r>
            <a:r>
              <a:rPr lang="en-US" altLang="zh-CN" sz="1600" b="1" dirty="0"/>
              <a:t>function subject to </a:t>
            </a:r>
            <a:r>
              <a:rPr lang="en-US" altLang="zh-CN" sz="1600" b="1" i="1" dirty="0"/>
              <a:t>linear </a:t>
            </a:r>
            <a:r>
              <a:rPr lang="en-US" altLang="zh-CN" sz="1600" b="1" dirty="0"/>
              <a:t>constraints… easy!</a:t>
            </a:r>
            <a:endParaRPr lang="en-US" altLang="zh-CN" sz="1600" b="1" dirty="0">
              <a:latin typeface="Times New Roman" panose="02020603050405020304" pitchFamily="18" charset="0"/>
            </a:endParaRPr>
          </a:p>
          <a:p>
            <a:pPr lvl="1"/>
            <a:r>
              <a:rPr lang="en-US" altLang="zh-CN" sz="1600" b="1" dirty="0"/>
              <a:t>Quadratic optimization problems are well-known class of mathematical programming problems, and many algorithms exist:</a:t>
            </a:r>
          </a:p>
          <a:p>
            <a:pPr marL="344487" lvl="1" indent="0">
              <a:buNone/>
            </a:pPr>
            <a:endParaRPr lang="en-US" altLang="zh-CN" sz="1600" b="1" dirty="0"/>
          </a:p>
          <a:p>
            <a:pPr lvl="2"/>
            <a:r>
              <a:rPr lang="en-US" altLang="zh-CN" sz="1600" b="1" dirty="0"/>
              <a:t>Branch-&amp;-Bound</a:t>
            </a:r>
          </a:p>
          <a:p>
            <a:pPr lvl="2"/>
            <a:r>
              <a:rPr lang="en-US" altLang="zh-CN" sz="1600" b="1" dirty="0"/>
              <a:t>Simplex</a:t>
            </a:r>
          </a:p>
          <a:p>
            <a:pPr lvl="2"/>
            <a:r>
              <a:rPr lang="en-US" altLang="zh-CN" sz="1600" b="1" dirty="0"/>
              <a:t>…</a:t>
            </a:r>
          </a:p>
          <a:p>
            <a:pPr lvl="1"/>
            <a:endParaRPr lang="en-US" altLang="zh-CN" sz="1600" b="1" dirty="0">
              <a:latin typeface="Times New Roman" panose="02020603050405020304" pitchFamily="18" charset="0"/>
            </a:endParaRPr>
          </a:p>
          <a:p>
            <a:pPr lvl="1"/>
            <a:endParaRPr lang="en-US" altLang="zh-CN" sz="1600" b="1" dirty="0">
              <a:latin typeface="Times New Roman" panose="02020603050405020304" pitchFamily="18" charset="0"/>
            </a:endParaRPr>
          </a:p>
          <a:p>
            <a:r>
              <a:rPr lang="en-US" altLang="zh-CN" sz="2000" b="1" dirty="0">
                <a:latin typeface="Times New Roman" panose="02020603050405020304" pitchFamily="18" charset="0"/>
              </a:rPr>
              <a:t>Also, SVMs are cool!</a:t>
            </a:r>
          </a:p>
          <a:p>
            <a:pPr lvl="1"/>
            <a:r>
              <a:rPr lang="en-US" altLang="zh-CN" sz="1600" b="1" dirty="0">
                <a:latin typeface="Times New Roman" panose="02020603050405020304" pitchFamily="18" charset="0"/>
              </a:rPr>
              <a:t>The solution is a paraboloid (always) with a single global minimum, thus avoiding the problem we have with ANNs! </a:t>
            </a:r>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148236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a:extLst>
              <a:ext uri="{FF2B5EF4-FFF2-40B4-BE49-F238E27FC236}">
                <a16:creationId xmlns:a16="http://schemas.microsoft.com/office/drawing/2014/main" id="{07CBF3BB-AEF0-F346-ADB9-B0BEE1467655}"/>
              </a:ext>
            </a:extLst>
          </p:cNvPr>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a:buNone/>
            </a:pPr>
            <a:endParaRPr lang="en-US" altLang="zh-CN" sz="2400" b="1" dirty="0"/>
          </a:p>
          <a:p>
            <a:pPr eaLnBrk="1" hangingPunct="1"/>
            <a:r>
              <a:rPr lang="en-US" altLang="zh-CN" sz="2000" b="1" dirty="0">
                <a:latin typeface="Times New Roman" panose="02020603050405020304" pitchFamily="18" charset="0"/>
              </a:rPr>
              <a:t>SVMs entail a Quadratic Optimization Problem</a:t>
            </a:r>
          </a:p>
          <a:p>
            <a:pPr lvl="1"/>
            <a:r>
              <a:rPr lang="en-US" altLang="zh-CN" sz="1600" b="1" dirty="0"/>
              <a:t>Need to optimize a </a:t>
            </a:r>
            <a:r>
              <a:rPr lang="en-US" altLang="zh-CN" sz="1600" b="1" i="1" dirty="0"/>
              <a:t>quadratic </a:t>
            </a:r>
            <a:r>
              <a:rPr lang="en-US" altLang="zh-CN" sz="1600" b="1" dirty="0"/>
              <a:t>function subject to </a:t>
            </a:r>
            <a:r>
              <a:rPr lang="en-US" altLang="zh-CN" sz="1600" b="1" i="1" dirty="0"/>
              <a:t>linear </a:t>
            </a:r>
            <a:r>
              <a:rPr lang="en-US" altLang="zh-CN" sz="1600" b="1" dirty="0"/>
              <a:t>constraints… easy!</a:t>
            </a:r>
            <a:endParaRPr lang="en-US" altLang="zh-CN" sz="1600" b="1" dirty="0">
              <a:latin typeface="Times New Roman" panose="02020603050405020304" pitchFamily="18" charset="0"/>
            </a:endParaRPr>
          </a:p>
          <a:p>
            <a:pPr lvl="1"/>
            <a:r>
              <a:rPr lang="en-US" altLang="zh-CN" sz="1600" b="1" dirty="0"/>
              <a:t>Quadratic optimization problems are well-known class of mathematical programming problems, and many algorithms exist:</a:t>
            </a:r>
          </a:p>
          <a:p>
            <a:pPr marL="344487" lvl="1" indent="0">
              <a:buNone/>
            </a:pPr>
            <a:endParaRPr lang="en-US" altLang="zh-CN" sz="1600" b="1" dirty="0"/>
          </a:p>
          <a:p>
            <a:pPr lvl="2"/>
            <a:r>
              <a:rPr lang="en-US" altLang="zh-CN" sz="1600" b="1" dirty="0"/>
              <a:t>Branch-&amp;-Bound</a:t>
            </a:r>
          </a:p>
          <a:p>
            <a:pPr lvl="2"/>
            <a:r>
              <a:rPr lang="en-US" altLang="zh-CN" sz="1600" b="1" dirty="0"/>
              <a:t>Simplex</a:t>
            </a:r>
          </a:p>
          <a:p>
            <a:pPr lvl="2"/>
            <a:r>
              <a:rPr lang="en-US" altLang="zh-CN" sz="1600" b="1" dirty="0"/>
              <a:t>…</a:t>
            </a:r>
          </a:p>
          <a:p>
            <a:pPr lvl="1"/>
            <a:endParaRPr lang="en-US" altLang="zh-CN" sz="1600" b="1" dirty="0">
              <a:latin typeface="Times New Roman" panose="02020603050405020304" pitchFamily="18" charset="0"/>
            </a:endParaRPr>
          </a:p>
          <a:p>
            <a:pPr lvl="1"/>
            <a:endParaRPr lang="en-US" altLang="zh-CN" sz="1600" b="1" dirty="0">
              <a:latin typeface="Times New Roman" panose="02020603050405020304" pitchFamily="18" charset="0"/>
            </a:endParaRPr>
          </a:p>
          <a:p>
            <a:r>
              <a:rPr lang="en-US" altLang="zh-CN" sz="2000" b="1" dirty="0">
                <a:latin typeface="Times New Roman" panose="02020603050405020304" pitchFamily="18" charset="0"/>
              </a:rPr>
              <a:t>Also, SVMs is cool!</a:t>
            </a:r>
          </a:p>
          <a:p>
            <a:pPr lvl="1"/>
            <a:r>
              <a:rPr lang="en-US" altLang="zh-CN" sz="1600" b="1" dirty="0">
                <a:latin typeface="Times New Roman" panose="02020603050405020304" pitchFamily="18" charset="0"/>
              </a:rPr>
              <a:t>The solution is a paraboloid (always) with a single global minimum, thus avoiding the problem we have with ANNs! </a:t>
            </a:r>
            <a:r>
              <a:rPr lang="en-US" altLang="zh-CN" sz="1600" b="1" dirty="0">
                <a:solidFill>
                  <a:srgbClr val="FF0000"/>
                </a:solidFill>
                <a:latin typeface="Times New Roman" panose="02020603050405020304" pitchFamily="18" charset="0"/>
              </a:rPr>
              <a:t>YAY! </a:t>
            </a:r>
            <a:r>
              <a:rPr lang="en-US" altLang="zh-CN" sz="1600" b="1" dirty="0">
                <a:solidFill>
                  <a:srgbClr val="FF0000"/>
                </a:solidFill>
                <a:latin typeface="Times New Roman" panose="02020603050405020304" pitchFamily="18" charset="0"/>
                <a:sym typeface="Wingdings" pitchFamily="2" charset="2"/>
              </a:rPr>
              <a:t></a:t>
            </a:r>
            <a:endParaRPr lang="en-US" altLang="zh-CN" sz="1600" b="1" dirty="0">
              <a:solidFill>
                <a:srgbClr val="FF0000"/>
              </a:solidFill>
              <a:latin typeface="Times New Roman" panose="02020603050405020304" pitchFamily="18" charset="0"/>
            </a:endParaRPr>
          </a:p>
          <a:p>
            <a:pPr lvl="1"/>
            <a:endParaRPr lang="en-US" altLang="zh-CN" sz="2000" b="1" dirty="0">
              <a:latin typeface="Times New Roman" panose="02020603050405020304" pitchFamily="18" charset="0"/>
            </a:endParaRPr>
          </a:p>
          <a:p>
            <a:pPr eaLnBrk="1" hangingPunct="1"/>
            <a:endParaRPr lang="en-US" altLang="zh-CN" sz="2000" b="1" dirty="0">
              <a:latin typeface="Times New Roman" panose="02020603050405020304" pitchFamily="18" charset="0"/>
            </a:endParaRPr>
          </a:p>
          <a:p>
            <a:pPr eaLnBrk="1" hangingPunct="1"/>
            <a:endParaRPr lang="en-US" altLang="zh-CN" sz="2400" dirty="0"/>
          </a:p>
        </p:txBody>
      </p:sp>
      <p:sp>
        <p:nvSpPr>
          <p:cNvPr id="13315" name="Rectangle 10">
            <a:extLst>
              <a:ext uri="{FF2B5EF4-FFF2-40B4-BE49-F238E27FC236}">
                <a16:creationId xmlns:a16="http://schemas.microsoft.com/office/drawing/2014/main" id="{0B1DA896-2D07-9140-9264-EC4DACD53B7F}"/>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0" name="Rectangle 15">
            <a:extLst>
              <a:ext uri="{FF2B5EF4-FFF2-40B4-BE49-F238E27FC236}">
                <a16:creationId xmlns:a16="http://schemas.microsoft.com/office/drawing/2014/main" id="{0CDDFE40-7157-2E4E-8C57-7BB9CA7EA3AC}"/>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3325" name="Rectangle 21">
            <a:extLst>
              <a:ext uri="{FF2B5EF4-FFF2-40B4-BE49-F238E27FC236}">
                <a16:creationId xmlns:a16="http://schemas.microsoft.com/office/drawing/2014/main" id="{4723B651-A0CF-5F43-BAD8-ED250BA47EDA}"/>
              </a:ext>
            </a:extLst>
          </p:cNvPr>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 name="Rectangle 2">
            <a:extLst>
              <a:ext uri="{FF2B5EF4-FFF2-40B4-BE49-F238E27FC236}">
                <a16:creationId xmlns:a16="http://schemas.microsoft.com/office/drawing/2014/main" id="{9F470516-FA4C-F84B-BD0A-A0870ECED7B6}"/>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Why is this Important?</a:t>
            </a:r>
          </a:p>
        </p:txBody>
      </p:sp>
    </p:spTree>
    <p:extLst>
      <p:ext uri="{BB962C8B-B14F-4D97-AF65-F5344CB8AC3E}">
        <p14:creationId xmlns:p14="http://schemas.microsoft.com/office/powerpoint/2010/main" val="351769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EA1A466C-21D6-8F47-B400-EE165C495FB4}"/>
              </a:ext>
            </a:extLst>
          </p:cNvPr>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latin typeface="Times New Roman" panose="02020603050405020304" pitchFamily="18" charset="0"/>
              </a:rPr>
              <a:t>Hard Margin: </a:t>
            </a:r>
            <a:r>
              <a:rPr lang="en-US" altLang="zh-CN" sz="2000" b="1" dirty="0">
                <a:latin typeface="Times New Roman" panose="02020603050405020304" pitchFamily="18" charset="0"/>
              </a:rPr>
              <a:t>So far we require all data points be classified correctly </a:t>
            </a:r>
          </a:p>
          <a:p>
            <a:pPr eaLnBrk="1" hangingPunct="1">
              <a:buFont typeface="Wingdings" pitchFamily="2" charset="2"/>
              <a:buNone/>
            </a:pPr>
            <a:r>
              <a:rPr lang="en-US" altLang="zh-CN" sz="2400" b="1" dirty="0">
                <a:latin typeface="Times New Roman" panose="02020603050405020304" pitchFamily="18" charset="0"/>
              </a:rPr>
              <a:t>    </a:t>
            </a:r>
            <a:r>
              <a:rPr lang="en-US" altLang="zh-CN" sz="2000" b="1" dirty="0">
                <a:latin typeface="Times New Roman" panose="02020603050405020304" pitchFamily="18" charset="0"/>
              </a:rPr>
              <a:t>- No training error</a:t>
            </a:r>
          </a:p>
          <a:p>
            <a:pPr eaLnBrk="1" hangingPunct="1"/>
            <a:r>
              <a:rPr lang="en-US" altLang="zh-CN" sz="2400" b="1" dirty="0">
                <a:latin typeface="Times New Roman" panose="02020603050405020304" pitchFamily="18" charset="0"/>
              </a:rPr>
              <a:t>What if the training set is noisy?</a:t>
            </a:r>
          </a:p>
        </p:txBody>
      </p:sp>
      <p:grpSp>
        <p:nvGrpSpPr>
          <p:cNvPr id="16387" name="Group 44">
            <a:extLst>
              <a:ext uri="{FF2B5EF4-FFF2-40B4-BE49-F238E27FC236}">
                <a16:creationId xmlns:a16="http://schemas.microsoft.com/office/drawing/2014/main" id="{DC9F268F-97AE-7541-A320-1B25012687AE}"/>
              </a:ext>
            </a:extLst>
          </p:cNvPr>
          <p:cNvGrpSpPr>
            <a:grpSpLocks/>
          </p:cNvGrpSpPr>
          <p:nvPr/>
        </p:nvGrpSpPr>
        <p:grpSpPr bwMode="auto">
          <a:xfrm>
            <a:off x="1676400" y="1676401"/>
            <a:ext cx="1905000" cy="866775"/>
            <a:chOff x="528" y="1200"/>
            <a:chExt cx="1200" cy="546"/>
          </a:xfrm>
        </p:grpSpPr>
        <p:sp>
          <p:nvSpPr>
            <p:cNvPr id="16430" name="Text Box 45">
              <a:extLst>
                <a:ext uri="{FF2B5EF4-FFF2-40B4-BE49-F238E27FC236}">
                  <a16:creationId xmlns:a16="http://schemas.microsoft.com/office/drawing/2014/main" id="{23715851-3EE9-D541-9F2F-E73F5929E8AD}"/>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1" name="Oval 46">
              <a:extLst>
                <a:ext uri="{FF2B5EF4-FFF2-40B4-BE49-F238E27FC236}">
                  <a16:creationId xmlns:a16="http://schemas.microsoft.com/office/drawing/2014/main" id="{7BBF6AF3-8DB6-3A4D-AAAB-6800D3452484}"/>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32" name="Oval 47">
              <a:extLst>
                <a:ext uri="{FF2B5EF4-FFF2-40B4-BE49-F238E27FC236}">
                  <a16:creationId xmlns:a16="http://schemas.microsoft.com/office/drawing/2014/main" id="{183C1AAD-5531-814B-9FE5-E5D68B92C4AF}"/>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grpSp>
        <p:nvGrpSpPr>
          <p:cNvPr id="16388" name="Group 48">
            <a:extLst>
              <a:ext uri="{FF2B5EF4-FFF2-40B4-BE49-F238E27FC236}">
                <a16:creationId xmlns:a16="http://schemas.microsoft.com/office/drawing/2014/main" id="{2E8D9568-4957-3443-824D-D2D50FBC7115}"/>
              </a:ext>
            </a:extLst>
          </p:cNvPr>
          <p:cNvGrpSpPr>
            <a:grpSpLocks/>
          </p:cNvGrpSpPr>
          <p:nvPr/>
        </p:nvGrpSpPr>
        <p:grpSpPr bwMode="auto">
          <a:xfrm>
            <a:off x="1752600" y="2743200"/>
            <a:ext cx="3657600" cy="3581400"/>
            <a:chOff x="1536" y="1344"/>
            <a:chExt cx="2304" cy="2256"/>
          </a:xfrm>
        </p:grpSpPr>
        <p:sp>
          <p:nvSpPr>
            <p:cNvPr id="16391" name="Line 49">
              <a:extLst>
                <a:ext uri="{FF2B5EF4-FFF2-40B4-BE49-F238E27FC236}">
                  <a16:creationId xmlns:a16="http://schemas.microsoft.com/office/drawing/2014/main" id="{4A1BE6A5-ED57-1443-8385-670FFF1AD1BB}"/>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6392" name="Line 50">
              <a:extLst>
                <a:ext uri="{FF2B5EF4-FFF2-40B4-BE49-F238E27FC236}">
                  <a16:creationId xmlns:a16="http://schemas.microsoft.com/office/drawing/2014/main" id="{C4734D8A-77A3-F44E-BD84-6E6C2E9E9791}"/>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6393" name="Oval 51">
              <a:extLst>
                <a:ext uri="{FF2B5EF4-FFF2-40B4-BE49-F238E27FC236}">
                  <a16:creationId xmlns:a16="http://schemas.microsoft.com/office/drawing/2014/main" id="{89501C87-68F2-F446-9BF4-A986720293BA}"/>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4" name="Oval 52">
              <a:extLst>
                <a:ext uri="{FF2B5EF4-FFF2-40B4-BE49-F238E27FC236}">
                  <a16:creationId xmlns:a16="http://schemas.microsoft.com/office/drawing/2014/main" id="{796025FB-7E96-294D-BC8B-49C94D45F914}"/>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5" name="Oval 53">
              <a:extLst>
                <a:ext uri="{FF2B5EF4-FFF2-40B4-BE49-F238E27FC236}">
                  <a16:creationId xmlns:a16="http://schemas.microsoft.com/office/drawing/2014/main" id="{83558158-EA82-6A4F-8E0E-8D6C35D642CA}"/>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6" name="Oval 54">
              <a:extLst>
                <a:ext uri="{FF2B5EF4-FFF2-40B4-BE49-F238E27FC236}">
                  <a16:creationId xmlns:a16="http://schemas.microsoft.com/office/drawing/2014/main" id="{6639FE00-6918-414F-BE45-3BC929620EF2}"/>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7" name="Oval 55">
              <a:extLst>
                <a:ext uri="{FF2B5EF4-FFF2-40B4-BE49-F238E27FC236}">
                  <a16:creationId xmlns:a16="http://schemas.microsoft.com/office/drawing/2014/main" id="{75EBC9E7-2E5F-364D-BC3C-B9D03D512298}"/>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8" name="Oval 56">
              <a:extLst>
                <a:ext uri="{FF2B5EF4-FFF2-40B4-BE49-F238E27FC236}">
                  <a16:creationId xmlns:a16="http://schemas.microsoft.com/office/drawing/2014/main" id="{45ABD656-2FF1-B04B-B887-80281CBE59F2}"/>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9" name="Oval 57">
              <a:extLst>
                <a:ext uri="{FF2B5EF4-FFF2-40B4-BE49-F238E27FC236}">
                  <a16:creationId xmlns:a16="http://schemas.microsoft.com/office/drawing/2014/main" id="{32A0E587-2095-BE48-B491-447543EADDC0}"/>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0" name="Oval 58">
              <a:extLst>
                <a:ext uri="{FF2B5EF4-FFF2-40B4-BE49-F238E27FC236}">
                  <a16:creationId xmlns:a16="http://schemas.microsoft.com/office/drawing/2014/main" id="{DC6B3B92-858C-4547-B141-5ACE77A4EF7C}"/>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1" name="Oval 59">
              <a:extLst>
                <a:ext uri="{FF2B5EF4-FFF2-40B4-BE49-F238E27FC236}">
                  <a16:creationId xmlns:a16="http://schemas.microsoft.com/office/drawing/2014/main" id="{1439CC7F-30A4-2B4E-BD0C-2A4F98B9B94C}"/>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2" name="Oval 60">
              <a:extLst>
                <a:ext uri="{FF2B5EF4-FFF2-40B4-BE49-F238E27FC236}">
                  <a16:creationId xmlns:a16="http://schemas.microsoft.com/office/drawing/2014/main" id="{C7564533-2213-794E-A72A-B58B64F5F2A2}"/>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3" name="Oval 61">
              <a:extLst>
                <a:ext uri="{FF2B5EF4-FFF2-40B4-BE49-F238E27FC236}">
                  <a16:creationId xmlns:a16="http://schemas.microsoft.com/office/drawing/2014/main" id="{493C64A7-7671-6747-AE0D-43567E92726A}"/>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4" name="Oval 62">
              <a:extLst>
                <a:ext uri="{FF2B5EF4-FFF2-40B4-BE49-F238E27FC236}">
                  <a16:creationId xmlns:a16="http://schemas.microsoft.com/office/drawing/2014/main" id="{2329B69D-49A9-9442-BA4D-A3A58DAE6374}"/>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5" name="Oval 63">
              <a:extLst>
                <a:ext uri="{FF2B5EF4-FFF2-40B4-BE49-F238E27FC236}">
                  <a16:creationId xmlns:a16="http://schemas.microsoft.com/office/drawing/2014/main" id="{F078FA11-6F73-3A4E-BA72-66DE746E6BC0}"/>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6" name="Oval 64">
              <a:extLst>
                <a:ext uri="{FF2B5EF4-FFF2-40B4-BE49-F238E27FC236}">
                  <a16:creationId xmlns:a16="http://schemas.microsoft.com/office/drawing/2014/main" id="{C39C2F08-53D4-9343-B764-1BD52D49DD35}"/>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7" name="Oval 65">
              <a:extLst>
                <a:ext uri="{FF2B5EF4-FFF2-40B4-BE49-F238E27FC236}">
                  <a16:creationId xmlns:a16="http://schemas.microsoft.com/office/drawing/2014/main" id="{30CC66B5-AC2E-354B-8F3E-68883C2FC26F}"/>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8" name="Oval 66">
              <a:extLst>
                <a:ext uri="{FF2B5EF4-FFF2-40B4-BE49-F238E27FC236}">
                  <a16:creationId xmlns:a16="http://schemas.microsoft.com/office/drawing/2014/main" id="{7BF7753F-5136-B143-88AC-08585EB7F2F6}"/>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9" name="Oval 67">
              <a:extLst>
                <a:ext uri="{FF2B5EF4-FFF2-40B4-BE49-F238E27FC236}">
                  <a16:creationId xmlns:a16="http://schemas.microsoft.com/office/drawing/2014/main" id="{28834ABE-F3A9-A74B-AEA5-7C2E2F3B7814}"/>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0" name="Oval 68">
              <a:extLst>
                <a:ext uri="{FF2B5EF4-FFF2-40B4-BE49-F238E27FC236}">
                  <a16:creationId xmlns:a16="http://schemas.microsoft.com/office/drawing/2014/main" id="{3C84713C-3239-CC49-9647-EAED30BFA55E}"/>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1" name="Oval 69">
              <a:extLst>
                <a:ext uri="{FF2B5EF4-FFF2-40B4-BE49-F238E27FC236}">
                  <a16:creationId xmlns:a16="http://schemas.microsoft.com/office/drawing/2014/main" id="{4A26EC21-7AEB-694A-AAB6-3D28253D4235}"/>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2" name="Oval 70">
              <a:extLst>
                <a:ext uri="{FF2B5EF4-FFF2-40B4-BE49-F238E27FC236}">
                  <a16:creationId xmlns:a16="http://schemas.microsoft.com/office/drawing/2014/main" id="{32023F38-8ADC-344A-A7C5-462E70294F6B}"/>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3" name="Oval 71">
              <a:extLst>
                <a:ext uri="{FF2B5EF4-FFF2-40B4-BE49-F238E27FC236}">
                  <a16:creationId xmlns:a16="http://schemas.microsoft.com/office/drawing/2014/main" id="{0EEA3090-7DAE-4546-822F-F25737CA8A4C}"/>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4" name="Oval 72">
              <a:extLst>
                <a:ext uri="{FF2B5EF4-FFF2-40B4-BE49-F238E27FC236}">
                  <a16:creationId xmlns:a16="http://schemas.microsoft.com/office/drawing/2014/main" id="{90796D5B-B50C-B740-A06B-9135F62B8732}"/>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5" name="Oval 73">
              <a:extLst>
                <a:ext uri="{FF2B5EF4-FFF2-40B4-BE49-F238E27FC236}">
                  <a16:creationId xmlns:a16="http://schemas.microsoft.com/office/drawing/2014/main" id="{0F791D1E-8BE1-CE4D-A80D-1DE8705EC8C6}"/>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6" name="Oval 74">
              <a:extLst>
                <a:ext uri="{FF2B5EF4-FFF2-40B4-BE49-F238E27FC236}">
                  <a16:creationId xmlns:a16="http://schemas.microsoft.com/office/drawing/2014/main" id="{774371E7-1580-D14D-9F66-985E9CC41EBF}"/>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7" name="Oval 75">
              <a:extLst>
                <a:ext uri="{FF2B5EF4-FFF2-40B4-BE49-F238E27FC236}">
                  <a16:creationId xmlns:a16="http://schemas.microsoft.com/office/drawing/2014/main" id="{F48B7D75-2927-624E-A679-6C0E239A726B}"/>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8" name="Oval 76">
              <a:extLst>
                <a:ext uri="{FF2B5EF4-FFF2-40B4-BE49-F238E27FC236}">
                  <a16:creationId xmlns:a16="http://schemas.microsoft.com/office/drawing/2014/main" id="{4BE43BDB-CE27-F843-B14F-9C59A26271D7}"/>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9" name="Oval 77">
              <a:extLst>
                <a:ext uri="{FF2B5EF4-FFF2-40B4-BE49-F238E27FC236}">
                  <a16:creationId xmlns:a16="http://schemas.microsoft.com/office/drawing/2014/main" id="{8FF43846-86F4-3A4B-A196-74E769307A43}"/>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0" name="Oval 78">
              <a:extLst>
                <a:ext uri="{FF2B5EF4-FFF2-40B4-BE49-F238E27FC236}">
                  <a16:creationId xmlns:a16="http://schemas.microsoft.com/office/drawing/2014/main" id="{9B1C279A-1CED-3246-AD44-D01B6B1A54B7}"/>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1" name="Oval 79">
              <a:extLst>
                <a:ext uri="{FF2B5EF4-FFF2-40B4-BE49-F238E27FC236}">
                  <a16:creationId xmlns:a16="http://schemas.microsoft.com/office/drawing/2014/main" id="{51A7F615-CEE7-FB4F-91C2-619211284E9D}"/>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2" name="Oval 80">
              <a:extLst>
                <a:ext uri="{FF2B5EF4-FFF2-40B4-BE49-F238E27FC236}">
                  <a16:creationId xmlns:a16="http://schemas.microsoft.com/office/drawing/2014/main" id="{D3A41E23-C109-C844-B9DA-4FDA0094B5F2}"/>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3" name="Oval 81">
              <a:extLst>
                <a:ext uri="{FF2B5EF4-FFF2-40B4-BE49-F238E27FC236}">
                  <a16:creationId xmlns:a16="http://schemas.microsoft.com/office/drawing/2014/main" id="{A2A3EAE3-0978-0640-81AA-1C76ED496101}"/>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4" name="Oval 82">
              <a:extLst>
                <a:ext uri="{FF2B5EF4-FFF2-40B4-BE49-F238E27FC236}">
                  <a16:creationId xmlns:a16="http://schemas.microsoft.com/office/drawing/2014/main" id="{A5C4C5BB-DDE7-C442-9C68-0C4A3F29084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5" name="Oval 83">
              <a:extLst>
                <a:ext uri="{FF2B5EF4-FFF2-40B4-BE49-F238E27FC236}">
                  <a16:creationId xmlns:a16="http://schemas.microsoft.com/office/drawing/2014/main" id="{FAB6F754-046A-BB47-A8A6-2EF87EDEC751}"/>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6" name="Oval 84">
              <a:extLst>
                <a:ext uri="{FF2B5EF4-FFF2-40B4-BE49-F238E27FC236}">
                  <a16:creationId xmlns:a16="http://schemas.microsoft.com/office/drawing/2014/main" id="{10F4F53F-373A-BC47-9189-6D0CAB2C3019}"/>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7" name="Oval 85">
              <a:extLst>
                <a:ext uri="{FF2B5EF4-FFF2-40B4-BE49-F238E27FC236}">
                  <a16:creationId xmlns:a16="http://schemas.microsoft.com/office/drawing/2014/main" id="{B62D173A-6A37-E749-94C3-58FC32CAD196}"/>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8" name="Oval 86">
              <a:extLst>
                <a:ext uri="{FF2B5EF4-FFF2-40B4-BE49-F238E27FC236}">
                  <a16:creationId xmlns:a16="http://schemas.microsoft.com/office/drawing/2014/main" id="{2B8D6D38-C7AB-CB4E-86FB-34207B8EB9B2}"/>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9" name="Oval 87">
              <a:extLst>
                <a:ext uri="{FF2B5EF4-FFF2-40B4-BE49-F238E27FC236}">
                  <a16:creationId xmlns:a16="http://schemas.microsoft.com/office/drawing/2014/main" id="{24D06423-266E-504D-977E-A219595DA500}"/>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sp>
        <p:nvSpPr>
          <p:cNvPr id="308313" name="Freeform 89">
            <a:extLst>
              <a:ext uri="{FF2B5EF4-FFF2-40B4-BE49-F238E27FC236}">
                <a16:creationId xmlns:a16="http://schemas.microsoft.com/office/drawing/2014/main" id="{68BDC167-0535-2F44-BD88-637F7A3746EA}"/>
              </a:ext>
            </a:extLst>
          </p:cNvPr>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0" name="Rectangle 2">
            <a:extLst>
              <a:ext uri="{FF2B5EF4-FFF2-40B4-BE49-F238E27FC236}">
                <a16:creationId xmlns:a16="http://schemas.microsoft.com/office/drawing/2014/main" id="{14D19D0A-E7BA-1E4B-944A-DDC53B5B113C}"/>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Now here’s a problem… </a:t>
            </a:r>
            <a:br>
              <a:rPr lang="en-US" altLang="zh-CN" kern="0" dirty="0"/>
            </a:br>
            <a:r>
              <a:rPr lang="en-US" altLang="zh-CN" kern="0" dirty="0"/>
              <a:t>Selecting the margin!</a:t>
            </a:r>
          </a:p>
        </p:txBody>
      </p:sp>
    </p:spTree>
    <p:extLst>
      <p:ext uri="{BB962C8B-B14F-4D97-AF65-F5344CB8AC3E}">
        <p14:creationId xmlns:p14="http://schemas.microsoft.com/office/powerpoint/2010/main" val="396502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EA1A466C-21D6-8F47-B400-EE165C495FB4}"/>
              </a:ext>
            </a:extLst>
          </p:cNvPr>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latin typeface="Times New Roman" panose="02020603050405020304" pitchFamily="18" charset="0"/>
              </a:rPr>
              <a:t>Hard Margin: </a:t>
            </a:r>
            <a:r>
              <a:rPr lang="en-US" altLang="zh-CN" sz="2000" b="1" dirty="0">
                <a:latin typeface="Times New Roman" panose="02020603050405020304" pitchFamily="18" charset="0"/>
              </a:rPr>
              <a:t>So far we require all data points be classified correctly </a:t>
            </a:r>
          </a:p>
          <a:p>
            <a:pPr eaLnBrk="1" hangingPunct="1">
              <a:buFont typeface="Wingdings" pitchFamily="2" charset="2"/>
              <a:buNone/>
            </a:pPr>
            <a:r>
              <a:rPr lang="en-US" altLang="zh-CN" sz="2400" b="1" dirty="0">
                <a:latin typeface="Times New Roman" panose="02020603050405020304" pitchFamily="18" charset="0"/>
              </a:rPr>
              <a:t>    </a:t>
            </a:r>
            <a:r>
              <a:rPr lang="en-US" altLang="zh-CN" sz="2000" b="1" dirty="0">
                <a:latin typeface="Times New Roman" panose="02020603050405020304" pitchFamily="18" charset="0"/>
              </a:rPr>
              <a:t>- No training error</a:t>
            </a:r>
          </a:p>
          <a:p>
            <a:pPr eaLnBrk="1" hangingPunct="1"/>
            <a:r>
              <a:rPr lang="en-US" altLang="zh-CN" sz="2400" b="1" dirty="0">
                <a:latin typeface="Times New Roman" panose="02020603050405020304" pitchFamily="18" charset="0"/>
              </a:rPr>
              <a:t>What if the training set is noisy?</a:t>
            </a:r>
          </a:p>
        </p:txBody>
      </p:sp>
      <p:grpSp>
        <p:nvGrpSpPr>
          <p:cNvPr id="16387" name="Group 44">
            <a:extLst>
              <a:ext uri="{FF2B5EF4-FFF2-40B4-BE49-F238E27FC236}">
                <a16:creationId xmlns:a16="http://schemas.microsoft.com/office/drawing/2014/main" id="{DC9F268F-97AE-7541-A320-1B25012687AE}"/>
              </a:ext>
            </a:extLst>
          </p:cNvPr>
          <p:cNvGrpSpPr>
            <a:grpSpLocks/>
          </p:cNvGrpSpPr>
          <p:nvPr/>
        </p:nvGrpSpPr>
        <p:grpSpPr bwMode="auto">
          <a:xfrm>
            <a:off x="1676400" y="1676401"/>
            <a:ext cx="1905000" cy="866775"/>
            <a:chOff x="528" y="1200"/>
            <a:chExt cx="1200" cy="546"/>
          </a:xfrm>
        </p:grpSpPr>
        <p:sp>
          <p:nvSpPr>
            <p:cNvPr id="16430" name="Text Box 45">
              <a:extLst>
                <a:ext uri="{FF2B5EF4-FFF2-40B4-BE49-F238E27FC236}">
                  <a16:creationId xmlns:a16="http://schemas.microsoft.com/office/drawing/2014/main" id="{23715851-3EE9-D541-9F2F-E73F5929E8AD}"/>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1" name="Oval 46">
              <a:extLst>
                <a:ext uri="{FF2B5EF4-FFF2-40B4-BE49-F238E27FC236}">
                  <a16:creationId xmlns:a16="http://schemas.microsoft.com/office/drawing/2014/main" id="{7BBF6AF3-8DB6-3A4D-AAAB-6800D3452484}"/>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32" name="Oval 47">
              <a:extLst>
                <a:ext uri="{FF2B5EF4-FFF2-40B4-BE49-F238E27FC236}">
                  <a16:creationId xmlns:a16="http://schemas.microsoft.com/office/drawing/2014/main" id="{183C1AAD-5531-814B-9FE5-E5D68B92C4AF}"/>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grpSp>
        <p:nvGrpSpPr>
          <p:cNvPr id="16388" name="Group 48">
            <a:extLst>
              <a:ext uri="{FF2B5EF4-FFF2-40B4-BE49-F238E27FC236}">
                <a16:creationId xmlns:a16="http://schemas.microsoft.com/office/drawing/2014/main" id="{2E8D9568-4957-3443-824D-D2D50FBC7115}"/>
              </a:ext>
            </a:extLst>
          </p:cNvPr>
          <p:cNvGrpSpPr>
            <a:grpSpLocks/>
          </p:cNvGrpSpPr>
          <p:nvPr/>
        </p:nvGrpSpPr>
        <p:grpSpPr bwMode="auto">
          <a:xfrm>
            <a:off x="1752600" y="2743200"/>
            <a:ext cx="3657600" cy="3581400"/>
            <a:chOff x="1536" y="1344"/>
            <a:chExt cx="2304" cy="2256"/>
          </a:xfrm>
        </p:grpSpPr>
        <p:sp>
          <p:nvSpPr>
            <p:cNvPr id="16391" name="Line 49">
              <a:extLst>
                <a:ext uri="{FF2B5EF4-FFF2-40B4-BE49-F238E27FC236}">
                  <a16:creationId xmlns:a16="http://schemas.microsoft.com/office/drawing/2014/main" id="{4A1BE6A5-ED57-1443-8385-670FFF1AD1BB}"/>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6392" name="Line 50">
              <a:extLst>
                <a:ext uri="{FF2B5EF4-FFF2-40B4-BE49-F238E27FC236}">
                  <a16:creationId xmlns:a16="http://schemas.microsoft.com/office/drawing/2014/main" id="{C4734D8A-77A3-F44E-BD84-6E6C2E9E9791}"/>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6393" name="Oval 51">
              <a:extLst>
                <a:ext uri="{FF2B5EF4-FFF2-40B4-BE49-F238E27FC236}">
                  <a16:creationId xmlns:a16="http://schemas.microsoft.com/office/drawing/2014/main" id="{89501C87-68F2-F446-9BF4-A986720293BA}"/>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4" name="Oval 52">
              <a:extLst>
                <a:ext uri="{FF2B5EF4-FFF2-40B4-BE49-F238E27FC236}">
                  <a16:creationId xmlns:a16="http://schemas.microsoft.com/office/drawing/2014/main" id="{796025FB-7E96-294D-BC8B-49C94D45F914}"/>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5" name="Oval 53">
              <a:extLst>
                <a:ext uri="{FF2B5EF4-FFF2-40B4-BE49-F238E27FC236}">
                  <a16:creationId xmlns:a16="http://schemas.microsoft.com/office/drawing/2014/main" id="{83558158-EA82-6A4F-8E0E-8D6C35D642CA}"/>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6" name="Oval 54">
              <a:extLst>
                <a:ext uri="{FF2B5EF4-FFF2-40B4-BE49-F238E27FC236}">
                  <a16:creationId xmlns:a16="http://schemas.microsoft.com/office/drawing/2014/main" id="{6639FE00-6918-414F-BE45-3BC929620EF2}"/>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7" name="Oval 55">
              <a:extLst>
                <a:ext uri="{FF2B5EF4-FFF2-40B4-BE49-F238E27FC236}">
                  <a16:creationId xmlns:a16="http://schemas.microsoft.com/office/drawing/2014/main" id="{75EBC9E7-2E5F-364D-BC3C-B9D03D512298}"/>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8" name="Oval 56">
              <a:extLst>
                <a:ext uri="{FF2B5EF4-FFF2-40B4-BE49-F238E27FC236}">
                  <a16:creationId xmlns:a16="http://schemas.microsoft.com/office/drawing/2014/main" id="{45ABD656-2FF1-B04B-B887-80281CBE59F2}"/>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9" name="Oval 57">
              <a:extLst>
                <a:ext uri="{FF2B5EF4-FFF2-40B4-BE49-F238E27FC236}">
                  <a16:creationId xmlns:a16="http://schemas.microsoft.com/office/drawing/2014/main" id="{32A0E587-2095-BE48-B491-447543EADDC0}"/>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0" name="Oval 58">
              <a:extLst>
                <a:ext uri="{FF2B5EF4-FFF2-40B4-BE49-F238E27FC236}">
                  <a16:creationId xmlns:a16="http://schemas.microsoft.com/office/drawing/2014/main" id="{DC6B3B92-858C-4547-B141-5ACE77A4EF7C}"/>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1" name="Oval 59">
              <a:extLst>
                <a:ext uri="{FF2B5EF4-FFF2-40B4-BE49-F238E27FC236}">
                  <a16:creationId xmlns:a16="http://schemas.microsoft.com/office/drawing/2014/main" id="{1439CC7F-30A4-2B4E-BD0C-2A4F98B9B94C}"/>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2" name="Oval 60">
              <a:extLst>
                <a:ext uri="{FF2B5EF4-FFF2-40B4-BE49-F238E27FC236}">
                  <a16:creationId xmlns:a16="http://schemas.microsoft.com/office/drawing/2014/main" id="{C7564533-2213-794E-A72A-B58B64F5F2A2}"/>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3" name="Oval 61">
              <a:extLst>
                <a:ext uri="{FF2B5EF4-FFF2-40B4-BE49-F238E27FC236}">
                  <a16:creationId xmlns:a16="http://schemas.microsoft.com/office/drawing/2014/main" id="{493C64A7-7671-6747-AE0D-43567E92726A}"/>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4" name="Oval 62">
              <a:extLst>
                <a:ext uri="{FF2B5EF4-FFF2-40B4-BE49-F238E27FC236}">
                  <a16:creationId xmlns:a16="http://schemas.microsoft.com/office/drawing/2014/main" id="{2329B69D-49A9-9442-BA4D-A3A58DAE6374}"/>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5" name="Oval 63">
              <a:extLst>
                <a:ext uri="{FF2B5EF4-FFF2-40B4-BE49-F238E27FC236}">
                  <a16:creationId xmlns:a16="http://schemas.microsoft.com/office/drawing/2014/main" id="{F078FA11-6F73-3A4E-BA72-66DE746E6BC0}"/>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6" name="Oval 64">
              <a:extLst>
                <a:ext uri="{FF2B5EF4-FFF2-40B4-BE49-F238E27FC236}">
                  <a16:creationId xmlns:a16="http://schemas.microsoft.com/office/drawing/2014/main" id="{C39C2F08-53D4-9343-B764-1BD52D49DD35}"/>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7" name="Oval 65">
              <a:extLst>
                <a:ext uri="{FF2B5EF4-FFF2-40B4-BE49-F238E27FC236}">
                  <a16:creationId xmlns:a16="http://schemas.microsoft.com/office/drawing/2014/main" id="{30CC66B5-AC2E-354B-8F3E-68883C2FC26F}"/>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8" name="Oval 66">
              <a:extLst>
                <a:ext uri="{FF2B5EF4-FFF2-40B4-BE49-F238E27FC236}">
                  <a16:creationId xmlns:a16="http://schemas.microsoft.com/office/drawing/2014/main" id="{7BF7753F-5136-B143-88AC-08585EB7F2F6}"/>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9" name="Oval 67">
              <a:extLst>
                <a:ext uri="{FF2B5EF4-FFF2-40B4-BE49-F238E27FC236}">
                  <a16:creationId xmlns:a16="http://schemas.microsoft.com/office/drawing/2014/main" id="{28834ABE-F3A9-A74B-AEA5-7C2E2F3B7814}"/>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0" name="Oval 68">
              <a:extLst>
                <a:ext uri="{FF2B5EF4-FFF2-40B4-BE49-F238E27FC236}">
                  <a16:creationId xmlns:a16="http://schemas.microsoft.com/office/drawing/2014/main" id="{3C84713C-3239-CC49-9647-EAED30BFA55E}"/>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1" name="Oval 69">
              <a:extLst>
                <a:ext uri="{FF2B5EF4-FFF2-40B4-BE49-F238E27FC236}">
                  <a16:creationId xmlns:a16="http://schemas.microsoft.com/office/drawing/2014/main" id="{4A26EC21-7AEB-694A-AAB6-3D28253D4235}"/>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2" name="Oval 70">
              <a:extLst>
                <a:ext uri="{FF2B5EF4-FFF2-40B4-BE49-F238E27FC236}">
                  <a16:creationId xmlns:a16="http://schemas.microsoft.com/office/drawing/2014/main" id="{32023F38-8ADC-344A-A7C5-462E70294F6B}"/>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3" name="Oval 71">
              <a:extLst>
                <a:ext uri="{FF2B5EF4-FFF2-40B4-BE49-F238E27FC236}">
                  <a16:creationId xmlns:a16="http://schemas.microsoft.com/office/drawing/2014/main" id="{0EEA3090-7DAE-4546-822F-F25737CA8A4C}"/>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4" name="Oval 72">
              <a:extLst>
                <a:ext uri="{FF2B5EF4-FFF2-40B4-BE49-F238E27FC236}">
                  <a16:creationId xmlns:a16="http://schemas.microsoft.com/office/drawing/2014/main" id="{90796D5B-B50C-B740-A06B-9135F62B8732}"/>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5" name="Oval 73">
              <a:extLst>
                <a:ext uri="{FF2B5EF4-FFF2-40B4-BE49-F238E27FC236}">
                  <a16:creationId xmlns:a16="http://schemas.microsoft.com/office/drawing/2014/main" id="{0F791D1E-8BE1-CE4D-A80D-1DE8705EC8C6}"/>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6" name="Oval 74">
              <a:extLst>
                <a:ext uri="{FF2B5EF4-FFF2-40B4-BE49-F238E27FC236}">
                  <a16:creationId xmlns:a16="http://schemas.microsoft.com/office/drawing/2014/main" id="{774371E7-1580-D14D-9F66-985E9CC41EBF}"/>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7" name="Oval 75">
              <a:extLst>
                <a:ext uri="{FF2B5EF4-FFF2-40B4-BE49-F238E27FC236}">
                  <a16:creationId xmlns:a16="http://schemas.microsoft.com/office/drawing/2014/main" id="{F48B7D75-2927-624E-A679-6C0E239A726B}"/>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8" name="Oval 76">
              <a:extLst>
                <a:ext uri="{FF2B5EF4-FFF2-40B4-BE49-F238E27FC236}">
                  <a16:creationId xmlns:a16="http://schemas.microsoft.com/office/drawing/2014/main" id="{4BE43BDB-CE27-F843-B14F-9C59A26271D7}"/>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9" name="Oval 77">
              <a:extLst>
                <a:ext uri="{FF2B5EF4-FFF2-40B4-BE49-F238E27FC236}">
                  <a16:creationId xmlns:a16="http://schemas.microsoft.com/office/drawing/2014/main" id="{8FF43846-86F4-3A4B-A196-74E769307A43}"/>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0" name="Oval 78">
              <a:extLst>
                <a:ext uri="{FF2B5EF4-FFF2-40B4-BE49-F238E27FC236}">
                  <a16:creationId xmlns:a16="http://schemas.microsoft.com/office/drawing/2014/main" id="{9B1C279A-1CED-3246-AD44-D01B6B1A54B7}"/>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1" name="Oval 79">
              <a:extLst>
                <a:ext uri="{FF2B5EF4-FFF2-40B4-BE49-F238E27FC236}">
                  <a16:creationId xmlns:a16="http://schemas.microsoft.com/office/drawing/2014/main" id="{51A7F615-CEE7-FB4F-91C2-619211284E9D}"/>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2" name="Oval 80">
              <a:extLst>
                <a:ext uri="{FF2B5EF4-FFF2-40B4-BE49-F238E27FC236}">
                  <a16:creationId xmlns:a16="http://schemas.microsoft.com/office/drawing/2014/main" id="{D3A41E23-C109-C844-B9DA-4FDA0094B5F2}"/>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3" name="Oval 81">
              <a:extLst>
                <a:ext uri="{FF2B5EF4-FFF2-40B4-BE49-F238E27FC236}">
                  <a16:creationId xmlns:a16="http://schemas.microsoft.com/office/drawing/2014/main" id="{A2A3EAE3-0978-0640-81AA-1C76ED496101}"/>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4" name="Oval 82">
              <a:extLst>
                <a:ext uri="{FF2B5EF4-FFF2-40B4-BE49-F238E27FC236}">
                  <a16:creationId xmlns:a16="http://schemas.microsoft.com/office/drawing/2014/main" id="{A5C4C5BB-DDE7-C442-9C68-0C4A3F29084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5" name="Oval 83">
              <a:extLst>
                <a:ext uri="{FF2B5EF4-FFF2-40B4-BE49-F238E27FC236}">
                  <a16:creationId xmlns:a16="http://schemas.microsoft.com/office/drawing/2014/main" id="{FAB6F754-046A-BB47-A8A6-2EF87EDEC751}"/>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6" name="Oval 84">
              <a:extLst>
                <a:ext uri="{FF2B5EF4-FFF2-40B4-BE49-F238E27FC236}">
                  <a16:creationId xmlns:a16="http://schemas.microsoft.com/office/drawing/2014/main" id="{10F4F53F-373A-BC47-9189-6D0CAB2C3019}"/>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7" name="Oval 85">
              <a:extLst>
                <a:ext uri="{FF2B5EF4-FFF2-40B4-BE49-F238E27FC236}">
                  <a16:creationId xmlns:a16="http://schemas.microsoft.com/office/drawing/2014/main" id="{B62D173A-6A37-E749-94C3-58FC32CAD196}"/>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8" name="Oval 86">
              <a:extLst>
                <a:ext uri="{FF2B5EF4-FFF2-40B4-BE49-F238E27FC236}">
                  <a16:creationId xmlns:a16="http://schemas.microsoft.com/office/drawing/2014/main" id="{2B8D6D38-C7AB-CB4E-86FB-34207B8EB9B2}"/>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9" name="Oval 87">
              <a:extLst>
                <a:ext uri="{FF2B5EF4-FFF2-40B4-BE49-F238E27FC236}">
                  <a16:creationId xmlns:a16="http://schemas.microsoft.com/office/drawing/2014/main" id="{24D06423-266E-504D-977E-A219595DA500}"/>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sp>
        <p:nvSpPr>
          <p:cNvPr id="308312" name="Rectangle 88">
            <a:extLst>
              <a:ext uri="{FF2B5EF4-FFF2-40B4-BE49-F238E27FC236}">
                <a16:creationId xmlns:a16="http://schemas.microsoft.com/office/drawing/2014/main" id="{D38B7258-C227-144F-B078-64932D608A21}"/>
              </a:ext>
            </a:extLst>
          </p:cNvPr>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t>OVERFITTING!</a:t>
            </a:r>
          </a:p>
        </p:txBody>
      </p:sp>
      <p:sp>
        <p:nvSpPr>
          <p:cNvPr id="308313" name="Freeform 89">
            <a:extLst>
              <a:ext uri="{FF2B5EF4-FFF2-40B4-BE49-F238E27FC236}">
                <a16:creationId xmlns:a16="http://schemas.microsoft.com/office/drawing/2014/main" id="{68BDC167-0535-2F44-BD88-637F7A3746EA}"/>
              </a:ext>
            </a:extLst>
          </p:cNvPr>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0" name="Rectangle 2">
            <a:extLst>
              <a:ext uri="{FF2B5EF4-FFF2-40B4-BE49-F238E27FC236}">
                <a16:creationId xmlns:a16="http://schemas.microsoft.com/office/drawing/2014/main" id="{14D19D0A-E7BA-1E4B-944A-DDC53B5B113C}"/>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Now here’s a problem… </a:t>
            </a:r>
            <a:br>
              <a:rPr lang="en-US" altLang="zh-CN" kern="0" dirty="0"/>
            </a:br>
            <a:r>
              <a:rPr lang="en-US" altLang="zh-CN" kern="0" dirty="0"/>
              <a:t>Selecting the margin!</a:t>
            </a:r>
          </a:p>
        </p:txBody>
      </p:sp>
    </p:spTree>
    <p:extLst>
      <p:ext uri="{BB962C8B-B14F-4D97-AF65-F5344CB8AC3E}">
        <p14:creationId xmlns:p14="http://schemas.microsoft.com/office/powerpoint/2010/main" val="4231077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EA1A466C-21D6-8F47-B400-EE165C495FB4}"/>
              </a:ext>
            </a:extLst>
          </p:cNvPr>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latin typeface="Times New Roman" panose="02020603050405020304" pitchFamily="18" charset="0"/>
              </a:rPr>
              <a:t>Hard Margin: </a:t>
            </a:r>
            <a:r>
              <a:rPr lang="en-US" altLang="zh-CN" sz="2000" b="1" dirty="0">
                <a:latin typeface="Times New Roman" panose="02020603050405020304" pitchFamily="18" charset="0"/>
              </a:rPr>
              <a:t>So far we require all data points be classified correctly </a:t>
            </a:r>
          </a:p>
          <a:p>
            <a:pPr eaLnBrk="1" hangingPunct="1">
              <a:buFont typeface="Wingdings" pitchFamily="2" charset="2"/>
              <a:buNone/>
            </a:pPr>
            <a:r>
              <a:rPr lang="en-US" altLang="zh-CN" sz="2400" b="1" dirty="0">
                <a:latin typeface="Times New Roman" panose="02020603050405020304" pitchFamily="18" charset="0"/>
              </a:rPr>
              <a:t>    </a:t>
            </a:r>
            <a:r>
              <a:rPr lang="en-US" altLang="zh-CN" sz="2000" b="1" dirty="0">
                <a:latin typeface="Times New Roman" panose="02020603050405020304" pitchFamily="18" charset="0"/>
              </a:rPr>
              <a:t>- No training error</a:t>
            </a:r>
          </a:p>
          <a:p>
            <a:pPr eaLnBrk="1" hangingPunct="1"/>
            <a:r>
              <a:rPr lang="en-US" altLang="zh-CN" sz="2400" b="1" dirty="0">
                <a:latin typeface="Times New Roman" panose="02020603050405020304" pitchFamily="18" charset="0"/>
              </a:rPr>
              <a:t>What if the training set is noisy?</a:t>
            </a:r>
          </a:p>
        </p:txBody>
      </p:sp>
      <p:grpSp>
        <p:nvGrpSpPr>
          <p:cNvPr id="16387" name="Group 44">
            <a:extLst>
              <a:ext uri="{FF2B5EF4-FFF2-40B4-BE49-F238E27FC236}">
                <a16:creationId xmlns:a16="http://schemas.microsoft.com/office/drawing/2014/main" id="{DC9F268F-97AE-7541-A320-1B25012687AE}"/>
              </a:ext>
            </a:extLst>
          </p:cNvPr>
          <p:cNvGrpSpPr>
            <a:grpSpLocks/>
          </p:cNvGrpSpPr>
          <p:nvPr/>
        </p:nvGrpSpPr>
        <p:grpSpPr bwMode="auto">
          <a:xfrm>
            <a:off x="1676400" y="1676401"/>
            <a:ext cx="1905000" cy="866775"/>
            <a:chOff x="528" y="1200"/>
            <a:chExt cx="1200" cy="546"/>
          </a:xfrm>
        </p:grpSpPr>
        <p:sp>
          <p:nvSpPr>
            <p:cNvPr id="16430" name="Text Box 45">
              <a:extLst>
                <a:ext uri="{FF2B5EF4-FFF2-40B4-BE49-F238E27FC236}">
                  <a16:creationId xmlns:a16="http://schemas.microsoft.com/office/drawing/2014/main" id="{23715851-3EE9-D541-9F2F-E73F5929E8AD}"/>
                </a:ext>
              </a:extLst>
            </p:cNvPr>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1" name="Oval 46">
              <a:extLst>
                <a:ext uri="{FF2B5EF4-FFF2-40B4-BE49-F238E27FC236}">
                  <a16:creationId xmlns:a16="http://schemas.microsoft.com/office/drawing/2014/main" id="{7BBF6AF3-8DB6-3A4D-AAAB-6800D3452484}"/>
                </a:ext>
              </a:extLst>
            </p:cNvPr>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32" name="Oval 47">
              <a:extLst>
                <a:ext uri="{FF2B5EF4-FFF2-40B4-BE49-F238E27FC236}">
                  <a16:creationId xmlns:a16="http://schemas.microsoft.com/office/drawing/2014/main" id="{183C1AAD-5531-814B-9FE5-E5D68B92C4AF}"/>
                </a:ext>
              </a:extLst>
            </p:cNvPr>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grpSp>
        <p:nvGrpSpPr>
          <p:cNvPr id="16388" name="Group 48">
            <a:extLst>
              <a:ext uri="{FF2B5EF4-FFF2-40B4-BE49-F238E27FC236}">
                <a16:creationId xmlns:a16="http://schemas.microsoft.com/office/drawing/2014/main" id="{2E8D9568-4957-3443-824D-D2D50FBC7115}"/>
              </a:ext>
            </a:extLst>
          </p:cNvPr>
          <p:cNvGrpSpPr>
            <a:grpSpLocks/>
          </p:cNvGrpSpPr>
          <p:nvPr/>
        </p:nvGrpSpPr>
        <p:grpSpPr bwMode="auto">
          <a:xfrm>
            <a:off x="1752600" y="2743200"/>
            <a:ext cx="3657600" cy="3581400"/>
            <a:chOff x="1536" y="1344"/>
            <a:chExt cx="2304" cy="2256"/>
          </a:xfrm>
        </p:grpSpPr>
        <p:sp>
          <p:nvSpPr>
            <p:cNvPr id="16391" name="Line 49">
              <a:extLst>
                <a:ext uri="{FF2B5EF4-FFF2-40B4-BE49-F238E27FC236}">
                  <a16:creationId xmlns:a16="http://schemas.microsoft.com/office/drawing/2014/main" id="{4A1BE6A5-ED57-1443-8385-670FFF1AD1BB}"/>
                </a:ext>
              </a:extLst>
            </p:cNvPr>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6392" name="Line 50">
              <a:extLst>
                <a:ext uri="{FF2B5EF4-FFF2-40B4-BE49-F238E27FC236}">
                  <a16:creationId xmlns:a16="http://schemas.microsoft.com/office/drawing/2014/main" id="{C4734D8A-77A3-F44E-BD84-6E6C2E9E9791}"/>
                </a:ext>
              </a:extLst>
            </p:cNvPr>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6393" name="Oval 51">
              <a:extLst>
                <a:ext uri="{FF2B5EF4-FFF2-40B4-BE49-F238E27FC236}">
                  <a16:creationId xmlns:a16="http://schemas.microsoft.com/office/drawing/2014/main" id="{89501C87-68F2-F446-9BF4-A986720293BA}"/>
                </a:ext>
              </a:extLst>
            </p:cNvPr>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4" name="Oval 52">
              <a:extLst>
                <a:ext uri="{FF2B5EF4-FFF2-40B4-BE49-F238E27FC236}">
                  <a16:creationId xmlns:a16="http://schemas.microsoft.com/office/drawing/2014/main" id="{796025FB-7E96-294D-BC8B-49C94D45F914}"/>
                </a:ext>
              </a:extLst>
            </p:cNvPr>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5" name="Oval 53">
              <a:extLst>
                <a:ext uri="{FF2B5EF4-FFF2-40B4-BE49-F238E27FC236}">
                  <a16:creationId xmlns:a16="http://schemas.microsoft.com/office/drawing/2014/main" id="{83558158-EA82-6A4F-8E0E-8D6C35D642CA}"/>
                </a:ext>
              </a:extLst>
            </p:cNvPr>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6" name="Oval 54">
              <a:extLst>
                <a:ext uri="{FF2B5EF4-FFF2-40B4-BE49-F238E27FC236}">
                  <a16:creationId xmlns:a16="http://schemas.microsoft.com/office/drawing/2014/main" id="{6639FE00-6918-414F-BE45-3BC929620EF2}"/>
                </a:ext>
              </a:extLst>
            </p:cNvPr>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7" name="Oval 55">
              <a:extLst>
                <a:ext uri="{FF2B5EF4-FFF2-40B4-BE49-F238E27FC236}">
                  <a16:creationId xmlns:a16="http://schemas.microsoft.com/office/drawing/2014/main" id="{75EBC9E7-2E5F-364D-BC3C-B9D03D512298}"/>
                </a:ext>
              </a:extLst>
            </p:cNvPr>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8" name="Oval 56">
              <a:extLst>
                <a:ext uri="{FF2B5EF4-FFF2-40B4-BE49-F238E27FC236}">
                  <a16:creationId xmlns:a16="http://schemas.microsoft.com/office/drawing/2014/main" id="{45ABD656-2FF1-B04B-B887-80281CBE59F2}"/>
                </a:ext>
              </a:extLst>
            </p:cNvPr>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399" name="Oval 57">
              <a:extLst>
                <a:ext uri="{FF2B5EF4-FFF2-40B4-BE49-F238E27FC236}">
                  <a16:creationId xmlns:a16="http://schemas.microsoft.com/office/drawing/2014/main" id="{32A0E587-2095-BE48-B491-447543EADDC0}"/>
                </a:ext>
              </a:extLst>
            </p:cNvPr>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0" name="Oval 58">
              <a:extLst>
                <a:ext uri="{FF2B5EF4-FFF2-40B4-BE49-F238E27FC236}">
                  <a16:creationId xmlns:a16="http://schemas.microsoft.com/office/drawing/2014/main" id="{DC6B3B92-858C-4547-B141-5ACE77A4EF7C}"/>
                </a:ext>
              </a:extLst>
            </p:cNvPr>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1" name="Oval 59">
              <a:extLst>
                <a:ext uri="{FF2B5EF4-FFF2-40B4-BE49-F238E27FC236}">
                  <a16:creationId xmlns:a16="http://schemas.microsoft.com/office/drawing/2014/main" id="{1439CC7F-30A4-2B4E-BD0C-2A4F98B9B94C}"/>
                </a:ext>
              </a:extLst>
            </p:cNvPr>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2" name="Oval 60">
              <a:extLst>
                <a:ext uri="{FF2B5EF4-FFF2-40B4-BE49-F238E27FC236}">
                  <a16:creationId xmlns:a16="http://schemas.microsoft.com/office/drawing/2014/main" id="{C7564533-2213-794E-A72A-B58B64F5F2A2}"/>
                </a:ext>
              </a:extLst>
            </p:cNvPr>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3" name="Oval 61">
              <a:extLst>
                <a:ext uri="{FF2B5EF4-FFF2-40B4-BE49-F238E27FC236}">
                  <a16:creationId xmlns:a16="http://schemas.microsoft.com/office/drawing/2014/main" id="{493C64A7-7671-6747-AE0D-43567E92726A}"/>
                </a:ext>
              </a:extLst>
            </p:cNvPr>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4" name="Oval 62">
              <a:extLst>
                <a:ext uri="{FF2B5EF4-FFF2-40B4-BE49-F238E27FC236}">
                  <a16:creationId xmlns:a16="http://schemas.microsoft.com/office/drawing/2014/main" id="{2329B69D-49A9-9442-BA4D-A3A58DAE6374}"/>
                </a:ext>
              </a:extLst>
            </p:cNvPr>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5" name="Oval 63">
              <a:extLst>
                <a:ext uri="{FF2B5EF4-FFF2-40B4-BE49-F238E27FC236}">
                  <a16:creationId xmlns:a16="http://schemas.microsoft.com/office/drawing/2014/main" id="{F078FA11-6F73-3A4E-BA72-66DE746E6BC0}"/>
                </a:ext>
              </a:extLst>
            </p:cNvPr>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6" name="Oval 64">
              <a:extLst>
                <a:ext uri="{FF2B5EF4-FFF2-40B4-BE49-F238E27FC236}">
                  <a16:creationId xmlns:a16="http://schemas.microsoft.com/office/drawing/2014/main" id="{C39C2F08-53D4-9343-B764-1BD52D49DD35}"/>
                </a:ext>
              </a:extLst>
            </p:cNvPr>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7" name="Oval 65">
              <a:extLst>
                <a:ext uri="{FF2B5EF4-FFF2-40B4-BE49-F238E27FC236}">
                  <a16:creationId xmlns:a16="http://schemas.microsoft.com/office/drawing/2014/main" id="{30CC66B5-AC2E-354B-8F3E-68883C2FC26F}"/>
                </a:ext>
              </a:extLst>
            </p:cNvPr>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8" name="Oval 66">
              <a:extLst>
                <a:ext uri="{FF2B5EF4-FFF2-40B4-BE49-F238E27FC236}">
                  <a16:creationId xmlns:a16="http://schemas.microsoft.com/office/drawing/2014/main" id="{7BF7753F-5136-B143-88AC-08585EB7F2F6}"/>
                </a:ext>
              </a:extLst>
            </p:cNvPr>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09" name="Oval 67">
              <a:extLst>
                <a:ext uri="{FF2B5EF4-FFF2-40B4-BE49-F238E27FC236}">
                  <a16:creationId xmlns:a16="http://schemas.microsoft.com/office/drawing/2014/main" id="{28834ABE-F3A9-A74B-AEA5-7C2E2F3B7814}"/>
                </a:ext>
              </a:extLst>
            </p:cNvPr>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0" name="Oval 68">
              <a:extLst>
                <a:ext uri="{FF2B5EF4-FFF2-40B4-BE49-F238E27FC236}">
                  <a16:creationId xmlns:a16="http://schemas.microsoft.com/office/drawing/2014/main" id="{3C84713C-3239-CC49-9647-EAED30BFA55E}"/>
                </a:ext>
              </a:extLst>
            </p:cNvPr>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1" name="Oval 69">
              <a:extLst>
                <a:ext uri="{FF2B5EF4-FFF2-40B4-BE49-F238E27FC236}">
                  <a16:creationId xmlns:a16="http://schemas.microsoft.com/office/drawing/2014/main" id="{4A26EC21-7AEB-694A-AAB6-3D28253D4235}"/>
                </a:ext>
              </a:extLst>
            </p:cNvPr>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2" name="Oval 70">
              <a:extLst>
                <a:ext uri="{FF2B5EF4-FFF2-40B4-BE49-F238E27FC236}">
                  <a16:creationId xmlns:a16="http://schemas.microsoft.com/office/drawing/2014/main" id="{32023F38-8ADC-344A-A7C5-462E70294F6B}"/>
                </a:ext>
              </a:extLst>
            </p:cNvPr>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3" name="Oval 71">
              <a:extLst>
                <a:ext uri="{FF2B5EF4-FFF2-40B4-BE49-F238E27FC236}">
                  <a16:creationId xmlns:a16="http://schemas.microsoft.com/office/drawing/2014/main" id="{0EEA3090-7DAE-4546-822F-F25737CA8A4C}"/>
                </a:ext>
              </a:extLst>
            </p:cNvPr>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4" name="Oval 72">
              <a:extLst>
                <a:ext uri="{FF2B5EF4-FFF2-40B4-BE49-F238E27FC236}">
                  <a16:creationId xmlns:a16="http://schemas.microsoft.com/office/drawing/2014/main" id="{90796D5B-B50C-B740-A06B-9135F62B8732}"/>
                </a:ext>
              </a:extLst>
            </p:cNvPr>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5" name="Oval 73">
              <a:extLst>
                <a:ext uri="{FF2B5EF4-FFF2-40B4-BE49-F238E27FC236}">
                  <a16:creationId xmlns:a16="http://schemas.microsoft.com/office/drawing/2014/main" id="{0F791D1E-8BE1-CE4D-A80D-1DE8705EC8C6}"/>
                </a:ext>
              </a:extLst>
            </p:cNvPr>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6" name="Oval 74">
              <a:extLst>
                <a:ext uri="{FF2B5EF4-FFF2-40B4-BE49-F238E27FC236}">
                  <a16:creationId xmlns:a16="http://schemas.microsoft.com/office/drawing/2014/main" id="{774371E7-1580-D14D-9F66-985E9CC41EBF}"/>
                </a:ext>
              </a:extLst>
            </p:cNvPr>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7" name="Oval 75">
              <a:extLst>
                <a:ext uri="{FF2B5EF4-FFF2-40B4-BE49-F238E27FC236}">
                  <a16:creationId xmlns:a16="http://schemas.microsoft.com/office/drawing/2014/main" id="{F48B7D75-2927-624E-A679-6C0E239A726B}"/>
                </a:ext>
              </a:extLst>
            </p:cNvPr>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8" name="Oval 76">
              <a:extLst>
                <a:ext uri="{FF2B5EF4-FFF2-40B4-BE49-F238E27FC236}">
                  <a16:creationId xmlns:a16="http://schemas.microsoft.com/office/drawing/2014/main" id="{4BE43BDB-CE27-F843-B14F-9C59A26271D7}"/>
                </a:ext>
              </a:extLst>
            </p:cNvPr>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19" name="Oval 77">
              <a:extLst>
                <a:ext uri="{FF2B5EF4-FFF2-40B4-BE49-F238E27FC236}">
                  <a16:creationId xmlns:a16="http://schemas.microsoft.com/office/drawing/2014/main" id="{8FF43846-86F4-3A4B-A196-74E769307A43}"/>
                </a:ext>
              </a:extLst>
            </p:cNvPr>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0" name="Oval 78">
              <a:extLst>
                <a:ext uri="{FF2B5EF4-FFF2-40B4-BE49-F238E27FC236}">
                  <a16:creationId xmlns:a16="http://schemas.microsoft.com/office/drawing/2014/main" id="{9B1C279A-1CED-3246-AD44-D01B6B1A54B7}"/>
                </a:ext>
              </a:extLst>
            </p:cNvPr>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1" name="Oval 79">
              <a:extLst>
                <a:ext uri="{FF2B5EF4-FFF2-40B4-BE49-F238E27FC236}">
                  <a16:creationId xmlns:a16="http://schemas.microsoft.com/office/drawing/2014/main" id="{51A7F615-CEE7-FB4F-91C2-619211284E9D}"/>
                </a:ext>
              </a:extLst>
            </p:cNvPr>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2" name="Oval 80">
              <a:extLst>
                <a:ext uri="{FF2B5EF4-FFF2-40B4-BE49-F238E27FC236}">
                  <a16:creationId xmlns:a16="http://schemas.microsoft.com/office/drawing/2014/main" id="{D3A41E23-C109-C844-B9DA-4FDA0094B5F2}"/>
                </a:ext>
              </a:extLst>
            </p:cNvPr>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3" name="Oval 81">
              <a:extLst>
                <a:ext uri="{FF2B5EF4-FFF2-40B4-BE49-F238E27FC236}">
                  <a16:creationId xmlns:a16="http://schemas.microsoft.com/office/drawing/2014/main" id="{A2A3EAE3-0978-0640-81AA-1C76ED496101}"/>
                </a:ext>
              </a:extLst>
            </p:cNvPr>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4" name="Oval 82">
              <a:extLst>
                <a:ext uri="{FF2B5EF4-FFF2-40B4-BE49-F238E27FC236}">
                  <a16:creationId xmlns:a16="http://schemas.microsoft.com/office/drawing/2014/main" id="{A5C4C5BB-DDE7-C442-9C68-0C4A3F29084C}"/>
                </a:ext>
              </a:extLst>
            </p:cNvPr>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5" name="Oval 83">
              <a:extLst>
                <a:ext uri="{FF2B5EF4-FFF2-40B4-BE49-F238E27FC236}">
                  <a16:creationId xmlns:a16="http://schemas.microsoft.com/office/drawing/2014/main" id="{FAB6F754-046A-BB47-A8A6-2EF87EDEC751}"/>
                </a:ext>
              </a:extLst>
            </p:cNvPr>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6" name="Oval 84">
              <a:extLst>
                <a:ext uri="{FF2B5EF4-FFF2-40B4-BE49-F238E27FC236}">
                  <a16:creationId xmlns:a16="http://schemas.microsoft.com/office/drawing/2014/main" id="{10F4F53F-373A-BC47-9189-6D0CAB2C3019}"/>
                </a:ext>
              </a:extLst>
            </p:cNvPr>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7" name="Oval 85">
              <a:extLst>
                <a:ext uri="{FF2B5EF4-FFF2-40B4-BE49-F238E27FC236}">
                  <a16:creationId xmlns:a16="http://schemas.microsoft.com/office/drawing/2014/main" id="{B62D173A-6A37-E749-94C3-58FC32CAD196}"/>
                </a:ext>
              </a:extLst>
            </p:cNvPr>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8" name="Oval 86">
              <a:extLst>
                <a:ext uri="{FF2B5EF4-FFF2-40B4-BE49-F238E27FC236}">
                  <a16:creationId xmlns:a16="http://schemas.microsoft.com/office/drawing/2014/main" id="{2B8D6D38-C7AB-CB4E-86FB-34207B8EB9B2}"/>
                </a:ext>
              </a:extLst>
            </p:cNvPr>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6429" name="Oval 87">
              <a:extLst>
                <a:ext uri="{FF2B5EF4-FFF2-40B4-BE49-F238E27FC236}">
                  <a16:creationId xmlns:a16="http://schemas.microsoft.com/office/drawing/2014/main" id="{24D06423-266E-504D-977E-A219595DA500}"/>
                </a:ext>
              </a:extLst>
            </p:cNvPr>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sp>
        <p:nvSpPr>
          <p:cNvPr id="308312" name="Rectangle 88">
            <a:extLst>
              <a:ext uri="{FF2B5EF4-FFF2-40B4-BE49-F238E27FC236}">
                <a16:creationId xmlns:a16="http://schemas.microsoft.com/office/drawing/2014/main" id="{D38B7258-C227-144F-B078-64932D608A21}"/>
              </a:ext>
            </a:extLst>
          </p:cNvPr>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t>OVERFITTING!</a:t>
            </a:r>
          </a:p>
        </p:txBody>
      </p:sp>
      <p:sp>
        <p:nvSpPr>
          <p:cNvPr id="308313" name="Freeform 89">
            <a:extLst>
              <a:ext uri="{FF2B5EF4-FFF2-40B4-BE49-F238E27FC236}">
                <a16:creationId xmlns:a16="http://schemas.microsoft.com/office/drawing/2014/main" id="{68BDC167-0535-2F44-BD88-637F7A3746EA}"/>
              </a:ext>
            </a:extLst>
          </p:cNvPr>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0" name="Rectangle 2">
            <a:extLst>
              <a:ext uri="{FF2B5EF4-FFF2-40B4-BE49-F238E27FC236}">
                <a16:creationId xmlns:a16="http://schemas.microsoft.com/office/drawing/2014/main" id="{14D19D0A-E7BA-1E4B-944A-DDC53B5B113C}"/>
              </a:ext>
            </a:extLst>
          </p:cNvPr>
          <p:cNvSpPr txBox="1">
            <a:spLocks noChangeArrowheads="1"/>
          </p:cNvSpPr>
          <p:nvPr/>
        </p:nvSpPr>
        <p:spPr>
          <a:xfrm>
            <a:off x="1967706" y="60302"/>
            <a:ext cx="8229600" cy="1139825"/>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en-US" altLang="zh-CN" kern="0" dirty="0"/>
              <a:t>Now here’s a problem… </a:t>
            </a:r>
            <a:br>
              <a:rPr lang="en-US" altLang="zh-CN" kern="0" dirty="0"/>
            </a:br>
            <a:r>
              <a:rPr lang="en-US" altLang="zh-CN" kern="0" dirty="0"/>
              <a:t>Selecting the margin!</a:t>
            </a:r>
          </a:p>
        </p:txBody>
      </p:sp>
      <p:sp>
        <p:nvSpPr>
          <p:cNvPr id="2" name="TextBox 1">
            <a:extLst>
              <a:ext uri="{FF2B5EF4-FFF2-40B4-BE49-F238E27FC236}">
                <a16:creationId xmlns:a16="http://schemas.microsoft.com/office/drawing/2014/main" id="{6B762754-A03F-6F43-9A0F-8393F9EF9422}"/>
              </a:ext>
            </a:extLst>
          </p:cNvPr>
          <p:cNvSpPr txBox="1"/>
          <p:nvPr/>
        </p:nvSpPr>
        <p:spPr>
          <a:xfrm>
            <a:off x="6714451" y="5475714"/>
            <a:ext cx="3247737" cy="646331"/>
          </a:xfrm>
          <a:prstGeom prst="rect">
            <a:avLst/>
          </a:prstGeom>
          <a:noFill/>
        </p:spPr>
        <p:txBody>
          <a:bodyPr wrap="square" rtlCol="0">
            <a:spAutoFit/>
          </a:bodyPr>
          <a:lstStyle/>
          <a:p>
            <a:r>
              <a:rPr lang="it-IT" b="1" dirty="0">
                <a:solidFill>
                  <a:srgbClr val="FF0000"/>
                </a:solidFill>
                <a:latin typeface="Trebuchet MS" panose="020B0703020202090204" pitchFamily="34" charset="0"/>
              </a:rPr>
              <a:t>More on </a:t>
            </a:r>
            <a:r>
              <a:rPr lang="it-IT" b="1" dirty="0" err="1">
                <a:solidFill>
                  <a:srgbClr val="FF0000"/>
                </a:solidFill>
                <a:latin typeface="Trebuchet MS" panose="020B0703020202090204" pitchFamily="34" charset="0"/>
              </a:rPr>
              <a:t>this</a:t>
            </a:r>
            <a:r>
              <a:rPr lang="it-IT" b="1" dirty="0">
                <a:solidFill>
                  <a:srgbClr val="FF0000"/>
                </a:solidFill>
                <a:latin typeface="Trebuchet MS" panose="020B0703020202090204" pitchFamily="34" charset="0"/>
              </a:rPr>
              <a:t> </a:t>
            </a:r>
            <a:r>
              <a:rPr lang="it-IT" b="1" dirty="0" err="1">
                <a:solidFill>
                  <a:srgbClr val="FF0000"/>
                </a:solidFill>
                <a:latin typeface="Trebuchet MS" panose="020B0703020202090204" pitchFamily="34" charset="0"/>
              </a:rPr>
              <a:t>further</a:t>
            </a:r>
            <a:r>
              <a:rPr lang="it-IT" b="1" dirty="0">
                <a:solidFill>
                  <a:srgbClr val="FF0000"/>
                </a:solidFill>
                <a:latin typeface="Trebuchet MS" panose="020B0703020202090204" pitchFamily="34" charset="0"/>
              </a:rPr>
              <a:t> down the line!</a:t>
            </a:r>
          </a:p>
        </p:txBody>
      </p:sp>
    </p:spTree>
    <p:extLst>
      <p:ext uri="{BB962C8B-B14F-4D97-AF65-F5344CB8AC3E}">
        <p14:creationId xmlns:p14="http://schemas.microsoft.com/office/powerpoint/2010/main" val="275169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a:extLst>
              <a:ext uri="{FF2B5EF4-FFF2-40B4-BE49-F238E27FC236}">
                <a16:creationId xmlns:a16="http://schemas.microsoft.com/office/drawing/2014/main" id="{B5638323-2B5B-224D-A3B8-D26991A9D5B3}"/>
              </a:ext>
            </a:extLst>
          </p:cNvPr>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t>Slack variables</a:t>
            </a:r>
            <a:r>
              <a:rPr lang="en-US" altLang="zh-CN" sz="2400" b="1"/>
              <a:t> </a:t>
            </a:r>
            <a:r>
              <a:rPr lang="el-GR" altLang="it-IT" sz="2400" b="1" i="1"/>
              <a:t>ξ</a:t>
            </a:r>
            <a:r>
              <a:rPr lang="en-US" altLang="zh-CN" sz="2400" b="1" i="1"/>
              <a:t>i</a:t>
            </a:r>
            <a:r>
              <a:rPr lang="en-US" altLang="zh-CN" sz="2400" b="1"/>
              <a:t> can be added to allow misclassification of difficult or noisy examples.</a:t>
            </a:r>
          </a:p>
        </p:txBody>
      </p:sp>
      <p:grpSp>
        <p:nvGrpSpPr>
          <p:cNvPr id="17410" name="Group 34">
            <a:extLst>
              <a:ext uri="{FF2B5EF4-FFF2-40B4-BE49-F238E27FC236}">
                <a16:creationId xmlns:a16="http://schemas.microsoft.com/office/drawing/2014/main" id="{B3960588-3B2F-0647-9D4A-42BD6E1F6558}"/>
              </a:ext>
            </a:extLst>
          </p:cNvPr>
          <p:cNvGrpSpPr>
            <a:grpSpLocks/>
          </p:cNvGrpSpPr>
          <p:nvPr/>
        </p:nvGrpSpPr>
        <p:grpSpPr bwMode="auto">
          <a:xfrm>
            <a:off x="2133600" y="2705101"/>
            <a:ext cx="4159250" cy="2711451"/>
            <a:chOff x="107" y="492"/>
            <a:chExt cx="2620" cy="1708"/>
          </a:xfrm>
        </p:grpSpPr>
        <p:sp>
          <p:nvSpPr>
            <p:cNvPr id="17414" name="Line 5">
              <a:extLst>
                <a:ext uri="{FF2B5EF4-FFF2-40B4-BE49-F238E27FC236}">
                  <a16:creationId xmlns:a16="http://schemas.microsoft.com/office/drawing/2014/main" id="{296B889A-FA29-7B43-AB96-0FCADAD8D446}"/>
                </a:ext>
              </a:extLst>
            </p:cNvPr>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5" name="Line 6">
              <a:extLst>
                <a:ext uri="{FF2B5EF4-FFF2-40B4-BE49-F238E27FC236}">
                  <a16:creationId xmlns:a16="http://schemas.microsoft.com/office/drawing/2014/main" id="{094ECA1D-B069-C047-BF1D-0F4BF3797675}"/>
                </a:ext>
              </a:extLst>
            </p:cNvPr>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6" name="Line 7">
              <a:extLst>
                <a:ext uri="{FF2B5EF4-FFF2-40B4-BE49-F238E27FC236}">
                  <a16:creationId xmlns:a16="http://schemas.microsoft.com/office/drawing/2014/main" id="{BAD20B4F-D186-C846-8A83-3D61E9269016}"/>
                </a:ext>
              </a:extLst>
            </p:cNvPr>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7" name="Text Box 8">
              <a:extLst>
                <a:ext uri="{FF2B5EF4-FFF2-40B4-BE49-F238E27FC236}">
                  <a16:creationId xmlns:a16="http://schemas.microsoft.com/office/drawing/2014/main" id="{D01268D2-CAF7-C846-86EE-3485C4876F76}"/>
                </a:ext>
              </a:extLst>
            </p:cNvPr>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8" name="Text Box 9">
              <a:extLst>
                <a:ext uri="{FF2B5EF4-FFF2-40B4-BE49-F238E27FC236}">
                  <a16:creationId xmlns:a16="http://schemas.microsoft.com/office/drawing/2014/main" id="{9CDE473A-4F5A-F24D-9716-19B914E66AEE}"/>
                </a:ext>
              </a:extLst>
            </p:cNvPr>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19" name="Text Box 10">
              <a:extLst>
                <a:ext uri="{FF2B5EF4-FFF2-40B4-BE49-F238E27FC236}">
                  <a16:creationId xmlns:a16="http://schemas.microsoft.com/office/drawing/2014/main" id="{857E244E-54E8-5F45-A7D8-13A6EE0C7EAA}"/>
                </a:ext>
              </a:extLst>
            </p:cNvPr>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0" name="Oval 11">
              <a:extLst>
                <a:ext uri="{FF2B5EF4-FFF2-40B4-BE49-F238E27FC236}">
                  <a16:creationId xmlns:a16="http://schemas.microsoft.com/office/drawing/2014/main" id="{42CC082A-368E-A945-86AC-6582B2B9426A}"/>
                </a:ext>
              </a:extLst>
            </p:cNvPr>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1" name="Oval 12">
              <a:extLst>
                <a:ext uri="{FF2B5EF4-FFF2-40B4-BE49-F238E27FC236}">
                  <a16:creationId xmlns:a16="http://schemas.microsoft.com/office/drawing/2014/main" id="{149BE671-DB4C-464C-9647-1C58A51DB8C6}"/>
                </a:ext>
              </a:extLst>
            </p:cNvPr>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2" name="Oval 13">
              <a:extLst>
                <a:ext uri="{FF2B5EF4-FFF2-40B4-BE49-F238E27FC236}">
                  <a16:creationId xmlns:a16="http://schemas.microsoft.com/office/drawing/2014/main" id="{01764C0D-0443-2747-8E49-4ED2C681446D}"/>
                </a:ext>
              </a:extLst>
            </p:cNvPr>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3" name="Oval 14">
              <a:extLst>
                <a:ext uri="{FF2B5EF4-FFF2-40B4-BE49-F238E27FC236}">
                  <a16:creationId xmlns:a16="http://schemas.microsoft.com/office/drawing/2014/main" id="{F1910BAD-4264-F749-8F9A-ED4640FBB8E8}"/>
                </a:ext>
              </a:extLst>
            </p:cNvPr>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4" name="Oval 15">
              <a:extLst>
                <a:ext uri="{FF2B5EF4-FFF2-40B4-BE49-F238E27FC236}">
                  <a16:creationId xmlns:a16="http://schemas.microsoft.com/office/drawing/2014/main" id="{9AB84079-2422-E446-A8F1-56FA4FB671D3}"/>
                </a:ext>
              </a:extLst>
            </p:cNvPr>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5" name="Oval 16">
              <a:extLst>
                <a:ext uri="{FF2B5EF4-FFF2-40B4-BE49-F238E27FC236}">
                  <a16:creationId xmlns:a16="http://schemas.microsoft.com/office/drawing/2014/main" id="{BC3A8441-B1DA-FB42-93B4-E54E7E6713E1}"/>
                </a:ext>
              </a:extLst>
            </p:cNvPr>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6" name="Oval 17">
              <a:extLst>
                <a:ext uri="{FF2B5EF4-FFF2-40B4-BE49-F238E27FC236}">
                  <a16:creationId xmlns:a16="http://schemas.microsoft.com/office/drawing/2014/main" id="{8F2503B9-7D48-504B-BCE3-AB2C9433D5E0}"/>
                </a:ext>
              </a:extLst>
            </p:cNvPr>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7" name="Oval 18">
              <a:extLst>
                <a:ext uri="{FF2B5EF4-FFF2-40B4-BE49-F238E27FC236}">
                  <a16:creationId xmlns:a16="http://schemas.microsoft.com/office/drawing/2014/main" id="{B95E3829-D9A2-9F49-B62E-7E6AD7736836}"/>
                </a:ext>
              </a:extLst>
            </p:cNvPr>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8" name="Oval 19">
              <a:extLst>
                <a:ext uri="{FF2B5EF4-FFF2-40B4-BE49-F238E27FC236}">
                  <a16:creationId xmlns:a16="http://schemas.microsoft.com/office/drawing/2014/main" id="{5F4578D6-927F-B147-9C2F-2E29DEE573D3}"/>
                </a:ext>
              </a:extLst>
            </p:cNvPr>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9" name="Oval 20">
              <a:extLst>
                <a:ext uri="{FF2B5EF4-FFF2-40B4-BE49-F238E27FC236}">
                  <a16:creationId xmlns:a16="http://schemas.microsoft.com/office/drawing/2014/main" id="{7554959B-D6BF-EC47-88AB-E8B01015AB5E}"/>
                </a:ext>
              </a:extLst>
            </p:cNvPr>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0" name="Oval 21">
              <a:extLst>
                <a:ext uri="{FF2B5EF4-FFF2-40B4-BE49-F238E27FC236}">
                  <a16:creationId xmlns:a16="http://schemas.microsoft.com/office/drawing/2014/main" id="{0F9F7984-4A37-CC49-84C2-B6C0A20782A4}"/>
                </a:ext>
              </a:extLst>
            </p:cNvPr>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1" name="Oval 22">
              <a:extLst>
                <a:ext uri="{FF2B5EF4-FFF2-40B4-BE49-F238E27FC236}">
                  <a16:creationId xmlns:a16="http://schemas.microsoft.com/office/drawing/2014/main" id="{E5914A99-0D56-2D41-94D6-4A05659EEC0D}"/>
                </a:ext>
              </a:extLst>
            </p:cNvPr>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2" name="Oval 23">
              <a:extLst>
                <a:ext uri="{FF2B5EF4-FFF2-40B4-BE49-F238E27FC236}">
                  <a16:creationId xmlns:a16="http://schemas.microsoft.com/office/drawing/2014/main" id="{961C9821-E743-3C4B-9652-E47D61B3BDEE}"/>
                </a:ext>
              </a:extLst>
            </p:cNvPr>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3" name="Oval 24">
              <a:extLst>
                <a:ext uri="{FF2B5EF4-FFF2-40B4-BE49-F238E27FC236}">
                  <a16:creationId xmlns:a16="http://schemas.microsoft.com/office/drawing/2014/main" id="{07FB15CA-F8E8-934E-AA84-B7EA2B8D2DE9}"/>
                </a:ext>
              </a:extLst>
            </p:cNvPr>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4" name="Line 25">
              <a:extLst>
                <a:ext uri="{FF2B5EF4-FFF2-40B4-BE49-F238E27FC236}">
                  <a16:creationId xmlns:a16="http://schemas.microsoft.com/office/drawing/2014/main" id="{40BF9F16-F93A-C645-8A75-D32FA182A824}"/>
                </a:ext>
              </a:extLst>
            </p:cNvPr>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5" name="Text Box 26">
              <a:extLst>
                <a:ext uri="{FF2B5EF4-FFF2-40B4-BE49-F238E27FC236}">
                  <a16:creationId xmlns:a16="http://schemas.microsoft.com/office/drawing/2014/main" id="{06C802DD-93A2-2A45-A022-34E5E1B5CFC4}"/>
                </a:ext>
              </a:extLst>
            </p:cNvPr>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itchFamily="2"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6" name="Line 27">
              <a:extLst>
                <a:ext uri="{FF2B5EF4-FFF2-40B4-BE49-F238E27FC236}">
                  <a16:creationId xmlns:a16="http://schemas.microsoft.com/office/drawing/2014/main" id="{6B18AB25-7A03-DB49-ADE2-8A2F01C8F888}"/>
                </a:ext>
              </a:extLst>
            </p:cNvPr>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7" name="Line 28">
              <a:extLst>
                <a:ext uri="{FF2B5EF4-FFF2-40B4-BE49-F238E27FC236}">
                  <a16:creationId xmlns:a16="http://schemas.microsoft.com/office/drawing/2014/main" id="{CFA82853-E8A0-AB47-B1A9-7F91CC9CAA3F}"/>
                </a:ext>
              </a:extLst>
            </p:cNvPr>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8" name="Text Box 29">
              <a:extLst>
                <a:ext uri="{FF2B5EF4-FFF2-40B4-BE49-F238E27FC236}">
                  <a16:creationId xmlns:a16="http://schemas.microsoft.com/office/drawing/2014/main" id="{961923DA-4BB4-2042-BE51-41926815D953}"/>
                </a:ext>
              </a:extLst>
            </p:cNvPr>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itchFamily="2"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39" name="Line 30">
              <a:extLst>
                <a:ext uri="{FF2B5EF4-FFF2-40B4-BE49-F238E27FC236}">
                  <a16:creationId xmlns:a16="http://schemas.microsoft.com/office/drawing/2014/main" id="{E73383EC-AF0C-784B-B45C-FC7968CF947C}"/>
                </a:ext>
              </a:extLst>
            </p:cNvPr>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40" name="Line 31">
              <a:extLst>
                <a:ext uri="{FF2B5EF4-FFF2-40B4-BE49-F238E27FC236}">
                  <a16:creationId xmlns:a16="http://schemas.microsoft.com/office/drawing/2014/main" id="{67E3AFAC-D212-6A45-A6E5-F2AB749A8C22}"/>
                </a:ext>
              </a:extLst>
            </p:cNvPr>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41" name="Text Box 32">
              <a:extLst>
                <a:ext uri="{FF2B5EF4-FFF2-40B4-BE49-F238E27FC236}">
                  <a16:creationId xmlns:a16="http://schemas.microsoft.com/office/drawing/2014/main" id="{84DD6F7D-6ABD-EC45-AD1A-477B57AA9A9B}"/>
                </a:ext>
              </a:extLst>
            </p:cNvPr>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itchFamily="2"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2" name="Line 33">
              <a:extLst>
                <a:ext uri="{FF2B5EF4-FFF2-40B4-BE49-F238E27FC236}">
                  <a16:creationId xmlns:a16="http://schemas.microsoft.com/office/drawing/2014/main" id="{F3AEE818-49F5-C04C-A192-2B00B64CE636}"/>
                </a:ext>
              </a:extLst>
            </p:cNvPr>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7411" name="Rectangle 35">
            <a:extLst>
              <a:ext uri="{FF2B5EF4-FFF2-40B4-BE49-F238E27FC236}">
                <a16:creationId xmlns:a16="http://schemas.microsoft.com/office/drawing/2014/main" id="{AB0A7869-E848-DB43-83A6-800213935964}"/>
              </a:ext>
            </a:extLst>
          </p:cNvPr>
          <p:cNvSpPr>
            <a:spLocks noGrp="1" noChangeArrowheads="1"/>
          </p:cNvSpPr>
          <p:nvPr>
            <p:ph type="title"/>
          </p:nvPr>
        </p:nvSpPr>
        <p:spPr>
          <a:xfrm>
            <a:off x="828675" y="-34557"/>
            <a:ext cx="10515600" cy="1325563"/>
          </a:xfrm>
        </p:spPr>
        <p:txBody>
          <a:bodyPr/>
          <a:lstStyle/>
          <a:p>
            <a:pPr eaLnBrk="1" hangingPunct="1"/>
            <a:r>
              <a:rPr lang="en-US" altLang="zh-CN" dirty="0"/>
              <a:t>Soft Margin Classification</a:t>
            </a:r>
          </a:p>
        </p:txBody>
      </p:sp>
      <p:sp>
        <p:nvSpPr>
          <p:cNvPr id="17412" name="Rectangle 37">
            <a:extLst>
              <a:ext uri="{FF2B5EF4-FFF2-40B4-BE49-F238E27FC236}">
                <a16:creationId xmlns:a16="http://schemas.microsoft.com/office/drawing/2014/main" id="{DE8FB053-28F9-F34F-9DC6-3AB7E4F62BE3}"/>
              </a:ext>
            </a:extLst>
          </p:cNvPr>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sz="2600"/>
              <a:t>What should our quadratic optimization criterion be?</a:t>
            </a:r>
          </a:p>
          <a:p>
            <a:pPr eaLnBrk="1" hangingPunct="1">
              <a:buFont typeface="Wingdings"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3" name="Object 38">
            <a:extLst>
              <a:ext uri="{FF2B5EF4-FFF2-40B4-BE49-F238E27FC236}">
                <a16:creationId xmlns:a16="http://schemas.microsoft.com/office/drawing/2014/main" id="{30FF72EA-3452-9346-9DBB-4C6F83C876C8}"/>
              </a:ext>
            </a:extLst>
          </p:cNvPr>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name="Equation" r:id="rId2" imgW="11264900" imgH="4972050" progId="Equation.3">
                  <p:embed/>
                </p:oleObj>
              </mc:Choice>
              <mc:Fallback>
                <p:oleObj name="Equation" r:id="rId2" imgW="11264900" imgH="4972050" progId="Equation.3">
                  <p:embed/>
                  <p:pic>
                    <p:nvPicPr>
                      <p:cNvPr id="17413" name="Object 38">
                        <a:extLst>
                          <a:ext uri="{FF2B5EF4-FFF2-40B4-BE49-F238E27FC236}">
                            <a16:creationId xmlns:a16="http://schemas.microsoft.com/office/drawing/2014/main" id="{30FF72EA-3452-9346-9DBB-4C6F83C87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014890C2-A979-BA44-8A3C-931BF91EA10C}"/>
              </a:ext>
            </a:extLst>
          </p:cNvPr>
          <p:cNvSpPr/>
          <p:nvPr/>
        </p:nvSpPr>
        <p:spPr bwMode="auto">
          <a:xfrm>
            <a:off x="7086601" y="3733800"/>
            <a:ext cx="889715" cy="1462088"/>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390024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a:extLst>
              <a:ext uri="{FF2B5EF4-FFF2-40B4-BE49-F238E27FC236}">
                <a16:creationId xmlns:a16="http://schemas.microsoft.com/office/drawing/2014/main" id="{B5638323-2B5B-224D-A3B8-D26991A9D5B3}"/>
              </a:ext>
            </a:extLst>
          </p:cNvPr>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t>Slack variables</a:t>
            </a:r>
            <a:r>
              <a:rPr lang="en-US" altLang="zh-CN" sz="2400" b="1"/>
              <a:t> </a:t>
            </a:r>
            <a:r>
              <a:rPr lang="el-GR" altLang="it-IT" sz="2400" b="1" i="1"/>
              <a:t>ξ</a:t>
            </a:r>
            <a:r>
              <a:rPr lang="en-US" altLang="zh-CN" sz="2400" b="1" i="1"/>
              <a:t>i</a:t>
            </a:r>
            <a:r>
              <a:rPr lang="en-US" altLang="zh-CN" sz="2400" b="1"/>
              <a:t> can be added to allow misclassification of difficult or noisy examples.</a:t>
            </a:r>
          </a:p>
        </p:txBody>
      </p:sp>
      <p:grpSp>
        <p:nvGrpSpPr>
          <p:cNvPr id="17410" name="Group 34">
            <a:extLst>
              <a:ext uri="{FF2B5EF4-FFF2-40B4-BE49-F238E27FC236}">
                <a16:creationId xmlns:a16="http://schemas.microsoft.com/office/drawing/2014/main" id="{B3960588-3B2F-0647-9D4A-42BD6E1F6558}"/>
              </a:ext>
            </a:extLst>
          </p:cNvPr>
          <p:cNvGrpSpPr>
            <a:grpSpLocks/>
          </p:cNvGrpSpPr>
          <p:nvPr/>
        </p:nvGrpSpPr>
        <p:grpSpPr bwMode="auto">
          <a:xfrm>
            <a:off x="2133600" y="2705101"/>
            <a:ext cx="4159250" cy="2711451"/>
            <a:chOff x="107" y="492"/>
            <a:chExt cx="2620" cy="1708"/>
          </a:xfrm>
        </p:grpSpPr>
        <p:sp>
          <p:nvSpPr>
            <p:cNvPr id="17414" name="Line 5">
              <a:extLst>
                <a:ext uri="{FF2B5EF4-FFF2-40B4-BE49-F238E27FC236}">
                  <a16:creationId xmlns:a16="http://schemas.microsoft.com/office/drawing/2014/main" id="{296B889A-FA29-7B43-AB96-0FCADAD8D446}"/>
                </a:ext>
              </a:extLst>
            </p:cNvPr>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5" name="Line 6">
              <a:extLst>
                <a:ext uri="{FF2B5EF4-FFF2-40B4-BE49-F238E27FC236}">
                  <a16:creationId xmlns:a16="http://schemas.microsoft.com/office/drawing/2014/main" id="{094ECA1D-B069-C047-BF1D-0F4BF3797675}"/>
                </a:ext>
              </a:extLst>
            </p:cNvPr>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6" name="Line 7">
              <a:extLst>
                <a:ext uri="{FF2B5EF4-FFF2-40B4-BE49-F238E27FC236}">
                  <a16:creationId xmlns:a16="http://schemas.microsoft.com/office/drawing/2014/main" id="{BAD20B4F-D186-C846-8A83-3D61E9269016}"/>
                </a:ext>
              </a:extLst>
            </p:cNvPr>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17417" name="Text Box 8">
              <a:extLst>
                <a:ext uri="{FF2B5EF4-FFF2-40B4-BE49-F238E27FC236}">
                  <a16:creationId xmlns:a16="http://schemas.microsoft.com/office/drawing/2014/main" id="{D01268D2-CAF7-C846-86EE-3485C4876F76}"/>
                </a:ext>
              </a:extLst>
            </p:cNvPr>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8" name="Text Box 9">
              <a:extLst>
                <a:ext uri="{FF2B5EF4-FFF2-40B4-BE49-F238E27FC236}">
                  <a16:creationId xmlns:a16="http://schemas.microsoft.com/office/drawing/2014/main" id="{9CDE473A-4F5A-F24D-9716-19B914E66AEE}"/>
                </a:ext>
              </a:extLst>
            </p:cNvPr>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19" name="Text Box 10">
              <a:extLst>
                <a:ext uri="{FF2B5EF4-FFF2-40B4-BE49-F238E27FC236}">
                  <a16:creationId xmlns:a16="http://schemas.microsoft.com/office/drawing/2014/main" id="{857E244E-54E8-5F45-A7D8-13A6EE0C7EAA}"/>
                </a:ext>
              </a:extLst>
            </p:cNvPr>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0" name="Oval 11">
              <a:extLst>
                <a:ext uri="{FF2B5EF4-FFF2-40B4-BE49-F238E27FC236}">
                  <a16:creationId xmlns:a16="http://schemas.microsoft.com/office/drawing/2014/main" id="{42CC082A-368E-A945-86AC-6582B2B9426A}"/>
                </a:ext>
              </a:extLst>
            </p:cNvPr>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1" name="Oval 12">
              <a:extLst>
                <a:ext uri="{FF2B5EF4-FFF2-40B4-BE49-F238E27FC236}">
                  <a16:creationId xmlns:a16="http://schemas.microsoft.com/office/drawing/2014/main" id="{149BE671-DB4C-464C-9647-1C58A51DB8C6}"/>
                </a:ext>
              </a:extLst>
            </p:cNvPr>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2" name="Oval 13">
              <a:extLst>
                <a:ext uri="{FF2B5EF4-FFF2-40B4-BE49-F238E27FC236}">
                  <a16:creationId xmlns:a16="http://schemas.microsoft.com/office/drawing/2014/main" id="{01764C0D-0443-2747-8E49-4ED2C681446D}"/>
                </a:ext>
              </a:extLst>
            </p:cNvPr>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3" name="Oval 14">
              <a:extLst>
                <a:ext uri="{FF2B5EF4-FFF2-40B4-BE49-F238E27FC236}">
                  <a16:creationId xmlns:a16="http://schemas.microsoft.com/office/drawing/2014/main" id="{F1910BAD-4264-F749-8F9A-ED4640FBB8E8}"/>
                </a:ext>
              </a:extLst>
            </p:cNvPr>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4" name="Oval 15">
              <a:extLst>
                <a:ext uri="{FF2B5EF4-FFF2-40B4-BE49-F238E27FC236}">
                  <a16:creationId xmlns:a16="http://schemas.microsoft.com/office/drawing/2014/main" id="{9AB84079-2422-E446-A8F1-56FA4FB671D3}"/>
                </a:ext>
              </a:extLst>
            </p:cNvPr>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5" name="Oval 16">
              <a:extLst>
                <a:ext uri="{FF2B5EF4-FFF2-40B4-BE49-F238E27FC236}">
                  <a16:creationId xmlns:a16="http://schemas.microsoft.com/office/drawing/2014/main" id="{BC3A8441-B1DA-FB42-93B4-E54E7E6713E1}"/>
                </a:ext>
              </a:extLst>
            </p:cNvPr>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6" name="Oval 17">
              <a:extLst>
                <a:ext uri="{FF2B5EF4-FFF2-40B4-BE49-F238E27FC236}">
                  <a16:creationId xmlns:a16="http://schemas.microsoft.com/office/drawing/2014/main" id="{8F2503B9-7D48-504B-BCE3-AB2C9433D5E0}"/>
                </a:ext>
              </a:extLst>
            </p:cNvPr>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7" name="Oval 18">
              <a:extLst>
                <a:ext uri="{FF2B5EF4-FFF2-40B4-BE49-F238E27FC236}">
                  <a16:creationId xmlns:a16="http://schemas.microsoft.com/office/drawing/2014/main" id="{B95E3829-D9A2-9F49-B62E-7E6AD7736836}"/>
                </a:ext>
              </a:extLst>
            </p:cNvPr>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8" name="Oval 19">
              <a:extLst>
                <a:ext uri="{FF2B5EF4-FFF2-40B4-BE49-F238E27FC236}">
                  <a16:creationId xmlns:a16="http://schemas.microsoft.com/office/drawing/2014/main" id="{5F4578D6-927F-B147-9C2F-2E29DEE573D3}"/>
                </a:ext>
              </a:extLst>
            </p:cNvPr>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29" name="Oval 20">
              <a:extLst>
                <a:ext uri="{FF2B5EF4-FFF2-40B4-BE49-F238E27FC236}">
                  <a16:creationId xmlns:a16="http://schemas.microsoft.com/office/drawing/2014/main" id="{7554959B-D6BF-EC47-88AB-E8B01015AB5E}"/>
                </a:ext>
              </a:extLst>
            </p:cNvPr>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0" name="Oval 21">
              <a:extLst>
                <a:ext uri="{FF2B5EF4-FFF2-40B4-BE49-F238E27FC236}">
                  <a16:creationId xmlns:a16="http://schemas.microsoft.com/office/drawing/2014/main" id="{0F9F7984-4A37-CC49-84C2-B6C0A20782A4}"/>
                </a:ext>
              </a:extLst>
            </p:cNvPr>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1" name="Oval 22">
              <a:extLst>
                <a:ext uri="{FF2B5EF4-FFF2-40B4-BE49-F238E27FC236}">
                  <a16:creationId xmlns:a16="http://schemas.microsoft.com/office/drawing/2014/main" id="{E5914A99-0D56-2D41-94D6-4A05659EEC0D}"/>
                </a:ext>
              </a:extLst>
            </p:cNvPr>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2" name="Oval 23">
              <a:extLst>
                <a:ext uri="{FF2B5EF4-FFF2-40B4-BE49-F238E27FC236}">
                  <a16:creationId xmlns:a16="http://schemas.microsoft.com/office/drawing/2014/main" id="{961C9821-E743-3C4B-9652-E47D61B3BDEE}"/>
                </a:ext>
              </a:extLst>
            </p:cNvPr>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3" name="Oval 24">
              <a:extLst>
                <a:ext uri="{FF2B5EF4-FFF2-40B4-BE49-F238E27FC236}">
                  <a16:creationId xmlns:a16="http://schemas.microsoft.com/office/drawing/2014/main" id="{07FB15CA-F8E8-934E-AA84-B7EA2B8D2DE9}"/>
                </a:ext>
              </a:extLst>
            </p:cNvPr>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17434" name="Line 25">
              <a:extLst>
                <a:ext uri="{FF2B5EF4-FFF2-40B4-BE49-F238E27FC236}">
                  <a16:creationId xmlns:a16="http://schemas.microsoft.com/office/drawing/2014/main" id="{40BF9F16-F93A-C645-8A75-D32FA182A824}"/>
                </a:ext>
              </a:extLst>
            </p:cNvPr>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5" name="Text Box 26">
              <a:extLst>
                <a:ext uri="{FF2B5EF4-FFF2-40B4-BE49-F238E27FC236}">
                  <a16:creationId xmlns:a16="http://schemas.microsoft.com/office/drawing/2014/main" id="{06C802DD-93A2-2A45-A022-34E5E1B5CFC4}"/>
                </a:ext>
              </a:extLst>
            </p:cNvPr>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itchFamily="2"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6" name="Line 27">
              <a:extLst>
                <a:ext uri="{FF2B5EF4-FFF2-40B4-BE49-F238E27FC236}">
                  <a16:creationId xmlns:a16="http://schemas.microsoft.com/office/drawing/2014/main" id="{6B18AB25-7A03-DB49-ADE2-8A2F01C8F888}"/>
                </a:ext>
              </a:extLst>
            </p:cNvPr>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7" name="Line 28">
              <a:extLst>
                <a:ext uri="{FF2B5EF4-FFF2-40B4-BE49-F238E27FC236}">
                  <a16:creationId xmlns:a16="http://schemas.microsoft.com/office/drawing/2014/main" id="{CFA82853-E8A0-AB47-B1A9-7F91CC9CAA3F}"/>
                </a:ext>
              </a:extLst>
            </p:cNvPr>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38" name="Text Box 29">
              <a:extLst>
                <a:ext uri="{FF2B5EF4-FFF2-40B4-BE49-F238E27FC236}">
                  <a16:creationId xmlns:a16="http://schemas.microsoft.com/office/drawing/2014/main" id="{961923DA-4BB4-2042-BE51-41926815D953}"/>
                </a:ext>
              </a:extLst>
            </p:cNvPr>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itchFamily="2"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39" name="Line 30">
              <a:extLst>
                <a:ext uri="{FF2B5EF4-FFF2-40B4-BE49-F238E27FC236}">
                  <a16:creationId xmlns:a16="http://schemas.microsoft.com/office/drawing/2014/main" id="{E73383EC-AF0C-784B-B45C-FC7968CF947C}"/>
                </a:ext>
              </a:extLst>
            </p:cNvPr>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40" name="Line 31">
              <a:extLst>
                <a:ext uri="{FF2B5EF4-FFF2-40B4-BE49-F238E27FC236}">
                  <a16:creationId xmlns:a16="http://schemas.microsoft.com/office/drawing/2014/main" id="{67E3AFAC-D212-6A45-A6E5-F2AB749A8C22}"/>
                </a:ext>
              </a:extLst>
            </p:cNvPr>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7441" name="Text Box 32">
              <a:extLst>
                <a:ext uri="{FF2B5EF4-FFF2-40B4-BE49-F238E27FC236}">
                  <a16:creationId xmlns:a16="http://schemas.microsoft.com/office/drawing/2014/main" id="{84DD6F7D-6ABD-EC45-AD1A-477B57AA9A9B}"/>
                </a:ext>
              </a:extLst>
            </p:cNvPr>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itchFamily="2"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2" name="Line 33">
              <a:extLst>
                <a:ext uri="{FF2B5EF4-FFF2-40B4-BE49-F238E27FC236}">
                  <a16:creationId xmlns:a16="http://schemas.microsoft.com/office/drawing/2014/main" id="{F3AEE818-49F5-C04C-A192-2B00B64CE636}"/>
                </a:ext>
              </a:extLst>
            </p:cNvPr>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7411" name="Rectangle 35">
            <a:extLst>
              <a:ext uri="{FF2B5EF4-FFF2-40B4-BE49-F238E27FC236}">
                <a16:creationId xmlns:a16="http://schemas.microsoft.com/office/drawing/2014/main" id="{AB0A7869-E848-DB43-83A6-800213935964}"/>
              </a:ext>
            </a:extLst>
          </p:cNvPr>
          <p:cNvSpPr>
            <a:spLocks noGrp="1" noChangeArrowheads="1"/>
          </p:cNvSpPr>
          <p:nvPr>
            <p:ph type="title"/>
          </p:nvPr>
        </p:nvSpPr>
        <p:spPr>
          <a:xfrm>
            <a:off x="828675" y="-67895"/>
            <a:ext cx="10515600" cy="1325563"/>
          </a:xfrm>
        </p:spPr>
        <p:txBody>
          <a:bodyPr/>
          <a:lstStyle/>
          <a:p>
            <a:pPr eaLnBrk="1" hangingPunct="1"/>
            <a:r>
              <a:rPr lang="en-US" altLang="zh-CN" dirty="0"/>
              <a:t>Soft Margin Classification</a:t>
            </a:r>
          </a:p>
        </p:txBody>
      </p:sp>
      <p:sp>
        <p:nvSpPr>
          <p:cNvPr id="17412" name="Rectangle 37">
            <a:extLst>
              <a:ext uri="{FF2B5EF4-FFF2-40B4-BE49-F238E27FC236}">
                <a16:creationId xmlns:a16="http://schemas.microsoft.com/office/drawing/2014/main" id="{DE8FB053-28F9-F34F-9DC6-3AB7E4F62BE3}"/>
              </a:ext>
            </a:extLst>
          </p:cNvPr>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sz="2600"/>
              <a:t>What should our quadratic optimization criterion be?</a:t>
            </a:r>
          </a:p>
          <a:p>
            <a:pPr eaLnBrk="1" hangingPunct="1">
              <a:buFont typeface="Wingdings"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3" name="Object 38">
            <a:extLst>
              <a:ext uri="{FF2B5EF4-FFF2-40B4-BE49-F238E27FC236}">
                <a16:creationId xmlns:a16="http://schemas.microsoft.com/office/drawing/2014/main" id="{30FF72EA-3452-9346-9DBB-4C6F83C876C8}"/>
              </a:ext>
            </a:extLst>
          </p:cNvPr>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name="Equation" r:id="rId2" imgW="11264900" imgH="4972050" progId="Equation.3">
                  <p:embed/>
                </p:oleObj>
              </mc:Choice>
              <mc:Fallback>
                <p:oleObj name="Equation" r:id="rId2" imgW="11264900" imgH="4972050" progId="Equation.3">
                  <p:embed/>
                  <p:pic>
                    <p:nvPicPr>
                      <p:cNvPr id="17413" name="Object 38">
                        <a:extLst>
                          <a:ext uri="{FF2B5EF4-FFF2-40B4-BE49-F238E27FC236}">
                            <a16:creationId xmlns:a16="http://schemas.microsoft.com/office/drawing/2014/main" id="{30FF72EA-3452-9346-9DBB-4C6F83C87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DE372076-2881-8E46-8C79-855BF965E630}"/>
              </a:ext>
            </a:extLst>
          </p:cNvPr>
          <p:cNvSpPr/>
          <p:nvPr/>
        </p:nvSpPr>
        <p:spPr bwMode="auto">
          <a:xfrm>
            <a:off x="8744810" y="3660776"/>
            <a:ext cx="1465991" cy="1535113"/>
          </a:xfrm>
          <a:prstGeom prst="rect">
            <a:avLst/>
          </a:prstGeom>
          <a:solidFill>
            <a:schemeClr val="accent1">
              <a:alpha val="24000"/>
            </a:schemeClr>
          </a:solidFill>
          <a:ln w="5715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3" name="TextBox 2">
            <a:extLst>
              <a:ext uri="{FF2B5EF4-FFF2-40B4-BE49-F238E27FC236}">
                <a16:creationId xmlns:a16="http://schemas.microsoft.com/office/drawing/2014/main" id="{D581BF9A-C32D-CB48-8698-4807742E0E26}"/>
              </a:ext>
            </a:extLst>
          </p:cNvPr>
          <p:cNvSpPr txBox="1"/>
          <p:nvPr/>
        </p:nvSpPr>
        <p:spPr>
          <a:xfrm>
            <a:off x="3786754" y="5749871"/>
            <a:ext cx="4889415" cy="369332"/>
          </a:xfrm>
          <a:prstGeom prst="rect">
            <a:avLst/>
          </a:prstGeom>
          <a:noFill/>
        </p:spPr>
        <p:txBody>
          <a:bodyPr wrap="none" rtlCol="0">
            <a:spAutoFit/>
          </a:bodyPr>
          <a:lstStyle/>
          <a:p>
            <a:r>
              <a:rPr lang="it-IT" b="1" i="1" dirty="0" err="1">
                <a:solidFill>
                  <a:srgbClr val="FF0000"/>
                </a:solidFill>
              </a:rPr>
              <a:t>This</a:t>
            </a:r>
            <a:r>
              <a:rPr lang="it-IT" b="1" i="1" dirty="0">
                <a:solidFill>
                  <a:srgbClr val="FF0000"/>
                </a:solidFill>
              </a:rPr>
              <a:t> </a:t>
            </a:r>
            <a:r>
              <a:rPr lang="it-IT" b="1" i="1" dirty="0" err="1">
                <a:solidFill>
                  <a:srgbClr val="FF0000"/>
                </a:solidFill>
              </a:rPr>
              <a:t>is</a:t>
            </a:r>
            <a:r>
              <a:rPr lang="it-IT" b="1" i="1" dirty="0">
                <a:solidFill>
                  <a:srgbClr val="FF0000"/>
                </a:solidFill>
              </a:rPr>
              <a:t> a </a:t>
            </a:r>
            <a:r>
              <a:rPr lang="it-IT" b="1" i="1" dirty="0" err="1">
                <a:solidFill>
                  <a:srgbClr val="FF0000"/>
                </a:solidFill>
              </a:rPr>
              <a:t>parameter</a:t>
            </a:r>
            <a:r>
              <a:rPr lang="it-IT" b="1" i="1" dirty="0">
                <a:solidFill>
                  <a:srgbClr val="FF0000"/>
                </a:solidFill>
              </a:rPr>
              <a:t> </a:t>
            </a:r>
            <a:r>
              <a:rPr lang="it-IT" b="1" i="1" dirty="0" err="1">
                <a:solidFill>
                  <a:srgbClr val="FF0000"/>
                </a:solidFill>
              </a:rPr>
              <a:t>we</a:t>
            </a:r>
            <a:r>
              <a:rPr lang="it-IT" b="1" i="1" dirty="0">
                <a:solidFill>
                  <a:srgbClr val="FF0000"/>
                </a:solidFill>
              </a:rPr>
              <a:t> can control and fine-</a:t>
            </a:r>
            <a:r>
              <a:rPr lang="it-IT" b="1" i="1" dirty="0" err="1">
                <a:solidFill>
                  <a:srgbClr val="FF0000"/>
                </a:solidFill>
              </a:rPr>
              <a:t>tune</a:t>
            </a:r>
            <a:r>
              <a:rPr lang="it-IT" b="1" i="1" dirty="0">
                <a:solidFill>
                  <a:srgbClr val="FF0000"/>
                </a:solidFill>
              </a:rPr>
              <a:t>!</a:t>
            </a:r>
          </a:p>
        </p:txBody>
      </p:sp>
      <p:sp>
        <p:nvSpPr>
          <p:cNvPr id="38" name="Rectangle 37">
            <a:extLst>
              <a:ext uri="{FF2B5EF4-FFF2-40B4-BE49-F238E27FC236}">
                <a16:creationId xmlns:a16="http://schemas.microsoft.com/office/drawing/2014/main" id="{18640D20-D3DD-B242-BDAA-79B0ED691645}"/>
              </a:ext>
            </a:extLst>
          </p:cNvPr>
          <p:cNvSpPr/>
          <p:nvPr/>
        </p:nvSpPr>
        <p:spPr bwMode="auto">
          <a:xfrm>
            <a:off x="7086601" y="3733800"/>
            <a:ext cx="889715" cy="1462088"/>
          </a:xfrm>
          <a:prstGeom prst="rect">
            <a:avLst/>
          </a:prstGeom>
          <a:solidFill>
            <a:schemeClr val="bg1"/>
          </a:solidFill>
          <a:ln w="76200"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a:latin typeface="Times New Roman" charset="0"/>
              <a:ea typeface="ＭＳ Ｐゴシック" charset="0"/>
            </a:endParaRPr>
          </a:p>
        </p:txBody>
      </p:sp>
    </p:spTree>
    <p:extLst>
      <p:ext uri="{BB962C8B-B14F-4D97-AF65-F5344CB8AC3E}">
        <p14:creationId xmlns:p14="http://schemas.microsoft.com/office/powerpoint/2010/main" val="155073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4889-A3C4-BF44-A064-70A1960978A6}"/>
              </a:ext>
            </a:extLst>
          </p:cNvPr>
          <p:cNvSpPr>
            <a:spLocks noGrp="1"/>
          </p:cNvSpPr>
          <p:nvPr>
            <p:ph type="title"/>
          </p:nvPr>
        </p:nvSpPr>
        <p:spPr/>
        <p:txBody>
          <a:bodyPr/>
          <a:lstStyle/>
          <a:p>
            <a:r>
              <a:rPr lang="it-IT" dirty="0" err="1"/>
              <a:t>Parameter</a:t>
            </a:r>
            <a:r>
              <a:rPr lang="it-IT" dirty="0"/>
              <a:t> C, an </a:t>
            </a:r>
            <a:r>
              <a:rPr lang="it-IT" dirty="0" err="1"/>
              <a:t>example</a:t>
            </a:r>
            <a:endParaRPr lang="it-IT" dirty="0"/>
          </a:p>
        </p:txBody>
      </p:sp>
      <p:pic>
        <p:nvPicPr>
          <p:cNvPr id="5" name="Picture 4">
            <a:extLst>
              <a:ext uri="{FF2B5EF4-FFF2-40B4-BE49-F238E27FC236}">
                <a16:creationId xmlns:a16="http://schemas.microsoft.com/office/drawing/2014/main" id="{1195D355-EF83-114E-A875-6ED862BC2349}"/>
              </a:ext>
            </a:extLst>
          </p:cNvPr>
          <p:cNvPicPr>
            <a:picLocks noChangeAspect="1"/>
          </p:cNvPicPr>
          <p:nvPr/>
        </p:nvPicPr>
        <p:blipFill>
          <a:blip r:embed="rId2"/>
          <a:stretch>
            <a:fillRect/>
          </a:stretch>
        </p:blipFill>
        <p:spPr>
          <a:xfrm>
            <a:off x="2546350" y="1289050"/>
            <a:ext cx="7099300" cy="4279900"/>
          </a:xfrm>
          <a:prstGeom prst="rect">
            <a:avLst/>
          </a:prstGeom>
        </p:spPr>
      </p:pic>
    </p:spTree>
    <p:extLst>
      <p:ext uri="{BB962C8B-B14F-4D97-AF65-F5344CB8AC3E}">
        <p14:creationId xmlns:p14="http://schemas.microsoft.com/office/powerpoint/2010/main" val="411676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3" name="TextBox 2">
            <a:extLst>
              <a:ext uri="{FF2B5EF4-FFF2-40B4-BE49-F238E27FC236}">
                <a16:creationId xmlns:a16="http://schemas.microsoft.com/office/drawing/2014/main" id="{BC8EEB5A-A789-1049-9A0D-F990D8EDA80D}"/>
              </a:ext>
            </a:extLst>
          </p:cNvPr>
          <p:cNvSpPr txBox="1"/>
          <p:nvPr/>
        </p:nvSpPr>
        <p:spPr>
          <a:xfrm>
            <a:off x="2314414" y="1394847"/>
            <a:ext cx="4966296" cy="369332"/>
          </a:xfrm>
          <a:prstGeom prst="rect">
            <a:avLst/>
          </a:prstGeom>
          <a:noFill/>
        </p:spPr>
        <p:txBody>
          <a:bodyPr wrap="none" rtlCol="0">
            <a:spAutoFit/>
          </a:bodyPr>
          <a:lstStyle/>
          <a:p>
            <a:r>
              <a:rPr lang="it-IT" dirty="0"/>
              <a:t>1. I </a:t>
            </a:r>
            <a:r>
              <a:rPr lang="it-IT" dirty="0" err="1"/>
              <a:t>have</a:t>
            </a:r>
            <a:r>
              <a:rPr lang="it-IT" dirty="0"/>
              <a:t> some data, e.g., </a:t>
            </a:r>
            <a:r>
              <a:rPr lang="it-IT" dirty="0" err="1"/>
              <a:t>my</a:t>
            </a:r>
            <a:r>
              <a:rPr lang="it-IT" dirty="0"/>
              <a:t> tennis-</a:t>
            </a:r>
            <a:r>
              <a:rPr lang="it-IT" dirty="0" err="1"/>
              <a:t>playing</a:t>
            </a:r>
            <a:r>
              <a:rPr lang="it-IT" dirty="0"/>
              <a:t> </a:t>
            </a:r>
            <a:r>
              <a:rPr lang="it-IT" dirty="0" err="1"/>
              <a:t>dataset</a:t>
            </a:r>
            <a:endParaRPr lang="it-IT" dirty="0"/>
          </a:p>
        </p:txBody>
      </p:sp>
      <p:pic>
        <p:nvPicPr>
          <p:cNvPr id="4" name="Picture 3" descr="Screen Shot 2018-01-17 at 11.39.47.png">
            <a:extLst>
              <a:ext uri="{FF2B5EF4-FFF2-40B4-BE49-F238E27FC236}">
                <a16:creationId xmlns:a16="http://schemas.microsoft.com/office/drawing/2014/main" id="{007F6B88-75DA-364E-9B77-C32D14A2B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74424"/>
            <a:ext cx="9144000" cy="2304585"/>
          </a:xfrm>
          <a:prstGeom prst="rect">
            <a:avLst/>
          </a:prstGeom>
        </p:spPr>
      </p:pic>
    </p:spTree>
    <p:extLst>
      <p:ext uri="{BB962C8B-B14F-4D97-AF65-F5344CB8AC3E}">
        <p14:creationId xmlns:p14="http://schemas.microsoft.com/office/powerpoint/2010/main" val="1687305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70DD-C05E-8945-89D7-53C4B8F17DEE}"/>
              </a:ext>
            </a:extLst>
          </p:cNvPr>
          <p:cNvSpPr>
            <a:spLocks noGrp="1"/>
          </p:cNvSpPr>
          <p:nvPr>
            <p:ph type="title"/>
          </p:nvPr>
        </p:nvSpPr>
        <p:spPr/>
        <p:txBody>
          <a:bodyPr/>
          <a:lstStyle/>
          <a:p>
            <a:r>
              <a:rPr lang="it-IT" dirty="0"/>
              <a:t>Linear </a:t>
            </a:r>
            <a:r>
              <a:rPr lang="it-IT" dirty="0" err="1"/>
              <a:t>SVMs</a:t>
            </a:r>
            <a:r>
              <a:rPr lang="it-IT" dirty="0"/>
              <a:t>: </a:t>
            </a:r>
            <a:r>
              <a:rPr lang="it-IT" dirty="0" err="1"/>
              <a:t>Overview</a:t>
            </a:r>
            <a:endParaRPr lang="it-IT" dirty="0"/>
          </a:p>
        </p:txBody>
      </p:sp>
      <p:sp>
        <p:nvSpPr>
          <p:cNvPr id="3" name="Content Placeholder 2">
            <a:extLst>
              <a:ext uri="{FF2B5EF4-FFF2-40B4-BE49-F238E27FC236}">
                <a16:creationId xmlns:a16="http://schemas.microsoft.com/office/drawing/2014/main" id="{F0E5DCA6-9FF5-C348-A901-8A1D02982B85}"/>
              </a:ext>
            </a:extLst>
          </p:cNvPr>
          <p:cNvSpPr>
            <a:spLocks noGrp="1"/>
          </p:cNvSpPr>
          <p:nvPr>
            <p:ph idx="1"/>
          </p:nvPr>
        </p:nvSpPr>
        <p:spPr/>
        <p:txBody>
          <a:bodyPr/>
          <a:lstStyle/>
          <a:p>
            <a:r>
              <a:rPr lang="en-US" altLang="zh-CN" dirty="0"/>
              <a:t>The classifier is a </a:t>
            </a:r>
            <a:r>
              <a:rPr lang="en-US" altLang="zh-CN" i="1" dirty="0"/>
              <a:t>separating hyperplane.</a:t>
            </a:r>
          </a:p>
          <a:p>
            <a:pPr marL="0" indent="0">
              <a:buNone/>
            </a:pPr>
            <a:endParaRPr lang="en-US" altLang="zh-CN" dirty="0"/>
          </a:p>
          <a:p>
            <a:r>
              <a:rPr lang="en-US" altLang="zh-CN" dirty="0"/>
              <a:t>Most </a:t>
            </a:r>
            <a:r>
              <a:rPr lang="en-US" altLang="zh-CN" dirty="0">
                <a:latin typeface="Times New Roman" panose="02020603050405020304" pitchFamily="18" charset="0"/>
              </a:rPr>
              <a:t>“</a:t>
            </a:r>
            <a:r>
              <a:rPr lang="en-US" altLang="zh-CN" dirty="0"/>
              <a:t>important</a:t>
            </a:r>
            <a:r>
              <a:rPr lang="en-US" altLang="zh-CN" dirty="0">
                <a:latin typeface="Times New Roman" panose="02020603050405020304" pitchFamily="18" charset="0"/>
              </a:rPr>
              <a:t>”</a:t>
            </a:r>
            <a:r>
              <a:rPr lang="en-US" altLang="zh-CN" dirty="0"/>
              <a:t> training points are </a:t>
            </a:r>
            <a:r>
              <a:rPr lang="en-US" altLang="zh-CN" b="1" dirty="0"/>
              <a:t>support vectors</a:t>
            </a:r>
            <a:r>
              <a:rPr lang="en-US" altLang="zh-CN" dirty="0"/>
              <a:t> </a:t>
            </a:r>
            <a:r>
              <a:rPr lang="en-US" altLang="zh-CN" dirty="0">
                <a:sym typeface="Wingdings" pitchFamily="2" charset="2"/>
              </a:rPr>
              <a:t></a:t>
            </a:r>
            <a:r>
              <a:rPr lang="en-US" altLang="zh-CN" dirty="0"/>
              <a:t> they define that hyperplane!</a:t>
            </a:r>
          </a:p>
          <a:p>
            <a:endParaRPr lang="en-US" altLang="zh-CN" dirty="0"/>
          </a:p>
          <a:p>
            <a:r>
              <a:rPr lang="en-US" altLang="zh-CN" dirty="0"/>
              <a:t>Quadratic optimization algorithms can identify which training points x</a:t>
            </a:r>
            <a:r>
              <a:rPr lang="en-US" altLang="zh-CN" baseline="-25000" dirty="0"/>
              <a:t>i </a:t>
            </a:r>
            <a:r>
              <a:rPr lang="en-US" altLang="zh-CN" dirty="0"/>
              <a:t>are support vectors (e.g., non-zero </a:t>
            </a:r>
            <a:r>
              <a:rPr lang="en-US" altLang="zh-CN" dirty="0" err="1"/>
              <a:t>Lagrangian</a:t>
            </a:r>
            <a:r>
              <a:rPr lang="en-US" altLang="zh-CN" dirty="0"/>
              <a:t> </a:t>
            </a:r>
            <a:r>
              <a:rPr lang="it-IT" altLang="zh-CN" dirty="0" err="1"/>
              <a:t>approaches</a:t>
            </a:r>
            <a:r>
              <a:rPr lang="it-IT" altLang="zh-CN" dirty="0"/>
              <a:t>, Simplex, etc.)</a:t>
            </a:r>
            <a:r>
              <a:rPr lang="en-US" altLang="zh-CN" i="1" dirty="0"/>
              <a:t> </a:t>
            </a:r>
            <a:endParaRPr lang="en-US" altLang="zh-CN" dirty="0"/>
          </a:p>
          <a:p>
            <a:endParaRPr lang="it-IT" dirty="0"/>
          </a:p>
        </p:txBody>
      </p:sp>
    </p:spTree>
    <p:extLst>
      <p:ext uri="{BB962C8B-B14F-4D97-AF65-F5344CB8AC3E}">
        <p14:creationId xmlns:p14="http://schemas.microsoft.com/office/powerpoint/2010/main" val="218152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70DD-C05E-8945-89D7-53C4B8F17DEE}"/>
              </a:ext>
            </a:extLst>
          </p:cNvPr>
          <p:cNvSpPr>
            <a:spLocks noGrp="1"/>
          </p:cNvSpPr>
          <p:nvPr>
            <p:ph type="title"/>
          </p:nvPr>
        </p:nvSpPr>
        <p:spPr/>
        <p:txBody>
          <a:bodyPr/>
          <a:lstStyle/>
          <a:p>
            <a:r>
              <a:rPr lang="it-IT" dirty="0"/>
              <a:t>Linear </a:t>
            </a:r>
            <a:r>
              <a:rPr lang="it-IT" dirty="0" err="1"/>
              <a:t>SVMs</a:t>
            </a:r>
            <a:r>
              <a:rPr lang="it-IT" dirty="0"/>
              <a:t>: </a:t>
            </a:r>
            <a:r>
              <a:rPr lang="it-IT" dirty="0" err="1"/>
              <a:t>Overview</a:t>
            </a:r>
            <a:endParaRPr lang="it-IT" dirty="0"/>
          </a:p>
        </p:txBody>
      </p:sp>
      <p:sp>
        <p:nvSpPr>
          <p:cNvPr id="3" name="Content Placeholder 2">
            <a:extLst>
              <a:ext uri="{FF2B5EF4-FFF2-40B4-BE49-F238E27FC236}">
                <a16:creationId xmlns:a16="http://schemas.microsoft.com/office/drawing/2014/main" id="{F0E5DCA6-9FF5-C348-A901-8A1D02982B85}"/>
              </a:ext>
            </a:extLst>
          </p:cNvPr>
          <p:cNvSpPr>
            <a:spLocks noGrp="1"/>
          </p:cNvSpPr>
          <p:nvPr>
            <p:ph idx="1"/>
          </p:nvPr>
        </p:nvSpPr>
        <p:spPr/>
        <p:txBody>
          <a:bodyPr>
            <a:normAutofit fontScale="92500" lnSpcReduction="10000"/>
          </a:bodyPr>
          <a:lstStyle/>
          <a:p>
            <a:r>
              <a:rPr lang="en-US" altLang="zh-CN" dirty="0"/>
              <a:t>The classifier is a </a:t>
            </a:r>
            <a:r>
              <a:rPr lang="en-US" altLang="zh-CN" i="1" dirty="0"/>
              <a:t>separating hyperplane.</a:t>
            </a:r>
          </a:p>
          <a:p>
            <a:pPr marL="0" indent="0">
              <a:buNone/>
            </a:pPr>
            <a:endParaRPr lang="en-US" altLang="zh-CN" dirty="0"/>
          </a:p>
          <a:p>
            <a:r>
              <a:rPr lang="en-US" altLang="zh-CN" dirty="0"/>
              <a:t>Most </a:t>
            </a:r>
            <a:r>
              <a:rPr lang="en-US" altLang="zh-CN" dirty="0">
                <a:latin typeface="Times New Roman" panose="02020603050405020304" pitchFamily="18" charset="0"/>
              </a:rPr>
              <a:t>“</a:t>
            </a:r>
            <a:r>
              <a:rPr lang="en-US" altLang="zh-CN" dirty="0"/>
              <a:t>important</a:t>
            </a:r>
            <a:r>
              <a:rPr lang="en-US" altLang="zh-CN" dirty="0">
                <a:latin typeface="Times New Roman" panose="02020603050405020304" pitchFamily="18" charset="0"/>
              </a:rPr>
              <a:t>”</a:t>
            </a:r>
            <a:r>
              <a:rPr lang="en-US" altLang="zh-CN" dirty="0"/>
              <a:t> training points are </a:t>
            </a:r>
            <a:r>
              <a:rPr lang="en-US" altLang="zh-CN" b="1" dirty="0"/>
              <a:t>support vectors</a:t>
            </a:r>
            <a:r>
              <a:rPr lang="en-US" altLang="zh-CN" dirty="0"/>
              <a:t> </a:t>
            </a:r>
            <a:r>
              <a:rPr lang="en-US" altLang="zh-CN" dirty="0">
                <a:sym typeface="Wingdings" pitchFamily="2" charset="2"/>
              </a:rPr>
              <a:t></a:t>
            </a:r>
            <a:r>
              <a:rPr lang="en-US" altLang="zh-CN" dirty="0"/>
              <a:t> they define that hyperplane!</a:t>
            </a:r>
          </a:p>
          <a:p>
            <a:endParaRPr lang="en-US" altLang="zh-CN" dirty="0"/>
          </a:p>
          <a:p>
            <a:r>
              <a:rPr lang="en-US" altLang="zh-CN" dirty="0"/>
              <a:t>Quadratic optimization algorithms can identify which training points x</a:t>
            </a:r>
            <a:r>
              <a:rPr lang="en-US" altLang="zh-CN" baseline="-25000" dirty="0"/>
              <a:t>i </a:t>
            </a:r>
            <a:r>
              <a:rPr lang="en-US" altLang="zh-CN" dirty="0"/>
              <a:t>are support vectors (e.g., non-zero </a:t>
            </a:r>
            <a:r>
              <a:rPr lang="en-US" altLang="zh-CN" dirty="0" err="1"/>
              <a:t>Lagrangian</a:t>
            </a:r>
            <a:r>
              <a:rPr lang="en-US" altLang="zh-CN" dirty="0"/>
              <a:t> </a:t>
            </a:r>
            <a:r>
              <a:rPr lang="it-IT" altLang="zh-CN" dirty="0" err="1"/>
              <a:t>approaches</a:t>
            </a:r>
            <a:r>
              <a:rPr lang="it-IT" altLang="zh-CN" dirty="0"/>
              <a:t>, Simplex, etc.)</a:t>
            </a:r>
            <a:r>
              <a:rPr lang="en-US" altLang="zh-CN" i="1" dirty="0"/>
              <a:t> </a:t>
            </a:r>
          </a:p>
          <a:p>
            <a:endParaRPr lang="en-US" altLang="zh-CN" i="1" dirty="0"/>
          </a:p>
          <a:p>
            <a:r>
              <a:rPr lang="en-US" altLang="zh-CN" i="1" dirty="0">
                <a:solidFill>
                  <a:srgbClr val="FF0000"/>
                </a:solidFill>
              </a:rPr>
              <a:t>Hold on… what happens when I need a Non-Linear SVM? Is that even possible?</a:t>
            </a:r>
            <a:endParaRPr lang="en-US" altLang="zh-CN" dirty="0">
              <a:solidFill>
                <a:srgbClr val="FF0000"/>
              </a:solidFill>
            </a:endParaRPr>
          </a:p>
          <a:p>
            <a:endParaRPr lang="it-IT" dirty="0"/>
          </a:p>
        </p:txBody>
      </p:sp>
    </p:spTree>
    <p:extLst>
      <p:ext uri="{BB962C8B-B14F-4D97-AF65-F5344CB8AC3E}">
        <p14:creationId xmlns:p14="http://schemas.microsoft.com/office/powerpoint/2010/main" val="3101071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a:extLst>
              <a:ext uri="{FF2B5EF4-FFF2-40B4-BE49-F238E27FC236}">
                <a16:creationId xmlns:a16="http://schemas.microsoft.com/office/drawing/2014/main" id="{9697A6D7-CBC1-5A45-B077-1806A9EB6EED}"/>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Datasets that are linearly separable with some noise work out great:</a:t>
            </a:r>
          </a:p>
          <a:p>
            <a:pPr eaLnBrk="1" hangingPunct="1"/>
            <a:endParaRPr lang="en-US" altLang="zh-CN" sz="2400" dirty="0"/>
          </a:p>
          <a:p>
            <a:pPr eaLnBrk="1" hangingPunct="1"/>
            <a:r>
              <a:rPr lang="en-US" altLang="zh-CN" sz="2400" dirty="0"/>
              <a:t>But what are we going to do if the dataset is just too hard? </a:t>
            </a:r>
          </a:p>
          <a:p>
            <a:pPr eaLnBrk="1" hangingPunct="1"/>
            <a:endParaRPr lang="en-US" altLang="zh-CN" sz="2400" dirty="0"/>
          </a:p>
        </p:txBody>
      </p:sp>
      <p:grpSp>
        <p:nvGrpSpPr>
          <p:cNvPr id="20485" name="Group 22">
            <a:extLst>
              <a:ext uri="{FF2B5EF4-FFF2-40B4-BE49-F238E27FC236}">
                <a16:creationId xmlns:a16="http://schemas.microsoft.com/office/drawing/2014/main" id="{E2C56C20-8CC0-F04B-99F0-3FAAD155444A}"/>
              </a:ext>
            </a:extLst>
          </p:cNvPr>
          <p:cNvGrpSpPr>
            <a:grpSpLocks/>
          </p:cNvGrpSpPr>
          <p:nvPr/>
        </p:nvGrpSpPr>
        <p:grpSpPr bwMode="auto">
          <a:xfrm>
            <a:off x="3429000" y="2895601"/>
            <a:ext cx="4286250" cy="423863"/>
            <a:chOff x="1056" y="2322"/>
            <a:chExt cx="2700" cy="267"/>
          </a:xfrm>
        </p:grpSpPr>
        <p:sp>
          <p:nvSpPr>
            <p:cNvPr id="20524" name="Line 23">
              <a:extLst>
                <a:ext uri="{FF2B5EF4-FFF2-40B4-BE49-F238E27FC236}">
                  <a16:creationId xmlns:a16="http://schemas.microsoft.com/office/drawing/2014/main" id="{B2D5A8A2-D9C5-C04B-BA5A-953BC2AB7725}"/>
                </a:ext>
              </a:extLst>
            </p:cNvPr>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5" name="AutoShape 24">
              <a:extLst>
                <a:ext uri="{FF2B5EF4-FFF2-40B4-BE49-F238E27FC236}">
                  <a16:creationId xmlns:a16="http://schemas.microsoft.com/office/drawing/2014/main" id="{41F8FD3F-71CC-D04C-AEDE-50E95F609850}"/>
                </a:ext>
              </a:extLst>
            </p:cNvPr>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6" name="Line 25">
              <a:extLst>
                <a:ext uri="{FF2B5EF4-FFF2-40B4-BE49-F238E27FC236}">
                  <a16:creationId xmlns:a16="http://schemas.microsoft.com/office/drawing/2014/main" id="{4C248730-4472-204D-9CB3-71790B5A8EB7}"/>
                </a:ext>
              </a:extLst>
            </p:cNvPr>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7" name="Text Box 26">
              <a:extLst>
                <a:ext uri="{FF2B5EF4-FFF2-40B4-BE49-F238E27FC236}">
                  <a16:creationId xmlns:a16="http://schemas.microsoft.com/office/drawing/2014/main" id="{BB47AACF-DD9D-354F-A48C-4B51B8328976}"/>
                </a:ext>
              </a:extLst>
            </p:cNvPr>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8" name="AutoShape 27">
              <a:extLst>
                <a:ext uri="{FF2B5EF4-FFF2-40B4-BE49-F238E27FC236}">
                  <a16:creationId xmlns:a16="http://schemas.microsoft.com/office/drawing/2014/main" id="{76879E1A-9917-2243-8D15-DD55AA41D52C}"/>
                </a:ext>
              </a:extLst>
            </p:cNvPr>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9" name="AutoShape 28">
              <a:extLst>
                <a:ext uri="{FF2B5EF4-FFF2-40B4-BE49-F238E27FC236}">
                  <a16:creationId xmlns:a16="http://schemas.microsoft.com/office/drawing/2014/main" id="{E2B87808-2CD3-3A42-AADE-68E004936217}"/>
                </a:ext>
              </a:extLst>
            </p:cNvPr>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0" name="AutoShape 29">
              <a:extLst>
                <a:ext uri="{FF2B5EF4-FFF2-40B4-BE49-F238E27FC236}">
                  <a16:creationId xmlns:a16="http://schemas.microsoft.com/office/drawing/2014/main" id="{7031EFAA-8DD2-5348-8C51-6D31E7691071}"/>
                </a:ext>
              </a:extLst>
            </p:cNvPr>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1" name="AutoShape 30">
              <a:extLst>
                <a:ext uri="{FF2B5EF4-FFF2-40B4-BE49-F238E27FC236}">
                  <a16:creationId xmlns:a16="http://schemas.microsoft.com/office/drawing/2014/main" id="{5C1432B6-5CE4-9E4B-B001-003E0B57A1D7}"/>
                </a:ext>
              </a:extLst>
            </p:cNvPr>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2" name="AutoShape 31">
              <a:extLst>
                <a:ext uri="{FF2B5EF4-FFF2-40B4-BE49-F238E27FC236}">
                  <a16:creationId xmlns:a16="http://schemas.microsoft.com/office/drawing/2014/main" id="{FDE329F2-0DC2-CB4A-A53A-99969DFBACEC}"/>
                </a:ext>
              </a:extLst>
            </p:cNvPr>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3" name="AutoShape 32">
              <a:extLst>
                <a:ext uri="{FF2B5EF4-FFF2-40B4-BE49-F238E27FC236}">
                  <a16:creationId xmlns:a16="http://schemas.microsoft.com/office/drawing/2014/main" id="{5C6990D0-5548-CC43-BAE2-AD617C99BB56}"/>
                </a:ext>
              </a:extLst>
            </p:cNvPr>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4" name="AutoShape 33">
              <a:extLst>
                <a:ext uri="{FF2B5EF4-FFF2-40B4-BE49-F238E27FC236}">
                  <a16:creationId xmlns:a16="http://schemas.microsoft.com/office/drawing/2014/main" id="{94646C5C-A179-B242-848B-986EB235427D}"/>
                </a:ext>
              </a:extLst>
            </p:cNvPr>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5" name="AutoShape 34">
              <a:extLst>
                <a:ext uri="{FF2B5EF4-FFF2-40B4-BE49-F238E27FC236}">
                  <a16:creationId xmlns:a16="http://schemas.microsoft.com/office/drawing/2014/main" id="{9354425A-4491-C741-BB4A-7B019B8156D8}"/>
                </a:ext>
              </a:extLst>
            </p:cNvPr>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6" name="AutoShape 35">
              <a:extLst>
                <a:ext uri="{FF2B5EF4-FFF2-40B4-BE49-F238E27FC236}">
                  <a16:creationId xmlns:a16="http://schemas.microsoft.com/office/drawing/2014/main" id="{50294C46-5F98-154A-AFE3-AB27DAC0AADA}"/>
                </a:ext>
              </a:extLst>
            </p:cNvPr>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7" name="Text Box 36">
              <a:extLst>
                <a:ext uri="{FF2B5EF4-FFF2-40B4-BE49-F238E27FC236}">
                  <a16:creationId xmlns:a16="http://schemas.microsoft.com/office/drawing/2014/main" id="{B1DEB38C-BB6D-E141-9C61-EF9EDC961A48}"/>
                </a:ext>
              </a:extLst>
            </p:cNvPr>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6" name="Group 37">
            <a:extLst>
              <a:ext uri="{FF2B5EF4-FFF2-40B4-BE49-F238E27FC236}">
                <a16:creationId xmlns:a16="http://schemas.microsoft.com/office/drawing/2014/main" id="{03067FEF-FB64-EE41-9CAD-E6AAFC0EF7C5}"/>
              </a:ext>
            </a:extLst>
          </p:cNvPr>
          <p:cNvGrpSpPr>
            <a:grpSpLocks/>
          </p:cNvGrpSpPr>
          <p:nvPr/>
        </p:nvGrpSpPr>
        <p:grpSpPr bwMode="auto">
          <a:xfrm>
            <a:off x="4876800" y="1600200"/>
            <a:ext cx="4324350" cy="642938"/>
            <a:chOff x="1056" y="1284"/>
            <a:chExt cx="2724" cy="405"/>
          </a:xfrm>
        </p:grpSpPr>
        <p:sp>
          <p:nvSpPr>
            <p:cNvPr id="20508" name="Line 38">
              <a:extLst>
                <a:ext uri="{FF2B5EF4-FFF2-40B4-BE49-F238E27FC236}">
                  <a16:creationId xmlns:a16="http://schemas.microsoft.com/office/drawing/2014/main" id="{D888F7E9-D97B-AE4C-A967-EC48E763BE97}"/>
                </a:ext>
              </a:extLst>
            </p:cNvPr>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9" name="AutoShape 39">
              <a:extLst>
                <a:ext uri="{FF2B5EF4-FFF2-40B4-BE49-F238E27FC236}">
                  <a16:creationId xmlns:a16="http://schemas.microsoft.com/office/drawing/2014/main" id="{466F8E77-9DA2-254A-B211-CD8AC013D906}"/>
                </a:ext>
              </a:extLst>
            </p:cNvPr>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0" name="Line 40">
              <a:extLst>
                <a:ext uri="{FF2B5EF4-FFF2-40B4-BE49-F238E27FC236}">
                  <a16:creationId xmlns:a16="http://schemas.microsoft.com/office/drawing/2014/main" id="{28910965-C564-5E40-9B2C-F0DDDFFA9050}"/>
                </a:ext>
              </a:extLst>
            </p:cNvPr>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11" name="Text Box 41">
              <a:extLst>
                <a:ext uri="{FF2B5EF4-FFF2-40B4-BE49-F238E27FC236}">
                  <a16:creationId xmlns:a16="http://schemas.microsoft.com/office/drawing/2014/main" id="{F28792B1-DBDE-4C45-A103-6DFFE1E7188D}"/>
                </a:ext>
              </a:extLst>
            </p:cNvPr>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2" name="AutoShape 42">
              <a:extLst>
                <a:ext uri="{FF2B5EF4-FFF2-40B4-BE49-F238E27FC236}">
                  <a16:creationId xmlns:a16="http://schemas.microsoft.com/office/drawing/2014/main" id="{2396611E-C140-1644-9C1D-81D4F2298D33}"/>
                </a:ext>
              </a:extLst>
            </p:cNvPr>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3" name="AutoShape 43">
              <a:extLst>
                <a:ext uri="{FF2B5EF4-FFF2-40B4-BE49-F238E27FC236}">
                  <a16:creationId xmlns:a16="http://schemas.microsoft.com/office/drawing/2014/main" id="{AB33FC86-2997-D34F-BA5A-CB939F0F8262}"/>
                </a:ext>
              </a:extLst>
            </p:cNvPr>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4" name="AutoShape 44">
              <a:extLst>
                <a:ext uri="{FF2B5EF4-FFF2-40B4-BE49-F238E27FC236}">
                  <a16:creationId xmlns:a16="http://schemas.microsoft.com/office/drawing/2014/main" id="{9B507322-CDD9-E54C-9F32-727E1F766AD3}"/>
                </a:ext>
              </a:extLst>
            </p:cNvPr>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5" name="AutoShape 45">
              <a:extLst>
                <a:ext uri="{FF2B5EF4-FFF2-40B4-BE49-F238E27FC236}">
                  <a16:creationId xmlns:a16="http://schemas.microsoft.com/office/drawing/2014/main" id="{A053F1BD-DDEE-904E-9780-34028E8D849B}"/>
                </a:ext>
              </a:extLst>
            </p:cNvPr>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6" name="AutoShape 46">
              <a:extLst>
                <a:ext uri="{FF2B5EF4-FFF2-40B4-BE49-F238E27FC236}">
                  <a16:creationId xmlns:a16="http://schemas.microsoft.com/office/drawing/2014/main" id="{51E61D8B-D392-DB42-9A1C-FA87469153CC}"/>
                </a:ext>
              </a:extLst>
            </p:cNvPr>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7" name="AutoShape 47">
              <a:extLst>
                <a:ext uri="{FF2B5EF4-FFF2-40B4-BE49-F238E27FC236}">
                  <a16:creationId xmlns:a16="http://schemas.microsoft.com/office/drawing/2014/main" id="{1AF26280-D91E-F64F-BB77-6503B41106D3}"/>
                </a:ext>
              </a:extLst>
            </p:cNvPr>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8" name="Line 48">
              <a:extLst>
                <a:ext uri="{FF2B5EF4-FFF2-40B4-BE49-F238E27FC236}">
                  <a16:creationId xmlns:a16="http://schemas.microsoft.com/office/drawing/2014/main" id="{1ED9558C-86A9-4442-A84A-9F1F272DB28E}"/>
                </a:ext>
              </a:extLst>
            </p:cNvPr>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19" name="Oval 49">
              <a:extLst>
                <a:ext uri="{FF2B5EF4-FFF2-40B4-BE49-F238E27FC236}">
                  <a16:creationId xmlns:a16="http://schemas.microsoft.com/office/drawing/2014/main" id="{ABE50B40-1F8E-E24C-BC3B-E874AAB7B6AA}"/>
                </a:ext>
              </a:extLst>
            </p:cNvPr>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0" name="Oval 50">
              <a:extLst>
                <a:ext uri="{FF2B5EF4-FFF2-40B4-BE49-F238E27FC236}">
                  <a16:creationId xmlns:a16="http://schemas.microsoft.com/office/drawing/2014/main" id="{FAC299A6-4B31-CF40-8151-9FB76C54B0A0}"/>
                </a:ext>
              </a:extLst>
            </p:cNvPr>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1" name="Line 51">
              <a:extLst>
                <a:ext uri="{FF2B5EF4-FFF2-40B4-BE49-F238E27FC236}">
                  <a16:creationId xmlns:a16="http://schemas.microsoft.com/office/drawing/2014/main" id="{C45595AB-B9A6-E847-A3F7-468E8CFFA416}"/>
                </a:ext>
              </a:extLst>
            </p:cNvPr>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2" name="Line 52">
              <a:extLst>
                <a:ext uri="{FF2B5EF4-FFF2-40B4-BE49-F238E27FC236}">
                  <a16:creationId xmlns:a16="http://schemas.microsoft.com/office/drawing/2014/main" id="{7A294194-5540-1A40-B3B8-B2059760848B}"/>
                </a:ext>
              </a:extLst>
            </p:cNvPr>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3" name="Text Box 53">
              <a:extLst>
                <a:ext uri="{FF2B5EF4-FFF2-40B4-BE49-F238E27FC236}">
                  <a16:creationId xmlns:a16="http://schemas.microsoft.com/office/drawing/2014/main" id="{7043528A-F2CF-5A4F-83A9-7FDF56864619}"/>
                </a:ext>
              </a:extLst>
            </p:cNvPr>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sp>
        <p:nvSpPr>
          <p:cNvPr id="59" name="Title 1">
            <a:extLst>
              <a:ext uri="{FF2B5EF4-FFF2-40B4-BE49-F238E27FC236}">
                <a16:creationId xmlns:a16="http://schemas.microsoft.com/office/drawing/2014/main" id="{2EBA87E2-FBDB-4542-BE86-7BE953B37EF2}"/>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Tree>
    <p:extLst>
      <p:ext uri="{BB962C8B-B14F-4D97-AF65-F5344CB8AC3E}">
        <p14:creationId xmlns:p14="http://schemas.microsoft.com/office/powerpoint/2010/main" val="1658999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a:extLst>
              <a:ext uri="{FF2B5EF4-FFF2-40B4-BE49-F238E27FC236}">
                <a16:creationId xmlns:a16="http://schemas.microsoft.com/office/drawing/2014/main" id="{9697A6D7-CBC1-5A45-B077-1806A9EB6EED}"/>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Datasets that are linearly separable with some noise work out great:</a:t>
            </a:r>
          </a:p>
          <a:p>
            <a:pPr eaLnBrk="1" hangingPunct="1"/>
            <a:endParaRPr lang="en-US" altLang="zh-CN" sz="2400" dirty="0"/>
          </a:p>
          <a:p>
            <a:pPr eaLnBrk="1" hangingPunct="1"/>
            <a:r>
              <a:rPr lang="en-US" altLang="zh-CN" sz="2400" dirty="0"/>
              <a:t>But what are we going to do if the dataset is just too hard? </a:t>
            </a:r>
          </a:p>
          <a:p>
            <a:pPr eaLnBrk="1" hangingPunct="1"/>
            <a:endParaRPr lang="en-US" altLang="zh-CN" sz="2400" dirty="0"/>
          </a:p>
          <a:p>
            <a:pPr eaLnBrk="1" hangingPunct="1"/>
            <a:r>
              <a:rPr lang="en-US" altLang="zh-CN" sz="2400" dirty="0"/>
              <a:t>How about</a:t>
            </a:r>
            <a:r>
              <a:rPr lang="en-US" altLang="zh-CN" sz="2400" dirty="0">
                <a:latin typeface="Times New Roman" panose="02020603050405020304" pitchFamily="18" charset="0"/>
              </a:rPr>
              <a:t>…</a:t>
            </a:r>
            <a:r>
              <a:rPr lang="en-US" altLang="zh-CN" sz="2400" dirty="0"/>
              <a:t> mapping data to a higher-dimensional space?</a:t>
            </a:r>
          </a:p>
        </p:txBody>
      </p:sp>
      <p:sp>
        <p:nvSpPr>
          <p:cNvPr id="20483" name="Text Box 9">
            <a:extLst>
              <a:ext uri="{FF2B5EF4-FFF2-40B4-BE49-F238E27FC236}">
                <a16:creationId xmlns:a16="http://schemas.microsoft.com/office/drawing/2014/main" id="{9BAC06BD-DA10-E04C-B8B0-54F2FC564CF8}"/>
              </a:ext>
            </a:extLst>
          </p:cNvPr>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4" name="Text Box 21">
            <a:extLst>
              <a:ext uri="{FF2B5EF4-FFF2-40B4-BE49-F238E27FC236}">
                <a16:creationId xmlns:a16="http://schemas.microsoft.com/office/drawing/2014/main" id="{F06A67FC-EADF-164D-95BA-2C6B69FD85F8}"/>
              </a:ext>
            </a:extLst>
          </p:cNvPr>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5" name="Group 22">
            <a:extLst>
              <a:ext uri="{FF2B5EF4-FFF2-40B4-BE49-F238E27FC236}">
                <a16:creationId xmlns:a16="http://schemas.microsoft.com/office/drawing/2014/main" id="{E2C56C20-8CC0-F04B-99F0-3FAAD155444A}"/>
              </a:ext>
            </a:extLst>
          </p:cNvPr>
          <p:cNvGrpSpPr>
            <a:grpSpLocks/>
          </p:cNvGrpSpPr>
          <p:nvPr/>
        </p:nvGrpSpPr>
        <p:grpSpPr bwMode="auto">
          <a:xfrm>
            <a:off x="3429000" y="2895601"/>
            <a:ext cx="4286250" cy="423863"/>
            <a:chOff x="1056" y="2322"/>
            <a:chExt cx="2700" cy="267"/>
          </a:xfrm>
        </p:grpSpPr>
        <p:sp>
          <p:nvSpPr>
            <p:cNvPr id="20524" name="Line 23">
              <a:extLst>
                <a:ext uri="{FF2B5EF4-FFF2-40B4-BE49-F238E27FC236}">
                  <a16:creationId xmlns:a16="http://schemas.microsoft.com/office/drawing/2014/main" id="{B2D5A8A2-D9C5-C04B-BA5A-953BC2AB7725}"/>
                </a:ext>
              </a:extLst>
            </p:cNvPr>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5" name="AutoShape 24">
              <a:extLst>
                <a:ext uri="{FF2B5EF4-FFF2-40B4-BE49-F238E27FC236}">
                  <a16:creationId xmlns:a16="http://schemas.microsoft.com/office/drawing/2014/main" id="{41F8FD3F-71CC-D04C-AEDE-50E95F609850}"/>
                </a:ext>
              </a:extLst>
            </p:cNvPr>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6" name="Line 25">
              <a:extLst>
                <a:ext uri="{FF2B5EF4-FFF2-40B4-BE49-F238E27FC236}">
                  <a16:creationId xmlns:a16="http://schemas.microsoft.com/office/drawing/2014/main" id="{4C248730-4472-204D-9CB3-71790B5A8EB7}"/>
                </a:ext>
              </a:extLst>
            </p:cNvPr>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7" name="Text Box 26">
              <a:extLst>
                <a:ext uri="{FF2B5EF4-FFF2-40B4-BE49-F238E27FC236}">
                  <a16:creationId xmlns:a16="http://schemas.microsoft.com/office/drawing/2014/main" id="{BB47AACF-DD9D-354F-A48C-4B51B8328976}"/>
                </a:ext>
              </a:extLst>
            </p:cNvPr>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8" name="AutoShape 27">
              <a:extLst>
                <a:ext uri="{FF2B5EF4-FFF2-40B4-BE49-F238E27FC236}">
                  <a16:creationId xmlns:a16="http://schemas.microsoft.com/office/drawing/2014/main" id="{76879E1A-9917-2243-8D15-DD55AA41D52C}"/>
                </a:ext>
              </a:extLst>
            </p:cNvPr>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9" name="AutoShape 28">
              <a:extLst>
                <a:ext uri="{FF2B5EF4-FFF2-40B4-BE49-F238E27FC236}">
                  <a16:creationId xmlns:a16="http://schemas.microsoft.com/office/drawing/2014/main" id="{E2B87808-2CD3-3A42-AADE-68E004936217}"/>
                </a:ext>
              </a:extLst>
            </p:cNvPr>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0" name="AutoShape 29">
              <a:extLst>
                <a:ext uri="{FF2B5EF4-FFF2-40B4-BE49-F238E27FC236}">
                  <a16:creationId xmlns:a16="http://schemas.microsoft.com/office/drawing/2014/main" id="{7031EFAA-8DD2-5348-8C51-6D31E7691071}"/>
                </a:ext>
              </a:extLst>
            </p:cNvPr>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1" name="AutoShape 30">
              <a:extLst>
                <a:ext uri="{FF2B5EF4-FFF2-40B4-BE49-F238E27FC236}">
                  <a16:creationId xmlns:a16="http://schemas.microsoft.com/office/drawing/2014/main" id="{5C1432B6-5CE4-9E4B-B001-003E0B57A1D7}"/>
                </a:ext>
              </a:extLst>
            </p:cNvPr>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2" name="AutoShape 31">
              <a:extLst>
                <a:ext uri="{FF2B5EF4-FFF2-40B4-BE49-F238E27FC236}">
                  <a16:creationId xmlns:a16="http://schemas.microsoft.com/office/drawing/2014/main" id="{FDE329F2-0DC2-CB4A-A53A-99969DFBACEC}"/>
                </a:ext>
              </a:extLst>
            </p:cNvPr>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3" name="AutoShape 32">
              <a:extLst>
                <a:ext uri="{FF2B5EF4-FFF2-40B4-BE49-F238E27FC236}">
                  <a16:creationId xmlns:a16="http://schemas.microsoft.com/office/drawing/2014/main" id="{5C6990D0-5548-CC43-BAE2-AD617C99BB56}"/>
                </a:ext>
              </a:extLst>
            </p:cNvPr>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4" name="AutoShape 33">
              <a:extLst>
                <a:ext uri="{FF2B5EF4-FFF2-40B4-BE49-F238E27FC236}">
                  <a16:creationId xmlns:a16="http://schemas.microsoft.com/office/drawing/2014/main" id="{94646C5C-A179-B242-848B-986EB235427D}"/>
                </a:ext>
              </a:extLst>
            </p:cNvPr>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5" name="AutoShape 34">
              <a:extLst>
                <a:ext uri="{FF2B5EF4-FFF2-40B4-BE49-F238E27FC236}">
                  <a16:creationId xmlns:a16="http://schemas.microsoft.com/office/drawing/2014/main" id="{9354425A-4491-C741-BB4A-7B019B8156D8}"/>
                </a:ext>
              </a:extLst>
            </p:cNvPr>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6" name="AutoShape 35">
              <a:extLst>
                <a:ext uri="{FF2B5EF4-FFF2-40B4-BE49-F238E27FC236}">
                  <a16:creationId xmlns:a16="http://schemas.microsoft.com/office/drawing/2014/main" id="{50294C46-5F98-154A-AFE3-AB27DAC0AADA}"/>
                </a:ext>
              </a:extLst>
            </p:cNvPr>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7" name="Text Box 36">
              <a:extLst>
                <a:ext uri="{FF2B5EF4-FFF2-40B4-BE49-F238E27FC236}">
                  <a16:creationId xmlns:a16="http://schemas.microsoft.com/office/drawing/2014/main" id="{B1DEB38C-BB6D-E141-9C61-EF9EDC961A48}"/>
                </a:ext>
              </a:extLst>
            </p:cNvPr>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6" name="Group 37">
            <a:extLst>
              <a:ext uri="{FF2B5EF4-FFF2-40B4-BE49-F238E27FC236}">
                <a16:creationId xmlns:a16="http://schemas.microsoft.com/office/drawing/2014/main" id="{03067FEF-FB64-EE41-9CAD-E6AAFC0EF7C5}"/>
              </a:ext>
            </a:extLst>
          </p:cNvPr>
          <p:cNvGrpSpPr>
            <a:grpSpLocks/>
          </p:cNvGrpSpPr>
          <p:nvPr/>
        </p:nvGrpSpPr>
        <p:grpSpPr bwMode="auto">
          <a:xfrm>
            <a:off x="4876800" y="1600200"/>
            <a:ext cx="4324350" cy="642938"/>
            <a:chOff x="1056" y="1284"/>
            <a:chExt cx="2724" cy="405"/>
          </a:xfrm>
        </p:grpSpPr>
        <p:sp>
          <p:nvSpPr>
            <p:cNvPr id="20508" name="Line 38">
              <a:extLst>
                <a:ext uri="{FF2B5EF4-FFF2-40B4-BE49-F238E27FC236}">
                  <a16:creationId xmlns:a16="http://schemas.microsoft.com/office/drawing/2014/main" id="{D888F7E9-D97B-AE4C-A967-EC48E763BE97}"/>
                </a:ext>
              </a:extLst>
            </p:cNvPr>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9" name="AutoShape 39">
              <a:extLst>
                <a:ext uri="{FF2B5EF4-FFF2-40B4-BE49-F238E27FC236}">
                  <a16:creationId xmlns:a16="http://schemas.microsoft.com/office/drawing/2014/main" id="{466F8E77-9DA2-254A-B211-CD8AC013D906}"/>
                </a:ext>
              </a:extLst>
            </p:cNvPr>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0" name="Line 40">
              <a:extLst>
                <a:ext uri="{FF2B5EF4-FFF2-40B4-BE49-F238E27FC236}">
                  <a16:creationId xmlns:a16="http://schemas.microsoft.com/office/drawing/2014/main" id="{28910965-C564-5E40-9B2C-F0DDDFFA9050}"/>
                </a:ext>
              </a:extLst>
            </p:cNvPr>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11" name="Text Box 41">
              <a:extLst>
                <a:ext uri="{FF2B5EF4-FFF2-40B4-BE49-F238E27FC236}">
                  <a16:creationId xmlns:a16="http://schemas.microsoft.com/office/drawing/2014/main" id="{F28792B1-DBDE-4C45-A103-6DFFE1E7188D}"/>
                </a:ext>
              </a:extLst>
            </p:cNvPr>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2" name="AutoShape 42">
              <a:extLst>
                <a:ext uri="{FF2B5EF4-FFF2-40B4-BE49-F238E27FC236}">
                  <a16:creationId xmlns:a16="http://schemas.microsoft.com/office/drawing/2014/main" id="{2396611E-C140-1644-9C1D-81D4F2298D33}"/>
                </a:ext>
              </a:extLst>
            </p:cNvPr>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3" name="AutoShape 43">
              <a:extLst>
                <a:ext uri="{FF2B5EF4-FFF2-40B4-BE49-F238E27FC236}">
                  <a16:creationId xmlns:a16="http://schemas.microsoft.com/office/drawing/2014/main" id="{AB33FC86-2997-D34F-BA5A-CB939F0F8262}"/>
                </a:ext>
              </a:extLst>
            </p:cNvPr>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4" name="AutoShape 44">
              <a:extLst>
                <a:ext uri="{FF2B5EF4-FFF2-40B4-BE49-F238E27FC236}">
                  <a16:creationId xmlns:a16="http://schemas.microsoft.com/office/drawing/2014/main" id="{9B507322-CDD9-E54C-9F32-727E1F766AD3}"/>
                </a:ext>
              </a:extLst>
            </p:cNvPr>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5" name="AutoShape 45">
              <a:extLst>
                <a:ext uri="{FF2B5EF4-FFF2-40B4-BE49-F238E27FC236}">
                  <a16:creationId xmlns:a16="http://schemas.microsoft.com/office/drawing/2014/main" id="{A053F1BD-DDEE-904E-9780-34028E8D849B}"/>
                </a:ext>
              </a:extLst>
            </p:cNvPr>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6" name="AutoShape 46">
              <a:extLst>
                <a:ext uri="{FF2B5EF4-FFF2-40B4-BE49-F238E27FC236}">
                  <a16:creationId xmlns:a16="http://schemas.microsoft.com/office/drawing/2014/main" id="{51E61D8B-D392-DB42-9A1C-FA87469153CC}"/>
                </a:ext>
              </a:extLst>
            </p:cNvPr>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7" name="AutoShape 47">
              <a:extLst>
                <a:ext uri="{FF2B5EF4-FFF2-40B4-BE49-F238E27FC236}">
                  <a16:creationId xmlns:a16="http://schemas.microsoft.com/office/drawing/2014/main" id="{1AF26280-D91E-F64F-BB77-6503B41106D3}"/>
                </a:ext>
              </a:extLst>
            </p:cNvPr>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18" name="Line 48">
              <a:extLst>
                <a:ext uri="{FF2B5EF4-FFF2-40B4-BE49-F238E27FC236}">
                  <a16:creationId xmlns:a16="http://schemas.microsoft.com/office/drawing/2014/main" id="{1ED9558C-86A9-4442-A84A-9F1F272DB28E}"/>
                </a:ext>
              </a:extLst>
            </p:cNvPr>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19" name="Oval 49">
              <a:extLst>
                <a:ext uri="{FF2B5EF4-FFF2-40B4-BE49-F238E27FC236}">
                  <a16:creationId xmlns:a16="http://schemas.microsoft.com/office/drawing/2014/main" id="{ABE50B40-1F8E-E24C-BC3B-E874AAB7B6AA}"/>
                </a:ext>
              </a:extLst>
            </p:cNvPr>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0" name="Oval 50">
              <a:extLst>
                <a:ext uri="{FF2B5EF4-FFF2-40B4-BE49-F238E27FC236}">
                  <a16:creationId xmlns:a16="http://schemas.microsoft.com/office/drawing/2014/main" id="{FAC299A6-4B31-CF40-8151-9FB76C54B0A0}"/>
                </a:ext>
              </a:extLst>
            </p:cNvPr>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1" name="Line 51">
              <a:extLst>
                <a:ext uri="{FF2B5EF4-FFF2-40B4-BE49-F238E27FC236}">
                  <a16:creationId xmlns:a16="http://schemas.microsoft.com/office/drawing/2014/main" id="{C45595AB-B9A6-E847-A3F7-468E8CFFA416}"/>
                </a:ext>
              </a:extLst>
            </p:cNvPr>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2" name="Line 52">
              <a:extLst>
                <a:ext uri="{FF2B5EF4-FFF2-40B4-BE49-F238E27FC236}">
                  <a16:creationId xmlns:a16="http://schemas.microsoft.com/office/drawing/2014/main" id="{7A294194-5540-1A40-B3B8-B2059760848B}"/>
                </a:ext>
              </a:extLst>
            </p:cNvPr>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3" name="Text Box 53">
              <a:extLst>
                <a:ext uri="{FF2B5EF4-FFF2-40B4-BE49-F238E27FC236}">
                  <a16:creationId xmlns:a16="http://schemas.microsoft.com/office/drawing/2014/main" id="{7043528A-F2CF-5A4F-83A9-7FDF56864619}"/>
                </a:ext>
              </a:extLst>
            </p:cNvPr>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60">
            <a:extLst>
              <a:ext uri="{FF2B5EF4-FFF2-40B4-BE49-F238E27FC236}">
                <a16:creationId xmlns:a16="http://schemas.microsoft.com/office/drawing/2014/main" id="{27729AE4-D23E-0947-8209-376D8017CC38}"/>
              </a:ext>
            </a:extLst>
          </p:cNvPr>
          <p:cNvGrpSpPr>
            <a:grpSpLocks/>
          </p:cNvGrpSpPr>
          <p:nvPr/>
        </p:nvGrpSpPr>
        <p:grpSpPr bwMode="auto">
          <a:xfrm>
            <a:off x="3429001" y="3962401"/>
            <a:ext cx="4352925" cy="1827213"/>
            <a:chOff x="1122" y="2874"/>
            <a:chExt cx="2742" cy="1151"/>
          </a:xfrm>
        </p:grpSpPr>
        <p:sp>
          <p:nvSpPr>
            <p:cNvPr id="20488" name="Line 6">
              <a:extLst>
                <a:ext uri="{FF2B5EF4-FFF2-40B4-BE49-F238E27FC236}">
                  <a16:creationId xmlns:a16="http://schemas.microsoft.com/office/drawing/2014/main" id="{03B89FB2-4BBA-E444-BE00-2E5C887F97D7}"/>
                </a:ext>
              </a:extLst>
            </p:cNvPr>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489" name="AutoShape 7">
              <a:extLst>
                <a:ext uri="{FF2B5EF4-FFF2-40B4-BE49-F238E27FC236}">
                  <a16:creationId xmlns:a16="http://schemas.microsoft.com/office/drawing/2014/main" id="{4B89AF28-7DF2-4F45-93F9-ECCA561D058C}"/>
                </a:ext>
              </a:extLst>
            </p:cNvPr>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0" name="Line 8">
              <a:extLst>
                <a:ext uri="{FF2B5EF4-FFF2-40B4-BE49-F238E27FC236}">
                  <a16:creationId xmlns:a16="http://schemas.microsoft.com/office/drawing/2014/main" id="{30A959C1-0C52-A746-A6CD-D998D45B2F66}"/>
                </a:ext>
              </a:extLst>
            </p:cNvPr>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491" name="AutoShape 10">
              <a:extLst>
                <a:ext uri="{FF2B5EF4-FFF2-40B4-BE49-F238E27FC236}">
                  <a16:creationId xmlns:a16="http://schemas.microsoft.com/office/drawing/2014/main" id="{D59E7878-0671-D247-A3A0-D5E741555C04}"/>
                </a:ext>
              </a:extLst>
            </p:cNvPr>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2" name="AutoShape 11">
              <a:extLst>
                <a:ext uri="{FF2B5EF4-FFF2-40B4-BE49-F238E27FC236}">
                  <a16:creationId xmlns:a16="http://schemas.microsoft.com/office/drawing/2014/main" id="{5DC03EBB-8008-FF46-8B0B-4B61A4B90C7A}"/>
                </a:ext>
              </a:extLst>
            </p:cNvPr>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3" name="AutoShape 12">
              <a:extLst>
                <a:ext uri="{FF2B5EF4-FFF2-40B4-BE49-F238E27FC236}">
                  <a16:creationId xmlns:a16="http://schemas.microsoft.com/office/drawing/2014/main" id="{A2A20D26-9993-E94A-A3EB-8E9BE84B1B37}"/>
                </a:ext>
              </a:extLst>
            </p:cNvPr>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4" name="AutoShape 13">
              <a:extLst>
                <a:ext uri="{FF2B5EF4-FFF2-40B4-BE49-F238E27FC236}">
                  <a16:creationId xmlns:a16="http://schemas.microsoft.com/office/drawing/2014/main" id="{5FEB987B-0C17-7047-AB28-B0112A6C16E5}"/>
                </a:ext>
              </a:extLst>
            </p:cNvPr>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5" name="AutoShape 14">
              <a:extLst>
                <a:ext uri="{FF2B5EF4-FFF2-40B4-BE49-F238E27FC236}">
                  <a16:creationId xmlns:a16="http://schemas.microsoft.com/office/drawing/2014/main" id="{AACFAE11-DE82-CA4D-9B29-B9564A5FA9CD}"/>
                </a:ext>
              </a:extLst>
            </p:cNvPr>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6" name="AutoShape 15">
              <a:extLst>
                <a:ext uri="{FF2B5EF4-FFF2-40B4-BE49-F238E27FC236}">
                  <a16:creationId xmlns:a16="http://schemas.microsoft.com/office/drawing/2014/main" id="{6D27AC99-9CBD-344C-B61B-FB3F0E0D2A88}"/>
                </a:ext>
              </a:extLst>
            </p:cNvPr>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7" name="AutoShape 16">
              <a:extLst>
                <a:ext uri="{FF2B5EF4-FFF2-40B4-BE49-F238E27FC236}">
                  <a16:creationId xmlns:a16="http://schemas.microsoft.com/office/drawing/2014/main" id="{7842108C-2946-F146-97A2-D16385771668}"/>
                </a:ext>
              </a:extLst>
            </p:cNvPr>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8" name="AutoShape 17">
              <a:extLst>
                <a:ext uri="{FF2B5EF4-FFF2-40B4-BE49-F238E27FC236}">
                  <a16:creationId xmlns:a16="http://schemas.microsoft.com/office/drawing/2014/main" id="{6ECAA7B1-1747-274E-AF5E-1ADDC6D847F2}"/>
                </a:ext>
              </a:extLst>
            </p:cNvPr>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9" name="AutoShape 18">
              <a:extLst>
                <a:ext uri="{FF2B5EF4-FFF2-40B4-BE49-F238E27FC236}">
                  <a16:creationId xmlns:a16="http://schemas.microsoft.com/office/drawing/2014/main" id="{99376C2E-5A5B-4042-8855-03F2EC25899B}"/>
                </a:ext>
              </a:extLst>
            </p:cNvPr>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0" name="Line 19">
              <a:extLst>
                <a:ext uri="{FF2B5EF4-FFF2-40B4-BE49-F238E27FC236}">
                  <a16:creationId xmlns:a16="http://schemas.microsoft.com/office/drawing/2014/main" id="{358583CD-52A7-BF4F-A935-CDC852476F84}"/>
                </a:ext>
              </a:extLst>
            </p:cNvPr>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1" name="Text Box 20">
              <a:extLst>
                <a:ext uri="{FF2B5EF4-FFF2-40B4-BE49-F238E27FC236}">
                  <a16:creationId xmlns:a16="http://schemas.microsoft.com/office/drawing/2014/main" id="{2E21269C-50D2-254E-A6F9-9E2B74A6AA39}"/>
                </a:ext>
              </a:extLst>
            </p:cNvPr>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2" name="Line 54">
              <a:extLst>
                <a:ext uri="{FF2B5EF4-FFF2-40B4-BE49-F238E27FC236}">
                  <a16:creationId xmlns:a16="http://schemas.microsoft.com/office/drawing/2014/main" id="{24665668-0D1C-8849-A9C2-F6D37F7CFAB2}"/>
                </a:ext>
              </a:extLst>
            </p:cNvPr>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3" name="Line 55">
              <a:extLst>
                <a:ext uri="{FF2B5EF4-FFF2-40B4-BE49-F238E27FC236}">
                  <a16:creationId xmlns:a16="http://schemas.microsoft.com/office/drawing/2014/main" id="{62DF0EF5-62A7-514F-A567-7889F7146036}"/>
                </a:ext>
              </a:extLst>
            </p:cNvPr>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4" name="Line 56">
              <a:extLst>
                <a:ext uri="{FF2B5EF4-FFF2-40B4-BE49-F238E27FC236}">
                  <a16:creationId xmlns:a16="http://schemas.microsoft.com/office/drawing/2014/main" id="{3069E5AE-1047-074D-A3BB-7B790563F8E0}"/>
                </a:ext>
              </a:extLst>
            </p:cNvPr>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5" name="Oval 57">
              <a:extLst>
                <a:ext uri="{FF2B5EF4-FFF2-40B4-BE49-F238E27FC236}">
                  <a16:creationId xmlns:a16="http://schemas.microsoft.com/office/drawing/2014/main" id="{96C0858B-C15B-FC47-9784-8B6ACAE4F2E3}"/>
                </a:ext>
              </a:extLst>
            </p:cNvPr>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6" name="Oval 58">
              <a:extLst>
                <a:ext uri="{FF2B5EF4-FFF2-40B4-BE49-F238E27FC236}">
                  <a16:creationId xmlns:a16="http://schemas.microsoft.com/office/drawing/2014/main" id="{0B923DF4-8A15-174E-ACE7-C0A0C8D32247}"/>
                </a:ext>
              </a:extLst>
            </p:cNvPr>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7" name="Oval 59">
              <a:extLst>
                <a:ext uri="{FF2B5EF4-FFF2-40B4-BE49-F238E27FC236}">
                  <a16:creationId xmlns:a16="http://schemas.microsoft.com/office/drawing/2014/main" id="{1E3ACC94-9127-7544-BC1E-B2702CF605C7}"/>
                </a:ext>
              </a:extLst>
            </p:cNvPr>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sp>
        <p:nvSpPr>
          <p:cNvPr id="59" name="Title 1">
            <a:extLst>
              <a:ext uri="{FF2B5EF4-FFF2-40B4-BE49-F238E27FC236}">
                <a16:creationId xmlns:a16="http://schemas.microsoft.com/office/drawing/2014/main" id="{2EBA87E2-FBDB-4542-BE86-7BE953B37EF2}"/>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Tree>
    <p:extLst>
      <p:ext uri="{BB962C8B-B14F-4D97-AF65-F5344CB8AC3E}">
        <p14:creationId xmlns:p14="http://schemas.microsoft.com/office/powerpoint/2010/main" val="484638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a:extLst>
              <a:ext uri="{FF2B5EF4-FFF2-40B4-BE49-F238E27FC236}">
                <a16:creationId xmlns:a16="http://schemas.microsoft.com/office/drawing/2014/main" id="{9697A6D7-CBC1-5A45-B077-1806A9EB6EED}"/>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This is exactly what we did to figure out how to instruct linear SVMs and how they worked…</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How about</a:t>
            </a:r>
            <a:r>
              <a:rPr lang="en-US" altLang="zh-CN" sz="2400" dirty="0">
                <a:latin typeface="Times New Roman" panose="02020603050405020304" pitchFamily="18" charset="0"/>
              </a:rPr>
              <a:t>…</a:t>
            </a:r>
            <a:r>
              <a:rPr lang="en-US" altLang="zh-CN" sz="2400" dirty="0"/>
              <a:t> mapping data to a higher-dimensional space?</a:t>
            </a:r>
          </a:p>
        </p:txBody>
      </p:sp>
      <p:sp>
        <p:nvSpPr>
          <p:cNvPr id="20483" name="Text Box 9">
            <a:extLst>
              <a:ext uri="{FF2B5EF4-FFF2-40B4-BE49-F238E27FC236}">
                <a16:creationId xmlns:a16="http://schemas.microsoft.com/office/drawing/2014/main" id="{9BAC06BD-DA10-E04C-B8B0-54F2FC564CF8}"/>
              </a:ext>
            </a:extLst>
          </p:cNvPr>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4" name="Text Box 21">
            <a:extLst>
              <a:ext uri="{FF2B5EF4-FFF2-40B4-BE49-F238E27FC236}">
                <a16:creationId xmlns:a16="http://schemas.microsoft.com/office/drawing/2014/main" id="{F06A67FC-EADF-164D-95BA-2C6B69FD85F8}"/>
              </a:ext>
            </a:extLst>
          </p:cNvPr>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5" name="Group 22">
            <a:extLst>
              <a:ext uri="{FF2B5EF4-FFF2-40B4-BE49-F238E27FC236}">
                <a16:creationId xmlns:a16="http://schemas.microsoft.com/office/drawing/2014/main" id="{E2C56C20-8CC0-F04B-99F0-3FAAD155444A}"/>
              </a:ext>
            </a:extLst>
          </p:cNvPr>
          <p:cNvGrpSpPr>
            <a:grpSpLocks/>
          </p:cNvGrpSpPr>
          <p:nvPr/>
        </p:nvGrpSpPr>
        <p:grpSpPr bwMode="auto">
          <a:xfrm>
            <a:off x="3903663" y="2339976"/>
            <a:ext cx="4286250" cy="423863"/>
            <a:chOff x="1056" y="2322"/>
            <a:chExt cx="2700" cy="267"/>
          </a:xfrm>
        </p:grpSpPr>
        <p:sp>
          <p:nvSpPr>
            <p:cNvPr id="20524" name="Line 23">
              <a:extLst>
                <a:ext uri="{FF2B5EF4-FFF2-40B4-BE49-F238E27FC236}">
                  <a16:creationId xmlns:a16="http://schemas.microsoft.com/office/drawing/2014/main" id="{B2D5A8A2-D9C5-C04B-BA5A-953BC2AB7725}"/>
                </a:ext>
              </a:extLst>
            </p:cNvPr>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5" name="AutoShape 24">
              <a:extLst>
                <a:ext uri="{FF2B5EF4-FFF2-40B4-BE49-F238E27FC236}">
                  <a16:creationId xmlns:a16="http://schemas.microsoft.com/office/drawing/2014/main" id="{41F8FD3F-71CC-D04C-AEDE-50E95F609850}"/>
                </a:ext>
              </a:extLst>
            </p:cNvPr>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6" name="Line 25">
              <a:extLst>
                <a:ext uri="{FF2B5EF4-FFF2-40B4-BE49-F238E27FC236}">
                  <a16:creationId xmlns:a16="http://schemas.microsoft.com/office/drawing/2014/main" id="{4C248730-4472-204D-9CB3-71790B5A8EB7}"/>
                </a:ext>
              </a:extLst>
            </p:cNvPr>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27" name="Text Box 26">
              <a:extLst>
                <a:ext uri="{FF2B5EF4-FFF2-40B4-BE49-F238E27FC236}">
                  <a16:creationId xmlns:a16="http://schemas.microsoft.com/office/drawing/2014/main" id="{BB47AACF-DD9D-354F-A48C-4B51B8328976}"/>
                </a:ext>
              </a:extLst>
            </p:cNvPr>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8" name="AutoShape 27">
              <a:extLst>
                <a:ext uri="{FF2B5EF4-FFF2-40B4-BE49-F238E27FC236}">
                  <a16:creationId xmlns:a16="http://schemas.microsoft.com/office/drawing/2014/main" id="{76879E1A-9917-2243-8D15-DD55AA41D52C}"/>
                </a:ext>
              </a:extLst>
            </p:cNvPr>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29" name="AutoShape 28">
              <a:extLst>
                <a:ext uri="{FF2B5EF4-FFF2-40B4-BE49-F238E27FC236}">
                  <a16:creationId xmlns:a16="http://schemas.microsoft.com/office/drawing/2014/main" id="{E2B87808-2CD3-3A42-AADE-68E004936217}"/>
                </a:ext>
              </a:extLst>
            </p:cNvPr>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0" name="AutoShape 29">
              <a:extLst>
                <a:ext uri="{FF2B5EF4-FFF2-40B4-BE49-F238E27FC236}">
                  <a16:creationId xmlns:a16="http://schemas.microsoft.com/office/drawing/2014/main" id="{7031EFAA-8DD2-5348-8C51-6D31E7691071}"/>
                </a:ext>
              </a:extLst>
            </p:cNvPr>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1" name="AutoShape 30">
              <a:extLst>
                <a:ext uri="{FF2B5EF4-FFF2-40B4-BE49-F238E27FC236}">
                  <a16:creationId xmlns:a16="http://schemas.microsoft.com/office/drawing/2014/main" id="{5C1432B6-5CE4-9E4B-B001-003E0B57A1D7}"/>
                </a:ext>
              </a:extLst>
            </p:cNvPr>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2" name="AutoShape 31">
              <a:extLst>
                <a:ext uri="{FF2B5EF4-FFF2-40B4-BE49-F238E27FC236}">
                  <a16:creationId xmlns:a16="http://schemas.microsoft.com/office/drawing/2014/main" id="{FDE329F2-0DC2-CB4A-A53A-99969DFBACEC}"/>
                </a:ext>
              </a:extLst>
            </p:cNvPr>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3" name="AutoShape 32">
              <a:extLst>
                <a:ext uri="{FF2B5EF4-FFF2-40B4-BE49-F238E27FC236}">
                  <a16:creationId xmlns:a16="http://schemas.microsoft.com/office/drawing/2014/main" id="{5C6990D0-5548-CC43-BAE2-AD617C99BB56}"/>
                </a:ext>
              </a:extLst>
            </p:cNvPr>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4" name="AutoShape 33">
              <a:extLst>
                <a:ext uri="{FF2B5EF4-FFF2-40B4-BE49-F238E27FC236}">
                  <a16:creationId xmlns:a16="http://schemas.microsoft.com/office/drawing/2014/main" id="{94646C5C-A179-B242-848B-986EB235427D}"/>
                </a:ext>
              </a:extLst>
            </p:cNvPr>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5" name="AutoShape 34">
              <a:extLst>
                <a:ext uri="{FF2B5EF4-FFF2-40B4-BE49-F238E27FC236}">
                  <a16:creationId xmlns:a16="http://schemas.microsoft.com/office/drawing/2014/main" id="{9354425A-4491-C741-BB4A-7B019B8156D8}"/>
                </a:ext>
              </a:extLst>
            </p:cNvPr>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6" name="AutoShape 35">
              <a:extLst>
                <a:ext uri="{FF2B5EF4-FFF2-40B4-BE49-F238E27FC236}">
                  <a16:creationId xmlns:a16="http://schemas.microsoft.com/office/drawing/2014/main" id="{50294C46-5F98-154A-AFE3-AB27DAC0AADA}"/>
                </a:ext>
              </a:extLst>
            </p:cNvPr>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37" name="Text Box 36">
              <a:extLst>
                <a:ext uri="{FF2B5EF4-FFF2-40B4-BE49-F238E27FC236}">
                  <a16:creationId xmlns:a16="http://schemas.microsoft.com/office/drawing/2014/main" id="{B1DEB38C-BB6D-E141-9C61-EF9EDC961A48}"/>
                </a:ext>
              </a:extLst>
            </p:cNvPr>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60">
            <a:extLst>
              <a:ext uri="{FF2B5EF4-FFF2-40B4-BE49-F238E27FC236}">
                <a16:creationId xmlns:a16="http://schemas.microsoft.com/office/drawing/2014/main" id="{27729AE4-D23E-0947-8209-376D8017CC38}"/>
              </a:ext>
            </a:extLst>
          </p:cNvPr>
          <p:cNvGrpSpPr>
            <a:grpSpLocks/>
          </p:cNvGrpSpPr>
          <p:nvPr/>
        </p:nvGrpSpPr>
        <p:grpSpPr bwMode="auto">
          <a:xfrm>
            <a:off x="3429001" y="3962401"/>
            <a:ext cx="4352925" cy="1827213"/>
            <a:chOff x="1122" y="2874"/>
            <a:chExt cx="2742" cy="1151"/>
          </a:xfrm>
        </p:grpSpPr>
        <p:sp>
          <p:nvSpPr>
            <p:cNvPr id="20488" name="Line 6">
              <a:extLst>
                <a:ext uri="{FF2B5EF4-FFF2-40B4-BE49-F238E27FC236}">
                  <a16:creationId xmlns:a16="http://schemas.microsoft.com/office/drawing/2014/main" id="{03B89FB2-4BBA-E444-BE00-2E5C887F97D7}"/>
                </a:ext>
              </a:extLst>
            </p:cNvPr>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489" name="AutoShape 7">
              <a:extLst>
                <a:ext uri="{FF2B5EF4-FFF2-40B4-BE49-F238E27FC236}">
                  <a16:creationId xmlns:a16="http://schemas.microsoft.com/office/drawing/2014/main" id="{4B89AF28-7DF2-4F45-93F9-ECCA561D058C}"/>
                </a:ext>
              </a:extLst>
            </p:cNvPr>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0" name="Line 8">
              <a:extLst>
                <a:ext uri="{FF2B5EF4-FFF2-40B4-BE49-F238E27FC236}">
                  <a16:creationId xmlns:a16="http://schemas.microsoft.com/office/drawing/2014/main" id="{30A959C1-0C52-A746-A6CD-D998D45B2F66}"/>
                </a:ext>
              </a:extLst>
            </p:cNvPr>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491" name="AutoShape 10">
              <a:extLst>
                <a:ext uri="{FF2B5EF4-FFF2-40B4-BE49-F238E27FC236}">
                  <a16:creationId xmlns:a16="http://schemas.microsoft.com/office/drawing/2014/main" id="{D59E7878-0671-D247-A3A0-D5E741555C04}"/>
                </a:ext>
              </a:extLst>
            </p:cNvPr>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2" name="AutoShape 11">
              <a:extLst>
                <a:ext uri="{FF2B5EF4-FFF2-40B4-BE49-F238E27FC236}">
                  <a16:creationId xmlns:a16="http://schemas.microsoft.com/office/drawing/2014/main" id="{5DC03EBB-8008-FF46-8B0B-4B61A4B90C7A}"/>
                </a:ext>
              </a:extLst>
            </p:cNvPr>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3" name="AutoShape 12">
              <a:extLst>
                <a:ext uri="{FF2B5EF4-FFF2-40B4-BE49-F238E27FC236}">
                  <a16:creationId xmlns:a16="http://schemas.microsoft.com/office/drawing/2014/main" id="{A2A20D26-9993-E94A-A3EB-8E9BE84B1B37}"/>
                </a:ext>
              </a:extLst>
            </p:cNvPr>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4" name="AutoShape 13">
              <a:extLst>
                <a:ext uri="{FF2B5EF4-FFF2-40B4-BE49-F238E27FC236}">
                  <a16:creationId xmlns:a16="http://schemas.microsoft.com/office/drawing/2014/main" id="{5FEB987B-0C17-7047-AB28-B0112A6C16E5}"/>
                </a:ext>
              </a:extLst>
            </p:cNvPr>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5" name="AutoShape 14">
              <a:extLst>
                <a:ext uri="{FF2B5EF4-FFF2-40B4-BE49-F238E27FC236}">
                  <a16:creationId xmlns:a16="http://schemas.microsoft.com/office/drawing/2014/main" id="{AACFAE11-DE82-CA4D-9B29-B9564A5FA9CD}"/>
                </a:ext>
              </a:extLst>
            </p:cNvPr>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6" name="AutoShape 15">
              <a:extLst>
                <a:ext uri="{FF2B5EF4-FFF2-40B4-BE49-F238E27FC236}">
                  <a16:creationId xmlns:a16="http://schemas.microsoft.com/office/drawing/2014/main" id="{6D27AC99-9CBD-344C-B61B-FB3F0E0D2A88}"/>
                </a:ext>
              </a:extLst>
            </p:cNvPr>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7" name="AutoShape 16">
              <a:extLst>
                <a:ext uri="{FF2B5EF4-FFF2-40B4-BE49-F238E27FC236}">
                  <a16:creationId xmlns:a16="http://schemas.microsoft.com/office/drawing/2014/main" id="{7842108C-2946-F146-97A2-D16385771668}"/>
                </a:ext>
              </a:extLst>
            </p:cNvPr>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8" name="AutoShape 17">
              <a:extLst>
                <a:ext uri="{FF2B5EF4-FFF2-40B4-BE49-F238E27FC236}">
                  <a16:creationId xmlns:a16="http://schemas.microsoft.com/office/drawing/2014/main" id="{6ECAA7B1-1747-274E-AF5E-1ADDC6D847F2}"/>
                </a:ext>
              </a:extLst>
            </p:cNvPr>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499" name="AutoShape 18">
              <a:extLst>
                <a:ext uri="{FF2B5EF4-FFF2-40B4-BE49-F238E27FC236}">
                  <a16:creationId xmlns:a16="http://schemas.microsoft.com/office/drawing/2014/main" id="{99376C2E-5A5B-4042-8855-03F2EC25899B}"/>
                </a:ext>
              </a:extLst>
            </p:cNvPr>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0" name="Line 19">
              <a:extLst>
                <a:ext uri="{FF2B5EF4-FFF2-40B4-BE49-F238E27FC236}">
                  <a16:creationId xmlns:a16="http://schemas.microsoft.com/office/drawing/2014/main" id="{358583CD-52A7-BF4F-A935-CDC852476F84}"/>
                </a:ext>
              </a:extLst>
            </p:cNvPr>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1" name="Text Box 20">
              <a:extLst>
                <a:ext uri="{FF2B5EF4-FFF2-40B4-BE49-F238E27FC236}">
                  <a16:creationId xmlns:a16="http://schemas.microsoft.com/office/drawing/2014/main" id="{2E21269C-50D2-254E-A6F9-9E2B74A6AA39}"/>
                </a:ext>
              </a:extLst>
            </p:cNvPr>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2" name="Line 54">
              <a:extLst>
                <a:ext uri="{FF2B5EF4-FFF2-40B4-BE49-F238E27FC236}">
                  <a16:creationId xmlns:a16="http://schemas.microsoft.com/office/drawing/2014/main" id="{24665668-0D1C-8849-A9C2-F6D37F7CFAB2}"/>
                </a:ext>
              </a:extLst>
            </p:cNvPr>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3" name="Line 55">
              <a:extLst>
                <a:ext uri="{FF2B5EF4-FFF2-40B4-BE49-F238E27FC236}">
                  <a16:creationId xmlns:a16="http://schemas.microsoft.com/office/drawing/2014/main" id="{62DF0EF5-62A7-514F-A567-7889F7146036}"/>
                </a:ext>
              </a:extLst>
            </p:cNvPr>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4" name="Line 56">
              <a:extLst>
                <a:ext uri="{FF2B5EF4-FFF2-40B4-BE49-F238E27FC236}">
                  <a16:creationId xmlns:a16="http://schemas.microsoft.com/office/drawing/2014/main" id="{3069E5AE-1047-074D-A3BB-7B790563F8E0}"/>
                </a:ext>
              </a:extLst>
            </p:cNvPr>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505" name="Oval 57">
              <a:extLst>
                <a:ext uri="{FF2B5EF4-FFF2-40B4-BE49-F238E27FC236}">
                  <a16:creationId xmlns:a16="http://schemas.microsoft.com/office/drawing/2014/main" id="{96C0858B-C15B-FC47-9784-8B6ACAE4F2E3}"/>
                </a:ext>
              </a:extLst>
            </p:cNvPr>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6" name="Oval 58">
              <a:extLst>
                <a:ext uri="{FF2B5EF4-FFF2-40B4-BE49-F238E27FC236}">
                  <a16:creationId xmlns:a16="http://schemas.microsoft.com/office/drawing/2014/main" id="{0B923DF4-8A15-174E-ACE7-C0A0C8D32247}"/>
                </a:ext>
              </a:extLst>
            </p:cNvPr>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0507" name="Oval 59">
              <a:extLst>
                <a:ext uri="{FF2B5EF4-FFF2-40B4-BE49-F238E27FC236}">
                  <a16:creationId xmlns:a16="http://schemas.microsoft.com/office/drawing/2014/main" id="{1E3ACC94-9127-7544-BC1E-B2702CF605C7}"/>
                </a:ext>
              </a:extLst>
            </p:cNvPr>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grpSp>
      <p:sp>
        <p:nvSpPr>
          <p:cNvPr id="59" name="Title 1">
            <a:extLst>
              <a:ext uri="{FF2B5EF4-FFF2-40B4-BE49-F238E27FC236}">
                <a16:creationId xmlns:a16="http://schemas.microsoft.com/office/drawing/2014/main" id="{2EBA87E2-FBDB-4542-BE86-7BE953B37EF2}"/>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Tree>
    <p:extLst>
      <p:ext uri="{BB962C8B-B14F-4D97-AF65-F5344CB8AC3E}">
        <p14:creationId xmlns:p14="http://schemas.microsoft.com/office/powerpoint/2010/main" val="2426771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3834-6D2F-3844-92F3-EFD56CCB6A5D}"/>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
        <p:nvSpPr>
          <p:cNvPr id="3" name="Rectangle 5">
            <a:extLst>
              <a:ext uri="{FF2B5EF4-FFF2-40B4-BE49-F238E27FC236}">
                <a16:creationId xmlns:a16="http://schemas.microsoft.com/office/drawing/2014/main" id="{93A99D3C-CE37-184D-962D-0114942671E9}"/>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So in essence: we didn’t know how to classify our dataset </a:t>
            </a:r>
            <a:r>
              <a:rPr lang="en-US" altLang="zh-CN" sz="2400" i="1" dirty="0"/>
              <a:t>yet… </a:t>
            </a:r>
            <a:r>
              <a:rPr lang="en-US" altLang="zh-CN" sz="2400" dirty="0"/>
              <a:t>but to inform our process we considered a higher plane of existence!</a:t>
            </a:r>
          </a:p>
          <a:p>
            <a:pPr eaLnBrk="1" hangingPunct="1"/>
            <a:endParaRPr lang="en-US" altLang="zh-CN" sz="2400" dirty="0"/>
          </a:p>
          <a:p>
            <a:pPr eaLnBrk="1" hangingPunct="1"/>
            <a:endParaRPr lang="en-US" altLang="zh-CN" sz="2400" dirty="0"/>
          </a:p>
          <a:p>
            <a:pPr eaLnBrk="1" hangingPunct="1"/>
            <a:endParaRPr lang="en-US" altLang="zh-CN" sz="2400" dirty="0"/>
          </a:p>
        </p:txBody>
      </p:sp>
    </p:spTree>
    <p:extLst>
      <p:ext uri="{BB962C8B-B14F-4D97-AF65-F5344CB8AC3E}">
        <p14:creationId xmlns:p14="http://schemas.microsoft.com/office/powerpoint/2010/main" val="3967725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3834-6D2F-3844-92F3-EFD56CCB6A5D}"/>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
        <p:nvSpPr>
          <p:cNvPr id="3" name="Rectangle 5">
            <a:extLst>
              <a:ext uri="{FF2B5EF4-FFF2-40B4-BE49-F238E27FC236}">
                <a16:creationId xmlns:a16="http://schemas.microsoft.com/office/drawing/2014/main" id="{93A99D3C-CE37-184D-962D-0114942671E9}"/>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So in essence: we didn’t know how to classify our dataset </a:t>
            </a:r>
            <a:r>
              <a:rPr lang="en-US" altLang="zh-CN" sz="2400" i="1" dirty="0"/>
              <a:t>yet… </a:t>
            </a:r>
            <a:r>
              <a:rPr lang="en-US" altLang="zh-CN" sz="2400" dirty="0"/>
              <a:t>but to inform our process we considered a higher plane of existence!</a:t>
            </a:r>
          </a:p>
          <a:p>
            <a:pPr eaLnBrk="1" hangingPunct="1"/>
            <a:endParaRPr lang="en-US" altLang="zh-CN" sz="2400" dirty="0"/>
          </a:p>
          <a:p>
            <a:pPr eaLnBrk="1" hangingPunct="1"/>
            <a:endParaRPr lang="en-US" altLang="zh-CN" sz="2400" dirty="0"/>
          </a:p>
          <a:p>
            <a:pPr eaLnBrk="1" hangingPunct="1"/>
            <a:endParaRPr lang="en-US" altLang="zh-CN" sz="2400" dirty="0"/>
          </a:p>
        </p:txBody>
      </p:sp>
      <p:pic>
        <p:nvPicPr>
          <p:cNvPr id="52226" name="Picture 2" descr="Image result for higher plane of existence">
            <a:extLst>
              <a:ext uri="{FF2B5EF4-FFF2-40B4-BE49-F238E27FC236}">
                <a16:creationId xmlns:a16="http://schemas.microsoft.com/office/drawing/2014/main" id="{7FB5C10F-C213-B544-944D-A0F7F90A0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6" t="11335" r="7271" b="8334"/>
          <a:stretch/>
        </p:blipFill>
        <p:spPr bwMode="auto">
          <a:xfrm>
            <a:off x="4333005" y="2385391"/>
            <a:ext cx="3373590" cy="347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92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3834-6D2F-3844-92F3-EFD56CCB6A5D}"/>
              </a:ext>
            </a:extLst>
          </p:cNvPr>
          <p:cNvSpPr txBox="1">
            <a:spLocks/>
          </p:cNvSpPr>
          <p:nvPr/>
        </p:nvSpPr>
        <p:spPr>
          <a:xfrm>
            <a:off x="3066321" y="115888"/>
            <a:ext cx="5678488"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Linear </a:t>
            </a:r>
            <a:r>
              <a:rPr lang="it-IT" kern="0" dirty="0" err="1"/>
              <a:t>SVMs</a:t>
            </a:r>
            <a:r>
              <a:rPr lang="it-IT" kern="0" dirty="0"/>
              <a:t>: </a:t>
            </a:r>
            <a:r>
              <a:rPr lang="it-IT" kern="0" dirty="0" err="1"/>
              <a:t>Overview</a:t>
            </a:r>
            <a:r>
              <a:rPr lang="it-IT" kern="0" dirty="0"/>
              <a:t> (</a:t>
            </a:r>
            <a:r>
              <a:rPr lang="it-IT" kern="0" dirty="0" err="1"/>
              <a:t>cont’d</a:t>
            </a:r>
            <a:r>
              <a:rPr lang="it-IT" kern="0" dirty="0"/>
              <a:t>)</a:t>
            </a:r>
          </a:p>
        </p:txBody>
      </p:sp>
      <p:sp>
        <p:nvSpPr>
          <p:cNvPr id="3" name="Rectangle 5">
            <a:extLst>
              <a:ext uri="{FF2B5EF4-FFF2-40B4-BE49-F238E27FC236}">
                <a16:creationId xmlns:a16="http://schemas.microsoft.com/office/drawing/2014/main" id="{93A99D3C-CE37-184D-962D-0114942671E9}"/>
              </a:ext>
            </a:extLst>
          </p:cNvPr>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So in essence: we didn’t know how to classify our dataset </a:t>
            </a:r>
            <a:r>
              <a:rPr lang="en-US" altLang="zh-CN" sz="2400" i="1" dirty="0"/>
              <a:t>yet… </a:t>
            </a:r>
            <a:r>
              <a:rPr lang="en-US" altLang="zh-CN" sz="2400" dirty="0"/>
              <a:t>but to inform our process we considered a higher plane of existence!</a:t>
            </a:r>
          </a:p>
          <a:p>
            <a:pPr eaLnBrk="1" hangingPunct="1"/>
            <a:endParaRPr lang="en-US" altLang="zh-CN" sz="2400" dirty="0"/>
          </a:p>
          <a:p>
            <a:pPr eaLnBrk="1" hangingPunct="1"/>
            <a:endParaRPr lang="en-US" altLang="zh-CN" sz="2400" dirty="0"/>
          </a:p>
          <a:p>
            <a:pPr eaLnBrk="1" hangingPunct="1"/>
            <a:endParaRPr lang="en-US" altLang="zh-CN" sz="2400" dirty="0"/>
          </a:p>
        </p:txBody>
      </p:sp>
      <p:pic>
        <p:nvPicPr>
          <p:cNvPr id="52226" name="Picture 2" descr="Image result for higher plane of existence">
            <a:extLst>
              <a:ext uri="{FF2B5EF4-FFF2-40B4-BE49-F238E27FC236}">
                <a16:creationId xmlns:a16="http://schemas.microsoft.com/office/drawing/2014/main" id="{7FB5C10F-C213-B544-944D-A0F7F90A0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6" t="11335" r="7271" b="8334"/>
          <a:stretch/>
        </p:blipFill>
        <p:spPr bwMode="auto">
          <a:xfrm>
            <a:off x="4333005" y="2385391"/>
            <a:ext cx="3373590" cy="34720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4A161-CD52-724E-9B8E-4FEA13B8F107}"/>
              </a:ext>
            </a:extLst>
          </p:cNvPr>
          <p:cNvSpPr txBox="1"/>
          <p:nvPr/>
        </p:nvSpPr>
        <p:spPr>
          <a:xfrm>
            <a:off x="8189844" y="4015410"/>
            <a:ext cx="1944757" cy="646331"/>
          </a:xfrm>
          <a:prstGeom prst="rect">
            <a:avLst/>
          </a:prstGeom>
          <a:noFill/>
        </p:spPr>
        <p:txBody>
          <a:bodyPr wrap="square" rtlCol="0">
            <a:spAutoFit/>
          </a:bodyPr>
          <a:lstStyle/>
          <a:p>
            <a:r>
              <a:rPr lang="it-IT" b="1" i="1" dirty="0" err="1"/>
              <a:t>Let’s</a:t>
            </a:r>
            <a:r>
              <a:rPr lang="it-IT" b="1" i="1" dirty="0"/>
              <a:t> do the </a:t>
            </a:r>
            <a:r>
              <a:rPr lang="it-IT" b="1" i="1" dirty="0" err="1"/>
              <a:t>same</a:t>
            </a:r>
            <a:r>
              <a:rPr lang="it-IT" b="1" i="1" dirty="0"/>
              <a:t> </a:t>
            </a:r>
            <a:r>
              <a:rPr lang="it-IT" b="1" i="1" dirty="0" err="1"/>
              <a:t>again</a:t>
            </a:r>
            <a:r>
              <a:rPr lang="it-IT" b="1" i="1" dirty="0"/>
              <a:t>!</a:t>
            </a:r>
          </a:p>
        </p:txBody>
      </p:sp>
    </p:spTree>
    <p:extLst>
      <p:ext uri="{BB962C8B-B14F-4D97-AF65-F5344CB8AC3E}">
        <p14:creationId xmlns:p14="http://schemas.microsoft.com/office/powerpoint/2010/main" val="2283095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E0BB-5D27-534E-978D-7D8C088E56BB}"/>
              </a:ext>
            </a:extLst>
          </p:cNvPr>
          <p:cNvSpPr>
            <a:spLocks noGrp="1"/>
          </p:cNvSpPr>
          <p:nvPr>
            <p:ph type="title"/>
          </p:nvPr>
        </p:nvSpPr>
        <p:spPr/>
        <p:txBody>
          <a:bodyPr/>
          <a:lstStyle/>
          <a:p>
            <a:r>
              <a:rPr lang="it-IT" dirty="0"/>
              <a:t>A </a:t>
            </a:r>
            <a:r>
              <a:rPr lang="it-IT" dirty="0" err="1"/>
              <a:t>higher</a:t>
            </a:r>
            <a:r>
              <a:rPr lang="it-IT" dirty="0"/>
              <a:t> </a:t>
            </a:r>
            <a:r>
              <a:rPr lang="it-IT" dirty="0" err="1"/>
              <a:t>plane</a:t>
            </a:r>
            <a:r>
              <a:rPr lang="it-IT" dirty="0"/>
              <a:t> of </a:t>
            </a:r>
            <a:r>
              <a:rPr lang="it-IT" dirty="0" err="1"/>
              <a:t>existence</a:t>
            </a:r>
            <a:r>
              <a:rPr lang="it-IT" dirty="0"/>
              <a:t>…</a:t>
            </a:r>
          </a:p>
        </p:txBody>
      </p:sp>
      <p:pic>
        <p:nvPicPr>
          <p:cNvPr id="5" name="Picture 4">
            <a:extLst>
              <a:ext uri="{FF2B5EF4-FFF2-40B4-BE49-F238E27FC236}">
                <a16:creationId xmlns:a16="http://schemas.microsoft.com/office/drawing/2014/main" id="{65BA218B-4E73-034C-AAC6-5D67FEEDC5CE}"/>
              </a:ext>
            </a:extLst>
          </p:cNvPr>
          <p:cNvPicPr>
            <a:picLocks noChangeAspect="1"/>
          </p:cNvPicPr>
          <p:nvPr/>
        </p:nvPicPr>
        <p:blipFill rotWithShape="1">
          <a:blip r:embed="rId2"/>
          <a:srcRect r="4970"/>
          <a:stretch/>
        </p:blipFill>
        <p:spPr>
          <a:xfrm>
            <a:off x="3928864" y="2037739"/>
            <a:ext cx="6620604" cy="2743200"/>
          </a:xfrm>
          <a:prstGeom prst="rect">
            <a:avLst/>
          </a:prstGeom>
        </p:spPr>
      </p:pic>
      <p:pic>
        <p:nvPicPr>
          <p:cNvPr id="77826" name="Picture 2" descr="Image result for matrix">
            <a:extLst>
              <a:ext uri="{FF2B5EF4-FFF2-40B4-BE49-F238E27FC236}">
                <a16:creationId xmlns:a16="http://schemas.microsoft.com/office/drawing/2014/main" id="{1F00A78C-D01D-E349-A0D1-69857FFE0D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54" r="22436"/>
          <a:stretch/>
        </p:blipFill>
        <p:spPr bwMode="auto">
          <a:xfrm>
            <a:off x="1688123" y="2138607"/>
            <a:ext cx="2240740" cy="254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9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EECC54C4-A3F7-8941-AACA-7B93CEAB8E5A}"/>
              </a:ext>
            </a:extLst>
          </p:cNvPr>
          <p:cNvSpPr>
            <a:spLocks noChangeArrowheads="1"/>
          </p:cNvSpPr>
          <p:nvPr/>
        </p:nvSpPr>
        <p:spPr bwMode="auto">
          <a:xfrm>
            <a:off x="1905000" y="1066800"/>
            <a:ext cx="862351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General idea:   the original input space can always be mapped to some higher-dimensional feature space where the training set is linearly separable:</a:t>
            </a:r>
          </a:p>
        </p:txBody>
      </p:sp>
      <p:sp>
        <p:nvSpPr>
          <p:cNvPr id="21507" name="Line 6">
            <a:extLst>
              <a:ext uri="{FF2B5EF4-FFF2-40B4-BE49-F238E27FC236}">
                <a16:creationId xmlns:a16="http://schemas.microsoft.com/office/drawing/2014/main" id="{D1F18F6C-7F0F-6744-9F33-F5EC9FBBABFA}"/>
              </a:ext>
            </a:extLst>
          </p:cNvPr>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08" name="Line 7">
            <a:extLst>
              <a:ext uri="{FF2B5EF4-FFF2-40B4-BE49-F238E27FC236}">
                <a16:creationId xmlns:a16="http://schemas.microsoft.com/office/drawing/2014/main" id="{61530E01-7C21-6343-92CD-1D9DC2C7B421}"/>
              </a:ext>
            </a:extLst>
          </p:cNvPr>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09" name="AutoShape 8">
            <a:extLst>
              <a:ext uri="{FF2B5EF4-FFF2-40B4-BE49-F238E27FC236}">
                <a16:creationId xmlns:a16="http://schemas.microsoft.com/office/drawing/2014/main" id="{94DCE59C-AC04-6143-A741-03B61A46A932}"/>
              </a:ext>
            </a:extLst>
          </p:cNvPr>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0" name="AutoShape 9">
            <a:extLst>
              <a:ext uri="{FF2B5EF4-FFF2-40B4-BE49-F238E27FC236}">
                <a16:creationId xmlns:a16="http://schemas.microsoft.com/office/drawing/2014/main" id="{C9ABBE4B-30DA-B541-A2F0-77829AB06934}"/>
              </a:ext>
            </a:extLst>
          </p:cNvPr>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1" name="AutoShape 10">
            <a:extLst>
              <a:ext uri="{FF2B5EF4-FFF2-40B4-BE49-F238E27FC236}">
                <a16:creationId xmlns:a16="http://schemas.microsoft.com/office/drawing/2014/main" id="{8A5FB068-CFAB-4546-94CF-F0A0A9AC6D0F}"/>
              </a:ext>
            </a:extLst>
          </p:cNvPr>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2" name="AutoShape 11">
            <a:extLst>
              <a:ext uri="{FF2B5EF4-FFF2-40B4-BE49-F238E27FC236}">
                <a16:creationId xmlns:a16="http://schemas.microsoft.com/office/drawing/2014/main" id="{CDBD0151-4C95-D741-A44E-43C91A881B61}"/>
              </a:ext>
            </a:extLst>
          </p:cNvPr>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3" name="AutoShape 12">
            <a:extLst>
              <a:ext uri="{FF2B5EF4-FFF2-40B4-BE49-F238E27FC236}">
                <a16:creationId xmlns:a16="http://schemas.microsoft.com/office/drawing/2014/main" id="{E7B7CE05-B56C-4247-BBA4-B9397FDD43E0}"/>
              </a:ext>
            </a:extLst>
          </p:cNvPr>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4" name="AutoShape 13">
            <a:extLst>
              <a:ext uri="{FF2B5EF4-FFF2-40B4-BE49-F238E27FC236}">
                <a16:creationId xmlns:a16="http://schemas.microsoft.com/office/drawing/2014/main" id="{4E99E645-1D1A-884B-A94C-E4AAF7A044D2}"/>
              </a:ext>
            </a:extLst>
          </p:cNvPr>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5" name="AutoShape 14">
            <a:extLst>
              <a:ext uri="{FF2B5EF4-FFF2-40B4-BE49-F238E27FC236}">
                <a16:creationId xmlns:a16="http://schemas.microsoft.com/office/drawing/2014/main" id="{EA57E61D-8116-F843-9DA1-F2E66B440EBD}"/>
              </a:ext>
            </a:extLst>
          </p:cNvPr>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6" name="AutoShape 15">
            <a:extLst>
              <a:ext uri="{FF2B5EF4-FFF2-40B4-BE49-F238E27FC236}">
                <a16:creationId xmlns:a16="http://schemas.microsoft.com/office/drawing/2014/main" id="{F52675B8-A645-3B42-BD87-4B66F28F1739}"/>
              </a:ext>
            </a:extLst>
          </p:cNvPr>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7" name="AutoShape 16">
            <a:extLst>
              <a:ext uri="{FF2B5EF4-FFF2-40B4-BE49-F238E27FC236}">
                <a16:creationId xmlns:a16="http://schemas.microsoft.com/office/drawing/2014/main" id="{9D560949-573A-AF49-A149-E8C78F8CF060}"/>
              </a:ext>
            </a:extLst>
          </p:cNvPr>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8" name="AutoShape 17">
            <a:extLst>
              <a:ext uri="{FF2B5EF4-FFF2-40B4-BE49-F238E27FC236}">
                <a16:creationId xmlns:a16="http://schemas.microsoft.com/office/drawing/2014/main" id="{04307D7C-614F-694E-8E81-A795EEE0E50A}"/>
              </a:ext>
            </a:extLst>
          </p:cNvPr>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19" name="AutoShape 18">
            <a:extLst>
              <a:ext uri="{FF2B5EF4-FFF2-40B4-BE49-F238E27FC236}">
                <a16:creationId xmlns:a16="http://schemas.microsoft.com/office/drawing/2014/main" id="{C4682577-786E-3E4C-B16A-DC84080536EF}"/>
              </a:ext>
            </a:extLst>
          </p:cNvPr>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0" name="AutoShape 19">
            <a:extLst>
              <a:ext uri="{FF2B5EF4-FFF2-40B4-BE49-F238E27FC236}">
                <a16:creationId xmlns:a16="http://schemas.microsoft.com/office/drawing/2014/main" id="{71F5DAEE-506B-2E49-B3D7-136C65DF06D5}"/>
              </a:ext>
            </a:extLst>
          </p:cNvPr>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1" name="AutoShape 20">
            <a:extLst>
              <a:ext uri="{FF2B5EF4-FFF2-40B4-BE49-F238E27FC236}">
                <a16:creationId xmlns:a16="http://schemas.microsoft.com/office/drawing/2014/main" id="{A1E5C835-89DA-B34D-8B23-DCE7166F5671}"/>
              </a:ext>
            </a:extLst>
          </p:cNvPr>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2" name="AutoShape 21">
            <a:extLst>
              <a:ext uri="{FF2B5EF4-FFF2-40B4-BE49-F238E27FC236}">
                <a16:creationId xmlns:a16="http://schemas.microsoft.com/office/drawing/2014/main" id="{DBCE1AB6-C8F4-224D-A391-119A4ACA4E51}"/>
              </a:ext>
            </a:extLst>
          </p:cNvPr>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3" name="AutoShape 22">
            <a:extLst>
              <a:ext uri="{FF2B5EF4-FFF2-40B4-BE49-F238E27FC236}">
                <a16:creationId xmlns:a16="http://schemas.microsoft.com/office/drawing/2014/main" id="{F62C8AA2-D2E9-624D-9D2C-2DFCEF0D7DE7}"/>
              </a:ext>
            </a:extLst>
          </p:cNvPr>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4" name="AutoShape 23">
            <a:extLst>
              <a:ext uri="{FF2B5EF4-FFF2-40B4-BE49-F238E27FC236}">
                <a16:creationId xmlns:a16="http://schemas.microsoft.com/office/drawing/2014/main" id="{33F07E3E-ED05-DA46-83F0-5A8889D90D28}"/>
              </a:ext>
            </a:extLst>
          </p:cNvPr>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5" name="AutoShape 24">
            <a:extLst>
              <a:ext uri="{FF2B5EF4-FFF2-40B4-BE49-F238E27FC236}">
                <a16:creationId xmlns:a16="http://schemas.microsoft.com/office/drawing/2014/main" id="{1EF705C2-F03C-D84C-AF07-19865FBB4CCB}"/>
              </a:ext>
            </a:extLst>
          </p:cNvPr>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6" name="AutoShape 25">
            <a:extLst>
              <a:ext uri="{FF2B5EF4-FFF2-40B4-BE49-F238E27FC236}">
                <a16:creationId xmlns:a16="http://schemas.microsoft.com/office/drawing/2014/main" id="{693A4772-D7A7-8C4A-AEEE-CFE75F52717C}"/>
              </a:ext>
            </a:extLst>
          </p:cNvPr>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7" name="AutoShape 26">
            <a:extLst>
              <a:ext uri="{FF2B5EF4-FFF2-40B4-BE49-F238E27FC236}">
                <a16:creationId xmlns:a16="http://schemas.microsoft.com/office/drawing/2014/main" id="{53159748-A32C-D14B-8941-B5341E746193}"/>
              </a:ext>
            </a:extLst>
          </p:cNvPr>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8" name="Oval 27">
            <a:extLst>
              <a:ext uri="{FF2B5EF4-FFF2-40B4-BE49-F238E27FC236}">
                <a16:creationId xmlns:a16="http://schemas.microsoft.com/office/drawing/2014/main" id="{01974187-471A-E143-B2CE-3501B7F41ACA}"/>
              </a:ext>
            </a:extLst>
          </p:cNvPr>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29" name="AutoShape 28">
            <a:extLst>
              <a:ext uri="{FF2B5EF4-FFF2-40B4-BE49-F238E27FC236}">
                <a16:creationId xmlns:a16="http://schemas.microsoft.com/office/drawing/2014/main" id="{C146B0EB-6A62-824E-920E-6EFB2CB1B798}"/>
              </a:ext>
            </a:extLst>
          </p:cNvPr>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0" name="AutoShape 29">
            <a:extLst>
              <a:ext uri="{FF2B5EF4-FFF2-40B4-BE49-F238E27FC236}">
                <a16:creationId xmlns:a16="http://schemas.microsoft.com/office/drawing/2014/main" id="{753C2C4B-1C98-AA40-938D-26758896781C}"/>
              </a:ext>
            </a:extLst>
          </p:cNvPr>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1" name="Line 30">
            <a:extLst>
              <a:ext uri="{FF2B5EF4-FFF2-40B4-BE49-F238E27FC236}">
                <a16:creationId xmlns:a16="http://schemas.microsoft.com/office/drawing/2014/main" id="{D8579839-282A-0348-87CB-D40AD77810F7}"/>
              </a:ext>
            </a:extLst>
          </p:cNvPr>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32" name="Line 31">
            <a:extLst>
              <a:ext uri="{FF2B5EF4-FFF2-40B4-BE49-F238E27FC236}">
                <a16:creationId xmlns:a16="http://schemas.microsoft.com/office/drawing/2014/main" id="{2E7F861F-8A12-2544-BC46-3632FF8A6514}"/>
              </a:ext>
            </a:extLst>
          </p:cNvPr>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33" name="AutoShape 32">
            <a:extLst>
              <a:ext uri="{FF2B5EF4-FFF2-40B4-BE49-F238E27FC236}">
                <a16:creationId xmlns:a16="http://schemas.microsoft.com/office/drawing/2014/main" id="{D47FE711-9F92-B74E-BCE0-BF1E857E6420}"/>
              </a:ext>
            </a:extLst>
          </p:cNvPr>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4" name="AutoShape 33">
            <a:extLst>
              <a:ext uri="{FF2B5EF4-FFF2-40B4-BE49-F238E27FC236}">
                <a16:creationId xmlns:a16="http://schemas.microsoft.com/office/drawing/2014/main" id="{A3360CA3-B286-0549-A52F-AA75516EDE2B}"/>
              </a:ext>
            </a:extLst>
          </p:cNvPr>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5" name="AutoShape 34">
            <a:extLst>
              <a:ext uri="{FF2B5EF4-FFF2-40B4-BE49-F238E27FC236}">
                <a16:creationId xmlns:a16="http://schemas.microsoft.com/office/drawing/2014/main" id="{2DF61C9B-B4E2-4148-B6DB-149DCCE72CFC}"/>
              </a:ext>
            </a:extLst>
          </p:cNvPr>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6" name="AutoShape 35">
            <a:extLst>
              <a:ext uri="{FF2B5EF4-FFF2-40B4-BE49-F238E27FC236}">
                <a16:creationId xmlns:a16="http://schemas.microsoft.com/office/drawing/2014/main" id="{F78D810C-F5F9-7443-9FD9-7114EC2D7253}"/>
              </a:ext>
            </a:extLst>
          </p:cNvPr>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7" name="AutoShape 36">
            <a:extLst>
              <a:ext uri="{FF2B5EF4-FFF2-40B4-BE49-F238E27FC236}">
                <a16:creationId xmlns:a16="http://schemas.microsoft.com/office/drawing/2014/main" id="{B30BF030-5614-944B-B096-64849C129CE4}"/>
              </a:ext>
            </a:extLst>
          </p:cNvPr>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8" name="AutoShape 37">
            <a:extLst>
              <a:ext uri="{FF2B5EF4-FFF2-40B4-BE49-F238E27FC236}">
                <a16:creationId xmlns:a16="http://schemas.microsoft.com/office/drawing/2014/main" id="{875055D6-EE3F-BB4B-AAB5-B30BD7629AA2}"/>
              </a:ext>
            </a:extLst>
          </p:cNvPr>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39" name="AutoShape 38">
            <a:extLst>
              <a:ext uri="{FF2B5EF4-FFF2-40B4-BE49-F238E27FC236}">
                <a16:creationId xmlns:a16="http://schemas.microsoft.com/office/drawing/2014/main" id="{804F4E20-54E3-8843-BCAB-0B9C639F591B}"/>
              </a:ext>
            </a:extLst>
          </p:cNvPr>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0" name="AutoShape 39">
            <a:extLst>
              <a:ext uri="{FF2B5EF4-FFF2-40B4-BE49-F238E27FC236}">
                <a16:creationId xmlns:a16="http://schemas.microsoft.com/office/drawing/2014/main" id="{F0854FF0-498A-B94B-9E27-526A9BE060EA}"/>
              </a:ext>
            </a:extLst>
          </p:cNvPr>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1" name="AutoShape 40">
            <a:extLst>
              <a:ext uri="{FF2B5EF4-FFF2-40B4-BE49-F238E27FC236}">
                <a16:creationId xmlns:a16="http://schemas.microsoft.com/office/drawing/2014/main" id="{9D8186E4-A007-7842-9A2A-970D620A9EB9}"/>
              </a:ext>
            </a:extLst>
          </p:cNvPr>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2" name="AutoShape 41">
            <a:extLst>
              <a:ext uri="{FF2B5EF4-FFF2-40B4-BE49-F238E27FC236}">
                <a16:creationId xmlns:a16="http://schemas.microsoft.com/office/drawing/2014/main" id="{C1A2253E-6EA1-9144-980A-37A0415D17E5}"/>
              </a:ext>
            </a:extLst>
          </p:cNvPr>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3" name="AutoShape 42">
            <a:extLst>
              <a:ext uri="{FF2B5EF4-FFF2-40B4-BE49-F238E27FC236}">
                <a16:creationId xmlns:a16="http://schemas.microsoft.com/office/drawing/2014/main" id="{49195D22-27B5-8E45-A444-965B34AFE2C7}"/>
              </a:ext>
            </a:extLst>
          </p:cNvPr>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4" name="AutoShape 43">
            <a:extLst>
              <a:ext uri="{FF2B5EF4-FFF2-40B4-BE49-F238E27FC236}">
                <a16:creationId xmlns:a16="http://schemas.microsoft.com/office/drawing/2014/main" id="{1E8EAFDD-9A0E-7D4F-89A3-0C7142DF4A82}"/>
              </a:ext>
            </a:extLst>
          </p:cNvPr>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5" name="AutoShape 44">
            <a:extLst>
              <a:ext uri="{FF2B5EF4-FFF2-40B4-BE49-F238E27FC236}">
                <a16:creationId xmlns:a16="http://schemas.microsoft.com/office/drawing/2014/main" id="{0FA8FA39-783D-3847-8EDA-E58A426DBFE2}"/>
              </a:ext>
            </a:extLst>
          </p:cNvPr>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6" name="AutoShape 45">
            <a:extLst>
              <a:ext uri="{FF2B5EF4-FFF2-40B4-BE49-F238E27FC236}">
                <a16:creationId xmlns:a16="http://schemas.microsoft.com/office/drawing/2014/main" id="{A8C31AA2-3649-D845-88BA-85125190841B}"/>
              </a:ext>
            </a:extLst>
          </p:cNvPr>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7" name="AutoShape 46">
            <a:extLst>
              <a:ext uri="{FF2B5EF4-FFF2-40B4-BE49-F238E27FC236}">
                <a16:creationId xmlns:a16="http://schemas.microsoft.com/office/drawing/2014/main" id="{8A01735A-BD2C-7F43-8F9F-BF303E7B7C86}"/>
              </a:ext>
            </a:extLst>
          </p:cNvPr>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8" name="AutoShape 47">
            <a:extLst>
              <a:ext uri="{FF2B5EF4-FFF2-40B4-BE49-F238E27FC236}">
                <a16:creationId xmlns:a16="http://schemas.microsoft.com/office/drawing/2014/main" id="{5BBA476B-0B85-0048-B303-AFEAD413D701}"/>
              </a:ext>
            </a:extLst>
          </p:cNvPr>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49" name="AutoShape 48">
            <a:extLst>
              <a:ext uri="{FF2B5EF4-FFF2-40B4-BE49-F238E27FC236}">
                <a16:creationId xmlns:a16="http://schemas.microsoft.com/office/drawing/2014/main" id="{26E6C06B-EBEE-EC4A-B397-D9EAEA3F428F}"/>
              </a:ext>
            </a:extLst>
          </p:cNvPr>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50" name="AutoShape 49">
            <a:extLst>
              <a:ext uri="{FF2B5EF4-FFF2-40B4-BE49-F238E27FC236}">
                <a16:creationId xmlns:a16="http://schemas.microsoft.com/office/drawing/2014/main" id="{020C1FDC-1D44-F54E-BC41-566506E6475E}"/>
              </a:ext>
            </a:extLst>
          </p:cNvPr>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51" name="AutoShape 50">
            <a:extLst>
              <a:ext uri="{FF2B5EF4-FFF2-40B4-BE49-F238E27FC236}">
                <a16:creationId xmlns:a16="http://schemas.microsoft.com/office/drawing/2014/main" id="{A4C2A441-3CB1-B743-95D1-C0B4277CC2A1}"/>
              </a:ext>
            </a:extLst>
          </p:cNvPr>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52" name="AutoShape 51">
            <a:extLst>
              <a:ext uri="{FF2B5EF4-FFF2-40B4-BE49-F238E27FC236}">
                <a16:creationId xmlns:a16="http://schemas.microsoft.com/office/drawing/2014/main" id="{8D04BA4E-4D4B-AE42-B1D2-901ECD6BFA52}"/>
              </a:ext>
            </a:extLst>
          </p:cNvPr>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53" name="AutoShape 52">
            <a:extLst>
              <a:ext uri="{FF2B5EF4-FFF2-40B4-BE49-F238E27FC236}">
                <a16:creationId xmlns:a16="http://schemas.microsoft.com/office/drawing/2014/main" id="{563F47CA-4FFC-4D4C-9CFE-17B0F249AF25}"/>
              </a:ext>
            </a:extLst>
          </p:cNvPr>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54" name="Line 53">
            <a:extLst>
              <a:ext uri="{FF2B5EF4-FFF2-40B4-BE49-F238E27FC236}">
                <a16:creationId xmlns:a16="http://schemas.microsoft.com/office/drawing/2014/main" id="{32C0B035-3C96-EB40-8CC3-7D49E447721B}"/>
              </a:ext>
            </a:extLst>
          </p:cNvPr>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55" name="Line 54">
            <a:extLst>
              <a:ext uri="{FF2B5EF4-FFF2-40B4-BE49-F238E27FC236}">
                <a16:creationId xmlns:a16="http://schemas.microsoft.com/office/drawing/2014/main" id="{5DE94E4B-DB14-B741-BE32-882FCA92B1B1}"/>
              </a:ext>
            </a:extLst>
          </p:cNvPr>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56" name="Line 55">
            <a:extLst>
              <a:ext uri="{FF2B5EF4-FFF2-40B4-BE49-F238E27FC236}">
                <a16:creationId xmlns:a16="http://schemas.microsoft.com/office/drawing/2014/main" id="{FB07610D-8012-B64C-B6D5-7FF9576DA3FF}"/>
              </a:ext>
            </a:extLst>
          </p:cNvPr>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57" name="Line 56">
            <a:extLst>
              <a:ext uri="{FF2B5EF4-FFF2-40B4-BE49-F238E27FC236}">
                <a16:creationId xmlns:a16="http://schemas.microsoft.com/office/drawing/2014/main" id="{927072A4-0C81-974A-86C0-5EC3E71D8F29}"/>
              </a:ext>
            </a:extLst>
          </p:cNvPr>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58" name="Line 57">
            <a:extLst>
              <a:ext uri="{FF2B5EF4-FFF2-40B4-BE49-F238E27FC236}">
                <a16:creationId xmlns:a16="http://schemas.microsoft.com/office/drawing/2014/main" id="{DAF5A689-85D5-A548-AB03-4C8349ADDFB8}"/>
              </a:ext>
            </a:extLst>
          </p:cNvPr>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59" name="AutoShape 58">
            <a:extLst>
              <a:ext uri="{FF2B5EF4-FFF2-40B4-BE49-F238E27FC236}">
                <a16:creationId xmlns:a16="http://schemas.microsoft.com/office/drawing/2014/main" id="{6D2814B7-40CB-A144-975B-20776411D3B1}"/>
              </a:ext>
            </a:extLst>
          </p:cNvPr>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it-IT" altLang="it-IT"/>
          </a:p>
        </p:txBody>
      </p:sp>
      <p:sp>
        <p:nvSpPr>
          <p:cNvPr id="21560" name="Text Box 59">
            <a:extLst>
              <a:ext uri="{FF2B5EF4-FFF2-40B4-BE49-F238E27FC236}">
                <a16:creationId xmlns:a16="http://schemas.microsoft.com/office/drawing/2014/main" id="{DA199AC2-F9E4-9244-9873-BBDD252CD304}"/>
              </a:ext>
            </a:extLst>
          </p:cNvPr>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el-GR" altLang="it-IT" sz="2000">
                <a:latin typeface="Times New Roman" panose="02020603050405020304" pitchFamily="18" charset="0"/>
              </a:rPr>
              <a:t>Φ</a:t>
            </a:r>
            <a:r>
              <a:rPr lang="en-US" altLang="zh-CN" sz="2000">
                <a:latin typeface="Times New Roman" panose="02020603050405020304" pitchFamily="18" charset="0"/>
              </a:rPr>
              <a:t>: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a:t>
            </a:r>
            <a:r>
              <a:rPr lang="en-US" altLang="zh-CN" sz="2000">
                <a:latin typeface="Times New Roman" panose="02020603050405020304" pitchFamily="18" charset="0"/>
              </a:rPr>
              <a:t> </a:t>
            </a:r>
            <a:r>
              <a:rPr lang="el-GR" altLang="it-IT" sz="2000">
                <a:latin typeface="Times New Roman" panose="02020603050405020304" pitchFamily="18" charset="0"/>
              </a:rPr>
              <a:t>φ</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a:t>
            </a:r>
          </a:p>
        </p:txBody>
      </p:sp>
      <p:sp>
        <p:nvSpPr>
          <p:cNvPr id="58" name="Title 1">
            <a:extLst>
              <a:ext uri="{FF2B5EF4-FFF2-40B4-BE49-F238E27FC236}">
                <a16:creationId xmlns:a16="http://schemas.microsoft.com/office/drawing/2014/main" id="{5151BEE6-B95A-3A4B-8019-A6AA6236975C}"/>
              </a:ext>
            </a:extLst>
          </p:cNvPr>
          <p:cNvSpPr txBox="1">
            <a:spLocks/>
          </p:cNvSpPr>
          <p:nvPr/>
        </p:nvSpPr>
        <p:spPr>
          <a:xfrm>
            <a:off x="1770856" y="100013"/>
            <a:ext cx="6510405"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Non-Linear </a:t>
            </a:r>
            <a:r>
              <a:rPr lang="it-IT" kern="0" dirty="0" err="1"/>
              <a:t>SVMs</a:t>
            </a:r>
            <a:r>
              <a:rPr lang="it-IT" kern="0" dirty="0"/>
              <a:t>: </a:t>
            </a:r>
            <a:r>
              <a:rPr lang="it-IT" kern="0" dirty="0" err="1"/>
              <a:t>Feature</a:t>
            </a:r>
            <a:r>
              <a:rPr lang="it-IT" kern="0" dirty="0"/>
              <a:t> </a:t>
            </a:r>
            <a:r>
              <a:rPr lang="it-IT" kern="0" dirty="0" err="1"/>
              <a:t>Spaces</a:t>
            </a:r>
            <a:r>
              <a:rPr lang="it-IT" kern="0" dirty="0"/>
              <a:t>!</a:t>
            </a:r>
          </a:p>
        </p:txBody>
      </p:sp>
    </p:spTree>
    <p:extLst>
      <p:ext uri="{BB962C8B-B14F-4D97-AF65-F5344CB8AC3E}">
        <p14:creationId xmlns:p14="http://schemas.microsoft.com/office/powerpoint/2010/main" val="353587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3" name="TextBox 2">
            <a:extLst>
              <a:ext uri="{FF2B5EF4-FFF2-40B4-BE49-F238E27FC236}">
                <a16:creationId xmlns:a16="http://schemas.microsoft.com/office/drawing/2014/main" id="{BC8EEB5A-A789-1049-9A0D-F990D8EDA80D}"/>
              </a:ext>
            </a:extLst>
          </p:cNvPr>
          <p:cNvSpPr txBox="1"/>
          <p:nvPr/>
        </p:nvSpPr>
        <p:spPr>
          <a:xfrm>
            <a:off x="2314414" y="1394847"/>
            <a:ext cx="5961312" cy="369332"/>
          </a:xfrm>
          <a:prstGeom prst="rect">
            <a:avLst/>
          </a:prstGeom>
          <a:noFill/>
        </p:spPr>
        <p:txBody>
          <a:bodyPr wrap="none" rtlCol="0">
            <a:spAutoFit/>
          </a:bodyPr>
          <a:lstStyle/>
          <a:p>
            <a:r>
              <a:rPr lang="it-IT" dirty="0"/>
              <a:t>2. I can reduce </a:t>
            </a:r>
            <a:r>
              <a:rPr lang="it-IT" dirty="0" err="1"/>
              <a:t>it</a:t>
            </a:r>
            <a:r>
              <a:rPr lang="it-IT" dirty="0"/>
              <a:t> to some </a:t>
            </a:r>
            <a:r>
              <a:rPr lang="it-IT" dirty="0" err="1"/>
              <a:t>numerical</a:t>
            </a:r>
            <a:r>
              <a:rPr lang="it-IT" dirty="0"/>
              <a:t>/</a:t>
            </a:r>
            <a:r>
              <a:rPr lang="it-IT" dirty="0" err="1"/>
              <a:t>categorical</a:t>
            </a:r>
            <a:r>
              <a:rPr lang="it-IT" dirty="0"/>
              <a:t> </a:t>
            </a:r>
            <a:r>
              <a:rPr lang="it-IT" dirty="0" err="1"/>
              <a:t>feature</a:t>
            </a:r>
            <a:r>
              <a:rPr lang="it-IT" dirty="0"/>
              <a:t> </a:t>
            </a:r>
            <a:r>
              <a:rPr lang="it-IT" dirty="0" err="1"/>
              <a:t>space</a:t>
            </a:r>
            <a:endParaRPr lang="it-IT" dirty="0"/>
          </a:p>
        </p:txBody>
      </p:sp>
      <p:sp>
        <p:nvSpPr>
          <p:cNvPr id="56" name="Line 38">
            <a:extLst>
              <a:ext uri="{FF2B5EF4-FFF2-40B4-BE49-F238E27FC236}">
                <a16:creationId xmlns:a16="http://schemas.microsoft.com/office/drawing/2014/main" id="{B5070409-669D-614A-930A-5D942E2418B4}"/>
              </a:ext>
            </a:extLst>
          </p:cNvPr>
          <p:cNvSpPr>
            <a:spLocks noChangeShapeType="1"/>
          </p:cNvSpPr>
          <p:nvPr/>
        </p:nvSpPr>
        <p:spPr bwMode="auto">
          <a:xfrm flipV="1">
            <a:off x="3962400" y="2057400"/>
            <a:ext cx="0" cy="3276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7" name="Line 39">
            <a:extLst>
              <a:ext uri="{FF2B5EF4-FFF2-40B4-BE49-F238E27FC236}">
                <a16:creationId xmlns:a16="http://schemas.microsoft.com/office/drawing/2014/main" id="{1BC57FE5-AA80-3F44-A5FD-1C4690ECBC19}"/>
              </a:ext>
            </a:extLst>
          </p:cNvPr>
          <p:cNvSpPr>
            <a:spLocks noChangeShapeType="1"/>
          </p:cNvSpPr>
          <p:nvPr/>
        </p:nvSpPr>
        <p:spPr bwMode="auto">
          <a:xfrm>
            <a:off x="3886200" y="5181600"/>
            <a:ext cx="403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8" name="Text Box 40">
            <a:extLst>
              <a:ext uri="{FF2B5EF4-FFF2-40B4-BE49-F238E27FC236}">
                <a16:creationId xmlns:a16="http://schemas.microsoft.com/office/drawing/2014/main" id="{77CE6999-7544-1241-A38C-72D6BEE04F4D}"/>
              </a:ext>
            </a:extLst>
          </p:cNvPr>
          <p:cNvSpPr txBox="1">
            <a:spLocks noChangeArrowheads="1"/>
          </p:cNvSpPr>
          <p:nvPr/>
        </p:nvSpPr>
        <p:spPr bwMode="auto">
          <a:xfrm>
            <a:off x="5013325" y="5327651"/>
            <a:ext cx="1329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a:t>Humidity</a:t>
            </a:r>
          </a:p>
        </p:txBody>
      </p:sp>
      <p:sp>
        <p:nvSpPr>
          <p:cNvPr id="59" name="Text Box 41">
            <a:extLst>
              <a:ext uri="{FF2B5EF4-FFF2-40B4-BE49-F238E27FC236}">
                <a16:creationId xmlns:a16="http://schemas.microsoft.com/office/drawing/2014/main" id="{4DAA8D2B-EED0-7E4A-AA3A-402EE572EA53}"/>
              </a:ext>
            </a:extLst>
          </p:cNvPr>
          <p:cNvSpPr txBox="1">
            <a:spLocks noChangeArrowheads="1"/>
          </p:cNvSpPr>
          <p:nvPr/>
        </p:nvSpPr>
        <p:spPr bwMode="auto">
          <a:xfrm>
            <a:off x="2117725" y="3270251"/>
            <a:ext cx="1790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a:t>Temperature</a:t>
            </a:r>
          </a:p>
        </p:txBody>
      </p:sp>
      <p:sp>
        <p:nvSpPr>
          <p:cNvPr id="60" name="Oval 42">
            <a:extLst>
              <a:ext uri="{FF2B5EF4-FFF2-40B4-BE49-F238E27FC236}">
                <a16:creationId xmlns:a16="http://schemas.microsoft.com/office/drawing/2014/main" id="{96DA8D5D-7A00-0D42-A528-17BCB86822FB}"/>
              </a:ext>
            </a:extLst>
          </p:cNvPr>
          <p:cNvSpPr>
            <a:spLocks noChangeArrowheads="1"/>
          </p:cNvSpPr>
          <p:nvPr/>
        </p:nvSpPr>
        <p:spPr bwMode="auto">
          <a:xfrm>
            <a:off x="4419601" y="23622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1" name="Oval 43">
            <a:extLst>
              <a:ext uri="{FF2B5EF4-FFF2-40B4-BE49-F238E27FC236}">
                <a16:creationId xmlns:a16="http://schemas.microsoft.com/office/drawing/2014/main" id="{3BAE7F95-D144-5348-998C-6E6B90B21D9D}"/>
              </a:ext>
            </a:extLst>
          </p:cNvPr>
          <p:cNvSpPr>
            <a:spLocks noChangeArrowheads="1"/>
          </p:cNvSpPr>
          <p:nvPr/>
        </p:nvSpPr>
        <p:spPr bwMode="auto">
          <a:xfrm>
            <a:off x="4648201" y="2895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2" name="Oval 44">
            <a:extLst>
              <a:ext uri="{FF2B5EF4-FFF2-40B4-BE49-F238E27FC236}">
                <a16:creationId xmlns:a16="http://schemas.microsoft.com/office/drawing/2014/main" id="{59512726-E336-234A-9E19-C91E34392F3A}"/>
              </a:ext>
            </a:extLst>
          </p:cNvPr>
          <p:cNvSpPr>
            <a:spLocks noChangeArrowheads="1"/>
          </p:cNvSpPr>
          <p:nvPr/>
        </p:nvSpPr>
        <p:spPr bwMode="auto">
          <a:xfrm>
            <a:off x="5029201" y="2895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3" name="Oval 45">
            <a:extLst>
              <a:ext uri="{FF2B5EF4-FFF2-40B4-BE49-F238E27FC236}">
                <a16:creationId xmlns:a16="http://schemas.microsoft.com/office/drawing/2014/main" id="{4250324F-5C11-F542-BFE7-603316FFD897}"/>
              </a:ext>
            </a:extLst>
          </p:cNvPr>
          <p:cNvSpPr>
            <a:spLocks noChangeArrowheads="1"/>
          </p:cNvSpPr>
          <p:nvPr/>
        </p:nvSpPr>
        <p:spPr bwMode="auto">
          <a:xfrm>
            <a:off x="7239001" y="32766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4" name="Oval 46">
            <a:extLst>
              <a:ext uri="{FF2B5EF4-FFF2-40B4-BE49-F238E27FC236}">
                <a16:creationId xmlns:a16="http://schemas.microsoft.com/office/drawing/2014/main" id="{622EAB33-EB96-124F-90E6-A2AFEB912501}"/>
              </a:ext>
            </a:extLst>
          </p:cNvPr>
          <p:cNvSpPr>
            <a:spLocks noChangeArrowheads="1"/>
          </p:cNvSpPr>
          <p:nvPr/>
        </p:nvSpPr>
        <p:spPr bwMode="auto">
          <a:xfrm>
            <a:off x="4495801" y="3276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5" name="Oval 47">
            <a:extLst>
              <a:ext uri="{FF2B5EF4-FFF2-40B4-BE49-F238E27FC236}">
                <a16:creationId xmlns:a16="http://schemas.microsoft.com/office/drawing/2014/main" id="{CBC421AC-686F-AD44-84DE-A9F768BAB653}"/>
              </a:ext>
            </a:extLst>
          </p:cNvPr>
          <p:cNvSpPr>
            <a:spLocks noChangeArrowheads="1"/>
          </p:cNvSpPr>
          <p:nvPr/>
        </p:nvSpPr>
        <p:spPr bwMode="auto">
          <a:xfrm>
            <a:off x="4191001" y="2971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6" name="Oval 48">
            <a:extLst>
              <a:ext uri="{FF2B5EF4-FFF2-40B4-BE49-F238E27FC236}">
                <a16:creationId xmlns:a16="http://schemas.microsoft.com/office/drawing/2014/main" id="{16200EDE-6C10-A348-A7A6-FF690A847144}"/>
              </a:ext>
            </a:extLst>
          </p:cNvPr>
          <p:cNvSpPr>
            <a:spLocks noChangeArrowheads="1"/>
          </p:cNvSpPr>
          <p:nvPr/>
        </p:nvSpPr>
        <p:spPr bwMode="auto">
          <a:xfrm>
            <a:off x="6858001" y="3124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7" name="Oval 49">
            <a:extLst>
              <a:ext uri="{FF2B5EF4-FFF2-40B4-BE49-F238E27FC236}">
                <a16:creationId xmlns:a16="http://schemas.microsoft.com/office/drawing/2014/main" id="{DED1B74B-5F3F-E044-BA9F-43398B709D22}"/>
              </a:ext>
            </a:extLst>
          </p:cNvPr>
          <p:cNvSpPr>
            <a:spLocks noChangeArrowheads="1"/>
          </p:cNvSpPr>
          <p:nvPr/>
        </p:nvSpPr>
        <p:spPr bwMode="auto">
          <a:xfrm>
            <a:off x="6477001" y="2743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8" name="Oval 50">
            <a:extLst>
              <a:ext uri="{FF2B5EF4-FFF2-40B4-BE49-F238E27FC236}">
                <a16:creationId xmlns:a16="http://schemas.microsoft.com/office/drawing/2014/main" id="{971FD328-4C96-DB43-AC18-380C5CD1FFE4}"/>
              </a:ext>
            </a:extLst>
          </p:cNvPr>
          <p:cNvSpPr>
            <a:spLocks noChangeArrowheads="1"/>
          </p:cNvSpPr>
          <p:nvPr/>
        </p:nvSpPr>
        <p:spPr bwMode="auto">
          <a:xfrm>
            <a:off x="6324601" y="22860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9" name="Oval 51">
            <a:extLst>
              <a:ext uri="{FF2B5EF4-FFF2-40B4-BE49-F238E27FC236}">
                <a16:creationId xmlns:a16="http://schemas.microsoft.com/office/drawing/2014/main" id="{D961D9A2-F6B2-8644-BD67-6E0EF49C46B5}"/>
              </a:ext>
            </a:extLst>
          </p:cNvPr>
          <p:cNvSpPr>
            <a:spLocks noChangeArrowheads="1"/>
          </p:cNvSpPr>
          <p:nvPr/>
        </p:nvSpPr>
        <p:spPr bwMode="auto">
          <a:xfrm>
            <a:off x="7010401" y="28194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0" name="Oval 52">
            <a:extLst>
              <a:ext uri="{FF2B5EF4-FFF2-40B4-BE49-F238E27FC236}">
                <a16:creationId xmlns:a16="http://schemas.microsoft.com/office/drawing/2014/main" id="{5A83624C-903B-D249-8456-44599B83AA53}"/>
              </a:ext>
            </a:extLst>
          </p:cNvPr>
          <p:cNvSpPr>
            <a:spLocks noChangeArrowheads="1"/>
          </p:cNvSpPr>
          <p:nvPr/>
        </p:nvSpPr>
        <p:spPr bwMode="auto">
          <a:xfrm>
            <a:off x="6858001" y="2362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 name="Oval 53">
            <a:extLst>
              <a:ext uri="{FF2B5EF4-FFF2-40B4-BE49-F238E27FC236}">
                <a16:creationId xmlns:a16="http://schemas.microsoft.com/office/drawing/2014/main" id="{47248CCF-0FBA-DA42-910F-97A30A78EAFF}"/>
              </a:ext>
            </a:extLst>
          </p:cNvPr>
          <p:cNvSpPr>
            <a:spLocks noChangeArrowheads="1"/>
          </p:cNvSpPr>
          <p:nvPr/>
        </p:nvSpPr>
        <p:spPr bwMode="auto">
          <a:xfrm>
            <a:off x="4419601" y="39624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 name="Oval 54">
            <a:extLst>
              <a:ext uri="{FF2B5EF4-FFF2-40B4-BE49-F238E27FC236}">
                <a16:creationId xmlns:a16="http://schemas.microsoft.com/office/drawing/2014/main" id="{B49C7C8F-7E6B-F24B-ADA5-7496C2FAC4DB}"/>
              </a:ext>
            </a:extLst>
          </p:cNvPr>
          <p:cNvSpPr>
            <a:spLocks noChangeArrowheads="1"/>
          </p:cNvSpPr>
          <p:nvPr/>
        </p:nvSpPr>
        <p:spPr bwMode="auto">
          <a:xfrm>
            <a:off x="4724401" y="4114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3" name="Oval 55">
            <a:extLst>
              <a:ext uri="{FF2B5EF4-FFF2-40B4-BE49-F238E27FC236}">
                <a16:creationId xmlns:a16="http://schemas.microsoft.com/office/drawing/2014/main" id="{741B16C5-015B-764A-B6FC-C342D486E389}"/>
              </a:ext>
            </a:extLst>
          </p:cNvPr>
          <p:cNvSpPr>
            <a:spLocks noChangeArrowheads="1"/>
          </p:cNvSpPr>
          <p:nvPr/>
        </p:nvSpPr>
        <p:spPr bwMode="auto">
          <a:xfrm>
            <a:off x="4191001" y="43434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4" name="Oval 56">
            <a:extLst>
              <a:ext uri="{FF2B5EF4-FFF2-40B4-BE49-F238E27FC236}">
                <a16:creationId xmlns:a16="http://schemas.microsoft.com/office/drawing/2014/main" id="{49A51766-6BCE-F949-9F0C-EF764FF1E880}"/>
              </a:ext>
            </a:extLst>
          </p:cNvPr>
          <p:cNvSpPr>
            <a:spLocks noChangeArrowheads="1"/>
          </p:cNvSpPr>
          <p:nvPr/>
        </p:nvSpPr>
        <p:spPr bwMode="auto">
          <a:xfrm>
            <a:off x="4876801" y="3657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5" name="Oval 57">
            <a:extLst>
              <a:ext uri="{FF2B5EF4-FFF2-40B4-BE49-F238E27FC236}">
                <a16:creationId xmlns:a16="http://schemas.microsoft.com/office/drawing/2014/main" id="{FB1F677A-D78D-1945-8F96-1B54F4F00433}"/>
              </a:ext>
            </a:extLst>
          </p:cNvPr>
          <p:cNvSpPr>
            <a:spLocks noChangeArrowheads="1"/>
          </p:cNvSpPr>
          <p:nvPr/>
        </p:nvSpPr>
        <p:spPr bwMode="auto">
          <a:xfrm>
            <a:off x="5181601" y="4419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6" name="Oval 58">
            <a:extLst>
              <a:ext uri="{FF2B5EF4-FFF2-40B4-BE49-F238E27FC236}">
                <a16:creationId xmlns:a16="http://schemas.microsoft.com/office/drawing/2014/main" id="{C87E07D2-837E-1444-AD60-A7ACADB34ACD}"/>
              </a:ext>
            </a:extLst>
          </p:cNvPr>
          <p:cNvSpPr>
            <a:spLocks noChangeArrowheads="1"/>
          </p:cNvSpPr>
          <p:nvPr/>
        </p:nvSpPr>
        <p:spPr bwMode="auto">
          <a:xfrm>
            <a:off x="6019801" y="46482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7" name="Oval 59">
            <a:extLst>
              <a:ext uri="{FF2B5EF4-FFF2-40B4-BE49-F238E27FC236}">
                <a16:creationId xmlns:a16="http://schemas.microsoft.com/office/drawing/2014/main" id="{010981CC-5E13-314D-8191-77754B71227F}"/>
              </a:ext>
            </a:extLst>
          </p:cNvPr>
          <p:cNvSpPr>
            <a:spLocks noChangeArrowheads="1"/>
          </p:cNvSpPr>
          <p:nvPr/>
        </p:nvSpPr>
        <p:spPr bwMode="auto">
          <a:xfrm>
            <a:off x="5638801" y="4038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8" name="Oval 60">
            <a:extLst>
              <a:ext uri="{FF2B5EF4-FFF2-40B4-BE49-F238E27FC236}">
                <a16:creationId xmlns:a16="http://schemas.microsoft.com/office/drawing/2014/main" id="{2CC25CCD-0F9D-8A48-87B3-2A78592A3331}"/>
              </a:ext>
            </a:extLst>
          </p:cNvPr>
          <p:cNvSpPr>
            <a:spLocks noChangeArrowheads="1"/>
          </p:cNvSpPr>
          <p:nvPr/>
        </p:nvSpPr>
        <p:spPr bwMode="auto">
          <a:xfrm>
            <a:off x="6477001" y="4495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9" name="Oval 61">
            <a:extLst>
              <a:ext uri="{FF2B5EF4-FFF2-40B4-BE49-F238E27FC236}">
                <a16:creationId xmlns:a16="http://schemas.microsoft.com/office/drawing/2014/main" id="{739D094A-5CFA-064B-A6C7-8F0573F46585}"/>
              </a:ext>
            </a:extLst>
          </p:cNvPr>
          <p:cNvSpPr>
            <a:spLocks noChangeArrowheads="1"/>
          </p:cNvSpPr>
          <p:nvPr/>
        </p:nvSpPr>
        <p:spPr bwMode="auto">
          <a:xfrm>
            <a:off x="6248401" y="4114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0" name="Line 62">
            <a:extLst>
              <a:ext uri="{FF2B5EF4-FFF2-40B4-BE49-F238E27FC236}">
                <a16:creationId xmlns:a16="http://schemas.microsoft.com/office/drawing/2014/main" id="{719414F7-561C-CA40-B7FD-5D6F232EB8B1}"/>
              </a:ext>
            </a:extLst>
          </p:cNvPr>
          <p:cNvSpPr>
            <a:spLocks noChangeShapeType="1"/>
          </p:cNvSpPr>
          <p:nvPr/>
        </p:nvSpPr>
        <p:spPr bwMode="auto">
          <a:xfrm>
            <a:off x="4876800" y="1905000"/>
            <a:ext cx="28956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 name="Oval 63">
            <a:extLst>
              <a:ext uri="{FF2B5EF4-FFF2-40B4-BE49-F238E27FC236}">
                <a16:creationId xmlns:a16="http://schemas.microsoft.com/office/drawing/2014/main" id="{E48DF069-59B6-094B-90B8-81FFAA0E1227}"/>
              </a:ext>
            </a:extLst>
          </p:cNvPr>
          <p:cNvSpPr>
            <a:spLocks noChangeArrowheads="1"/>
          </p:cNvSpPr>
          <p:nvPr/>
        </p:nvSpPr>
        <p:spPr bwMode="auto">
          <a:xfrm>
            <a:off x="7162801" y="5423118"/>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2" name="Oval 64">
            <a:extLst>
              <a:ext uri="{FF2B5EF4-FFF2-40B4-BE49-F238E27FC236}">
                <a16:creationId xmlns:a16="http://schemas.microsoft.com/office/drawing/2014/main" id="{0242B986-AA6A-3B46-B2AF-384DDA8DDF76}"/>
              </a:ext>
            </a:extLst>
          </p:cNvPr>
          <p:cNvSpPr>
            <a:spLocks noChangeArrowheads="1"/>
          </p:cNvSpPr>
          <p:nvPr/>
        </p:nvSpPr>
        <p:spPr bwMode="auto">
          <a:xfrm>
            <a:off x="7178676" y="5886668"/>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3" name="Text Box 65">
            <a:extLst>
              <a:ext uri="{FF2B5EF4-FFF2-40B4-BE49-F238E27FC236}">
                <a16:creationId xmlns:a16="http://schemas.microsoft.com/office/drawing/2014/main" id="{03A9D3A5-4EA2-6A4A-83A2-BA3153F701AF}"/>
              </a:ext>
            </a:extLst>
          </p:cNvPr>
          <p:cNvSpPr txBox="1">
            <a:spLocks noChangeArrowheads="1"/>
          </p:cNvSpPr>
          <p:nvPr/>
        </p:nvSpPr>
        <p:spPr bwMode="auto">
          <a:xfrm>
            <a:off x="7391401" y="5346919"/>
            <a:ext cx="1757789"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a:t>= play tennis</a:t>
            </a:r>
          </a:p>
        </p:txBody>
      </p:sp>
      <p:sp>
        <p:nvSpPr>
          <p:cNvPr id="84" name="Text Box 66">
            <a:extLst>
              <a:ext uri="{FF2B5EF4-FFF2-40B4-BE49-F238E27FC236}">
                <a16:creationId xmlns:a16="http://schemas.microsoft.com/office/drawing/2014/main" id="{1544AEF2-1AAC-C947-A010-741C1FE96A4F}"/>
              </a:ext>
            </a:extLst>
          </p:cNvPr>
          <p:cNvSpPr txBox="1">
            <a:spLocks noChangeArrowheads="1"/>
          </p:cNvSpPr>
          <p:nvPr/>
        </p:nvSpPr>
        <p:spPr bwMode="auto">
          <a:xfrm>
            <a:off x="7391401" y="5804119"/>
            <a:ext cx="2645853"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a:t>= do not play tennis</a:t>
            </a:r>
          </a:p>
        </p:txBody>
      </p:sp>
    </p:spTree>
    <p:extLst>
      <p:ext uri="{BB962C8B-B14F-4D97-AF65-F5344CB8AC3E}">
        <p14:creationId xmlns:p14="http://schemas.microsoft.com/office/powerpoint/2010/main" val="2715157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EECC54C4-A3F7-8941-AACA-7B93CEAB8E5A}"/>
              </a:ext>
            </a:extLst>
          </p:cNvPr>
          <p:cNvSpPr>
            <a:spLocks noChangeArrowheads="1"/>
          </p:cNvSpPr>
          <p:nvPr/>
        </p:nvSpPr>
        <p:spPr bwMode="auto">
          <a:xfrm>
            <a:off x="1905000" y="1066800"/>
            <a:ext cx="8763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General idea:   the original input space can always be mapped to some higher-dimensional feature space where the training set is linearly separable:</a:t>
            </a:r>
          </a:p>
        </p:txBody>
      </p:sp>
      <p:sp>
        <p:nvSpPr>
          <p:cNvPr id="58" name="Title 1">
            <a:extLst>
              <a:ext uri="{FF2B5EF4-FFF2-40B4-BE49-F238E27FC236}">
                <a16:creationId xmlns:a16="http://schemas.microsoft.com/office/drawing/2014/main" id="{5151BEE6-B95A-3A4B-8019-A6AA6236975C}"/>
              </a:ext>
            </a:extLst>
          </p:cNvPr>
          <p:cNvSpPr txBox="1">
            <a:spLocks/>
          </p:cNvSpPr>
          <p:nvPr/>
        </p:nvSpPr>
        <p:spPr>
          <a:xfrm>
            <a:off x="1770856" y="100013"/>
            <a:ext cx="6510405"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Non-Linear </a:t>
            </a:r>
            <a:r>
              <a:rPr lang="it-IT" kern="0" dirty="0" err="1"/>
              <a:t>SVMs</a:t>
            </a:r>
            <a:r>
              <a:rPr lang="it-IT" kern="0" dirty="0"/>
              <a:t>: </a:t>
            </a:r>
            <a:r>
              <a:rPr lang="it-IT" kern="0" dirty="0" err="1"/>
              <a:t>Feature</a:t>
            </a:r>
            <a:r>
              <a:rPr lang="it-IT" kern="0" dirty="0"/>
              <a:t> </a:t>
            </a:r>
            <a:r>
              <a:rPr lang="it-IT" kern="0" dirty="0" err="1"/>
              <a:t>Spaces</a:t>
            </a:r>
            <a:r>
              <a:rPr lang="it-IT" kern="0" dirty="0"/>
              <a:t>!</a:t>
            </a:r>
          </a:p>
        </p:txBody>
      </p:sp>
      <p:pic>
        <p:nvPicPr>
          <p:cNvPr id="3" name="Picture 2">
            <a:extLst>
              <a:ext uri="{FF2B5EF4-FFF2-40B4-BE49-F238E27FC236}">
                <a16:creationId xmlns:a16="http://schemas.microsoft.com/office/drawing/2014/main" id="{8BC659F6-AB76-3A44-8D94-65FDB524A94E}"/>
              </a:ext>
            </a:extLst>
          </p:cNvPr>
          <p:cNvPicPr>
            <a:picLocks noChangeAspect="1"/>
          </p:cNvPicPr>
          <p:nvPr/>
        </p:nvPicPr>
        <p:blipFill rotWithShape="1">
          <a:blip r:embed="rId2"/>
          <a:srcRect t="4368" b="48375"/>
          <a:stretch/>
        </p:blipFill>
        <p:spPr>
          <a:xfrm>
            <a:off x="4873820" y="2376209"/>
            <a:ext cx="4080404" cy="2102802"/>
          </a:xfrm>
          <a:prstGeom prst="rect">
            <a:avLst/>
          </a:prstGeom>
        </p:spPr>
      </p:pic>
    </p:spTree>
    <p:extLst>
      <p:ext uri="{BB962C8B-B14F-4D97-AF65-F5344CB8AC3E}">
        <p14:creationId xmlns:p14="http://schemas.microsoft.com/office/powerpoint/2010/main" val="3097788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EECC54C4-A3F7-8941-AACA-7B93CEAB8E5A}"/>
              </a:ext>
            </a:extLst>
          </p:cNvPr>
          <p:cNvSpPr>
            <a:spLocks noChangeArrowheads="1"/>
          </p:cNvSpPr>
          <p:nvPr/>
        </p:nvSpPr>
        <p:spPr bwMode="auto">
          <a:xfrm>
            <a:off x="1905000" y="1066800"/>
            <a:ext cx="8763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General idea:   the original input space can always be mapped to some higher-dimensional feature space where the training set is linearly separable:</a:t>
            </a:r>
          </a:p>
        </p:txBody>
      </p:sp>
      <p:sp>
        <p:nvSpPr>
          <p:cNvPr id="58" name="Title 1">
            <a:extLst>
              <a:ext uri="{FF2B5EF4-FFF2-40B4-BE49-F238E27FC236}">
                <a16:creationId xmlns:a16="http://schemas.microsoft.com/office/drawing/2014/main" id="{5151BEE6-B95A-3A4B-8019-A6AA6236975C}"/>
              </a:ext>
            </a:extLst>
          </p:cNvPr>
          <p:cNvSpPr txBox="1">
            <a:spLocks/>
          </p:cNvSpPr>
          <p:nvPr/>
        </p:nvSpPr>
        <p:spPr>
          <a:xfrm>
            <a:off x="1770856" y="100013"/>
            <a:ext cx="6510405"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Non-Linear </a:t>
            </a:r>
            <a:r>
              <a:rPr lang="it-IT" kern="0" dirty="0" err="1"/>
              <a:t>SVMs</a:t>
            </a:r>
            <a:r>
              <a:rPr lang="it-IT" kern="0" dirty="0"/>
              <a:t>: </a:t>
            </a:r>
            <a:r>
              <a:rPr lang="it-IT" kern="0" dirty="0" err="1"/>
              <a:t>Feature</a:t>
            </a:r>
            <a:r>
              <a:rPr lang="it-IT" kern="0" dirty="0"/>
              <a:t> </a:t>
            </a:r>
            <a:r>
              <a:rPr lang="it-IT" kern="0" dirty="0" err="1"/>
              <a:t>Spaces</a:t>
            </a:r>
            <a:r>
              <a:rPr lang="it-IT" kern="0" dirty="0"/>
              <a:t>!</a:t>
            </a:r>
          </a:p>
        </p:txBody>
      </p:sp>
      <p:pic>
        <p:nvPicPr>
          <p:cNvPr id="3" name="Picture 2">
            <a:extLst>
              <a:ext uri="{FF2B5EF4-FFF2-40B4-BE49-F238E27FC236}">
                <a16:creationId xmlns:a16="http://schemas.microsoft.com/office/drawing/2014/main" id="{8BC659F6-AB76-3A44-8D94-65FDB524A94E}"/>
              </a:ext>
            </a:extLst>
          </p:cNvPr>
          <p:cNvPicPr>
            <a:picLocks noChangeAspect="1"/>
          </p:cNvPicPr>
          <p:nvPr/>
        </p:nvPicPr>
        <p:blipFill rotWithShape="1">
          <a:blip r:embed="rId2"/>
          <a:srcRect t="4368" b="48375"/>
          <a:stretch/>
        </p:blipFill>
        <p:spPr>
          <a:xfrm>
            <a:off x="4873820" y="2376209"/>
            <a:ext cx="4080404" cy="2102802"/>
          </a:xfrm>
          <a:prstGeom prst="rect">
            <a:avLst/>
          </a:prstGeom>
        </p:spPr>
      </p:pic>
      <p:pic>
        <p:nvPicPr>
          <p:cNvPr id="5" name="Picture 4">
            <a:extLst>
              <a:ext uri="{FF2B5EF4-FFF2-40B4-BE49-F238E27FC236}">
                <a16:creationId xmlns:a16="http://schemas.microsoft.com/office/drawing/2014/main" id="{A678A689-4B1A-FA42-A126-86F30F7EF3C7}"/>
              </a:ext>
            </a:extLst>
          </p:cNvPr>
          <p:cNvPicPr>
            <a:picLocks noChangeAspect="1"/>
          </p:cNvPicPr>
          <p:nvPr/>
        </p:nvPicPr>
        <p:blipFill rotWithShape="1">
          <a:blip r:embed="rId2"/>
          <a:srcRect t="56979" b="8539"/>
          <a:stretch/>
        </p:blipFill>
        <p:spPr>
          <a:xfrm>
            <a:off x="4873820" y="4479011"/>
            <a:ext cx="4080404" cy="1534332"/>
          </a:xfrm>
          <a:prstGeom prst="rect">
            <a:avLst/>
          </a:prstGeom>
        </p:spPr>
      </p:pic>
    </p:spTree>
    <p:extLst>
      <p:ext uri="{BB962C8B-B14F-4D97-AF65-F5344CB8AC3E}">
        <p14:creationId xmlns:p14="http://schemas.microsoft.com/office/powerpoint/2010/main" val="3787522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EECC54C4-A3F7-8941-AACA-7B93CEAB8E5A}"/>
              </a:ext>
            </a:extLst>
          </p:cNvPr>
          <p:cNvSpPr>
            <a:spLocks noChangeArrowheads="1"/>
          </p:cNvSpPr>
          <p:nvPr/>
        </p:nvSpPr>
        <p:spPr bwMode="auto">
          <a:xfrm>
            <a:off x="1905000" y="1066800"/>
            <a:ext cx="851361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t>General idea:   the original input space can always be mapped to some higher-dimensional feature space where the training set is linearly separable:</a:t>
            </a:r>
          </a:p>
        </p:txBody>
      </p:sp>
      <p:sp>
        <p:nvSpPr>
          <p:cNvPr id="58" name="Title 1">
            <a:extLst>
              <a:ext uri="{FF2B5EF4-FFF2-40B4-BE49-F238E27FC236}">
                <a16:creationId xmlns:a16="http://schemas.microsoft.com/office/drawing/2014/main" id="{5151BEE6-B95A-3A4B-8019-A6AA6236975C}"/>
              </a:ext>
            </a:extLst>
          </p:cNvPr>
          <p:cNvSpPr txBox="1">
            <a:spLocks/>
          </p:cNvSpPr>
          <p:nvPr/>
        </p:nvSpPr>
        <p:spPr>
          <a:xfrm>
            <a:off x="1770856" y="100013"/>
            <a:ext cx="6510405" cy="838200"/>
          </a:xfrm>
          <a:prstGeom prst="rect">
            <a:avLst/>
          </a:prstGeom>
        </p:spPr>
        <p:txBody>
          <a:bodyPr/>
          <a:lstStyle>
            <a:lvl1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mj-lt"/>
                <a:ea typeface="+mj-ea"/>
                <a:cs typeface="ＭＳ Ｐゴシック" charset="0"/>
              </a:defRPr>
            </a:lvl1pPr>
            <a:lvl2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2pPr>
            <a:lvl3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3pPr>
            <a:lvl4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4pPr>
            <a:lvl5pPr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cs typeface="ＭＳ Ｐゴシック" charset="0"/>
              </a:defRPr>
            </a:lvl5pPr>
            <a:lvl6pPr marL="4572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6pPr>
            <a:lvl7pPr marL="9144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7pPr>
            <a:lvl8pPr marL="13716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8pPr>
            <a:lvl9pPr marL="1828800" algn="l" rtl="0" eaLnBrk="1" fontAlgn="base" hangingPunct="1">
              <a:spcBef>
                <a:spcPct val="0"/>
              </a:spcBef>
              <a:spcAft>
                <a:spcPct val="0"/>
              </a:spcAft>
              <a:defRPr sz="2800">
                <a:solidFill>
                  <a:srgbClr val="003366"/>
                </a:solidFill>
                <a:effectLst>
                  <a:outerShdw blurRad="38100" dist="38100" dir="2700000" algn="tl">
                    <a:srgbClr val="DDDDDD"/>
                  </a:outerShdw>
                </a:effectLst>
                <a:latin typeface="Trebuchet MS" charset="0"/>
                <a:ea typeface="ＭＳ Ｐゴシック" charset="0"/>
              </a:defRPr>
            </a:lvl9pPr>
          </a:lstStyle>
          <a:p>
            <a:r>
              <a:rPr lang="it-IT" kern="0" dirty="0"/>
              <a:t>Non-Linear </a:t>
            </a:r>
            <a:r>
              <a:rPr lang="it-IT" kern="0" dirty="0" err="1"/>
              <a:t>SVMs</a:t>
            </a:r>
            <a:r>
              <a:rPr lang="it-IT" kern="0" dirty="0"/>
              <a:t>: </a:t>
            </a:r>
            <a:r>
              <a:rPr lang="it-IT" kern="0" dirty="0" err="1"/>
              <a:t>Feature</a:t>
            </a:r>
            <a:r>
              <a:rPr lang="it-IT" kern="0" dirty="0"/>
              <a:t> </a:t>
            </a:r>
            <a:r>
              <a:rPr lang="it-IT" kern="0" dirty="0" err="1"/>
              <a:t>Spaces</a:t>
            </a:r>
            <a:r>
              <a:rPr lang="it-IT" kern="0" dirty="0"/>
              <a:t>!</a:t>
            </a:r>
          </a:p>
        </p:txBody>
      </p:sp>
      <p:pic>
        <p:nvPicPr>
          <p:cNvPr id="4" name="Picture 3">
            <a:extLst>
              <a:ext uri="{FF2B5EF4-FFF2-40B4-BE49-F238E27FC236}">
                <a16:creationId xmlns:a16="http://schemas.microsoft.com/office/drawing/2014/main" id="{B541FD0A-14AB-1845-B805-ACA87F327689}"/>
              </a:ext>
            </a:extLst>
          </p:cNvPr>
          <p:cNvPicPr>
            <a:picLocks noChangeAspect="1"/>
          </p:cNvPicPr>
          <p:nvPr/>
        </p:nvPicPr>
        <p:blipFill>
          <a:blip r:embed="rId2"/>
          <a:stretch>
            <a:fillRect/>
          </a:stretch>
        </p:blipFill>
        <p:spPr>
          <a:xfrm>
            <a:off x="3551115" y="2730500"/>
            <a:ext cx="6426200" cy="3365500"/>
          </a:xfrm>
          <a:prstGeom prst="rect">
            <a:avLst/>
          </a:prstGeom>
        </p:spPr>
      </p:pic>
    </p:spTree>
    <p:extLst>
      <p:ext uri="{BB962C8B-B14F-4D97-AF65-F5344CB8AC3E}">
        <p14:creationId xmlns:p14="http://schemas.microsoft.com/office/powerpoint/2010/main" val="3679923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06770CB-8477-4840-A5BF-BDD2CEE76E45}"/>
              </a:ext>
            </a:extLst>
          </p:cNvPr>
          <p:cNvSpPr>
            <a:spLocks noGrp="1"/>
          </p:cNvSpPr>
          <p:nvPr>
            <p:ph type="title"/>
          </p:nvPr>
        </p:nvSpPr>
        <p:spPr>
          <a:xfrm>
            <a:off x="2512138" y="173453"/>
            <a:ext cx="7780177" cy="838200"/>
          </a:xfrm>
        </p:spPr>
        <p:txBody>
          <a:bodyPr>
            <a:normAutofit fontScale="90000"/>
          </a:bodyPr>
          <a:lstStyle/>
          <a:p>
            <a:r>
              <a:rPr lang="en-US" altLang="it-IT" dirty="0"/>
              <a:t>So what happens when there is no clear hyperplane?</a:t>
            </a:r>
          </a:p>
        </p:txBody>
      </p:sp>
      <p:sp>
        <p:nvSpPr>
          <p:cNvPr id="12291" name="Content Placeholder 2">
            <a:extLst>
              <a:ext uri="{FF2B5EF4-FFF2-40B4-BE49-F238E27FC236}">
                <a16:creationId xmlns:a16="http://schemas.microsoft.com/office/drawing/2014/main" id="{D7279884-261B-2143-B559-F374BA504DCE}"/>
              </a:ext>
            </a:extLst>
          </p:cNvPr>
          <p:cNvSpPr>
            <a:spLocks noGrp="1"/>
          </p:cNvSpPr>
          <p:nvPr>
            <p:ph idx="1"/>
          </p:nvPr>
        </p:nvSpPr>
        <p:spPr>
          <a:xfrm>
            <a:off x="754912" y="1138130"/>
            <a:ext cx="10207255" cy="5546417"/>
          </a:xfrm>
        </p:spPr>
        <p:txBody>
          <a:bodyPr>
            <a:normAutofit/>
          </a:bodyPr>
          <a:lstStyle/>
          <a:p>
            <a:r>
              <a:rPr lang="en-US" altLang="it-IT" dirty="0"/>
              <a:t>Data are rarely ever as clean as e.g. our simple tennis example. A dataset will often look more like the jumbled balls below which represent a linearly non separable dataset.</a:t>
            </a:r>
          </a:p>
          <a:p>
            <a:endParaRPr lang="en-US" altLang="it-IT" dirty="0"/>
          </a:p>
          <a:p>
            <a:endParaRPr lang="en-US" altLang="it-IT" dirty="0"/>
          </a:p>
          <a:p>
            <a:r>
              <a:rPr lang="en-US" altLang="it-IT" dirty="0"/>
              <a:t>In order to classify a dataset like the one above it’s necessary to move away from a 2d view of the data to a 3d view. Explaining this is easiest with another simplified example. Imagine that our two sets of colored balls above are sitting on a sheet and this sheet is lifted suddenly, launching the balls into the air. While the balls are up in the air, you use the sheet to separate them. This ‘lifting’ of the balls represents the </a:t>
            </a:r>
            <a:r>
              <a:rPr lang="en-US" altLang="it-IT" b="1" dirty="0"/>
              <a:t>transformation</a:t>
            </a:r>
            <a:r>
              <a:rPr lang="en-US" altLang="it-IT" dirty="0"/>
              <a:t> of data into a higher dimension…</a:t>
            </a:r>
            <a:endParaRPr lang="en-US" altLang="it-IT" dirty="0">
              <a:solidFill>
                <a:srgbClr val="FF0000"/>
              </a:solidFill>
            </a:endParaRPr>
          </a:p>
        </p:txBody>
      </p:sp>
      <p:pic>
        <p:nvPicPr>
          <p:cNvPr id="12292" name="Picture 2" descr="tumblr_inline_o9aaafOy3F1u37g00_540">
            <a:extLst>
              <a:ext uri="{FF2B5EF4-FFF2-40B4-BE49-F238E27FC236}">
                <a16:creationId xmlns:a16="http://schemas.microsoft.com/office/drawing/2014/main" id="{6070E2E0-2C7B-394B-B9D0-311727F53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009" y="2357437"/>
            <a:ext cx="214312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418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B6C88D4-EE28-E84B-BAE2-5AA28ADEF949}"/>
              </a:ext>
            </a:extLst>
          </p:cNvPr>
          <p:cNvSpPr>
            <a:spLocks noGrp="1"/>
          </p:cNvSpPr>
          <p:nvPr>
            <p:ph type="title"/>
          </p:nvPr>
        </p:nvSpPr>
        <p:spPr>
          <a:xfrm>
            <a:off x="3075385" y="1109663"/>
            <a:ext cx="7886700" cy="994172"/>
          </a:xfrm>
        </p:spPr>
        <p:txBody>
          <a:bodyPr/>
          <a:lstStyle/>
          <a:p>
            <a:r>
              <a:rPr lang="en-US" altLang="it-IT"/>
              <a:t> </a:t>
            </a:r>
          </a:p>
        </p:txBody>
      </p:sp>
      <p:sp>
        <p:nvSpPr>
          <p:cNvPr id="13315" name="Content Placeholder 2">
            <a:extLst>
              <a:ext uri="{FF2B5EF4-FFF2-40B4-BE49-F238E27FC236}">
                <a16:creationId xmlns:a16="http://schemas.microsoft.com/office/drawing/2014/main" id="{3C1784F1-493A-764A-B285-FB3433A801EA}"/>
              </a:ext>
            </a:extLst>
          </p:cNvPr>
          <p:cNvSpPr>
            <a:spLocks noGrp="1"/>
          </p:cNvSpPr>
          <p:nvPr>
            <p:ph idx="1"/>
          </p:nvPr>
        </p:nvSpPr>
        <p:spPr>
          <a:xfrm>
            <a:off x="2034779" y="3874295"/>
            <a:ext cx="7886700" cy="1977629"/>
          </a:xfrm>
        </p:spPr>
        <p:txBody>
          <a:bodyPr>
            <a:normAutofit fontScale="92500" lnSpcReduction="20000"/>
          </a:bodyPr>
          <a:lstStyle/>
          <a:p>
            <a:pPr marL="0" indent="0">
              <a:buNone/>
            </a:pPr>
            <a:r>
              <a:rPr lang="en-US" altLang="it-IT"/>
              <a:t> Because we are now in three dimensions, our hyperplane can no longer be a line. It must now be a plane as shown in the example above. The idea is that the data will continue to be mapped into higher and higher dimensions until a hyperplane can be formed to segregate it.</a:t>
            </a:r>
          </a:p>
        </p:txBody>
      </p:sp>
      <p:pic>
        <p:nvPicPr>
          <p:cNvPr id="13316" name="Picture 2" descr="tumblr_inline_o9aabehtqP1u37g00_540">
            <a:extLst>
              <a:ext uri="{FF2B5EF4-FFF2-40B4-BE49-F238E27FC236}">
                <a16:creationId xmlns:a16="http://schemas.microsoft.com/office/drawing/2014/main" id="{3233EFE1-4817-C946-A6BA-CD1DE7150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783" y="1159346"/>
            <a:ext cx="5475685" cy="273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179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B2C9-9C0E-2147-B299-DE4830539AF1}"/>
              </a:ext>
            </a:extLst>
          </p:cNvPr>
          <p:cNvSpPr>
            <a:spLocks noGrp="1"/>
          </p:cNvSpPr>
          <p:nvPr>
            <p:ph type="title"/>
          </p:nvPr>
        </p:nvSpPr>
        <p:spPr/>
        <p:txBody>
          <a:bodyPr/>
          <a:lstStyle/>
          <a:p>
            <a:r>
              <a:rPr lang="it-IT" dirty="0" err="1"/>
              <a:t>Thankfully</a:t>
            </a:r>
            <a:r>
              <a:rPr lang="it-IT" dirty="0"/>
              <a:t>…</a:t>
            </a:r>
          </a:p>
        </p:txBody>
      </p:sp>
      <p:sp>
        <p:nvSpPr>
          <p:cNvPr id="3" name="Content Placeholder 2">
            <a:extLst>
              <a:ext uri="{FF2B5EF4-FFF2-40B4-BE49-F238E27FC236}">
                <a16:creationId xmlns:a16="http://schemas.microsoft.com/office/drawing/2014/main" id="{11051DC5-6A52-A74B-ABD5-AF5729E99C35}"/>
              </a:ext>
            </a:extLst>
          </p:cNvPr>
          <p:cNvSpPr>
            <a:spLocks noGrp="1"/>
          </p:cNvSpPr>
          <p:nvPr>
            <p:ph idx="1"/>
          </p:nvPr>
        </p:nvSpPr>
        <p:spPr/>
        <p:txBody>
          <a:bodyPr/>
          <a:lstStyle/>
          <a:p>
            <a:r>
              <a:rPr lang="it-IT" dirty="0" err="1"/>
              <a:t>Thankfully</a:t>
            </a:r>
            <a:r>
              <a:rPr lang="it-IT" dirty="0"/>
              <a:t>, </a:t>
            </a:r>
            <a:r>
              <a:rPr lang="it-IT" dirty="0" err="1"/>
              <a:t>you</a:t>
            </a:r>
            <a:r>
              <a:rPr lang="it-IT" dirty="0"/>
              <a:t> </a:t>
            </a:r>
            <a:r>
              <a:rPr lang="it-IT" dirty="0" err="1"/>
              <a:t>don’t</a:t>
            </a:r>
            <a:r>
              <a:rPr lang="it-IT" dirty="0"/>
              <a:t> </a:t>
            </a:r>
            <a:r>
              <a:rPr lang="it-IT" dirty="0" err="1"/>
              <a:t>have</a:t>
            </a:r>
            <a:r>
              <a:rPr lang="it-IT" dirty="0"/>
              <a:t> to </a:t>
            </a:r>
            <a:r>
              <a:rPr lang="it-IT" dirty="0" err="1"/>
              <a:t>guess</a:t>
            </a:r>
            <a:r>
              <a:rPr lang="it-IT" dirty="0"/>
              <a:t>/derive the </a:t>
            </a:r>
            <a:r>
              <a:rPr lang="it-IT" dirty="0" err="1"/>
              <a:t>transformation</a:t>
            </a:r>
            <a:r>
              <a:rPr lang="it-IT" dirty="0"/>
              <a:t> </a:t>
            </a:r>
            <a:r>
              <a:rPr lang="it-IT" dirty="0" err="1"/>
              <a:t>every</a:t>
            </a:r>
            <a:r>
              <a:rPr lang="it-IT" dirty="0"/>
              <a:t> time for </a:t>
            </a:r>
            <a:r>
              <a:rPr lang="it-IT" dirty="0" err="1"/>
              <a:t>your</a:t>
            </a:r>
            <a:r>
              <a:rPr lang="it-IT" dirty="0"/>
              <a:t> data set…</a:t>
            </a:r>
          </a:p>
          <a:p>
            <a:endParaRPr lang="it-IT" dirty="0"/>
          </a:p>
          <a:p>
            <a:r>
              <a:rPr lang="it-IT" dirty="0" err="1"/>
              <a:t>There’s</a:t>
            </a:r>
            <a:r>
              <a:rPr lang="it-IT" dirty="0"/>
              <a:t> </a:t>
            </a:r>
            <a:r>
              <a:rPr lang="it-IT" dirty="0" err="1"/>
              <a:t>algorithms</a:t>
            </a:r>
            <a:r>
              <a:rPr lang="it-IT" dirty="0"/>
              <a:t> for </a:t>
            </a:r>
            <a:r>
              <a:rPr lang="it-IT" dirty="0" err="1"/>
              <a:t>that</a:t>
            </a:r>
            <a:r>
              <a:rPr lang="it-IT" dirty="0"/>
              <a:t>, and SVM </a:t>
            </a:r>
            <a:r>
              <a:rPr lang="it-IT" dirty="0" err="1"/>
              <a:t>uses</a:t>
            </a:r>
            <a:r>
              <a:rPr lang="it-IT" dirty="0"/>
              <a:t> </a:t>
            </a:r>
            <a:r>
              <a:rPr lang="it-IT" dirty="0" err="1"/>
              <a:t>them</a:t>
            </a:r>
            <a:r>
              <a:rPr lang="it-IT" dirty="0"/>
              <a:t>!</a:t>
            </a:r>
          </a:p>
        </p:txBody>
      </p:sp>
    </p:spTree>
    <p:extLst>
      <p:ext uri="{BB962C8B-B14F-4D97-AF65-F5344CB8AC3E}">
        <p14:creationId xmlns:p14="http://schemas.microsoft.com/office/powerpoint/2010/main" val="1939394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B2C9-9C0E-2147-B299-DE4830539AF1}"/>
              </a:ext>
            </a:extLst>
          </p:cNvPr>
          <p:cNvSpPr>
            <a:spLocks noGrp="1"/>
          </p:cNvSpPr>
          <p:nvPr>
            <p:ph type="title"/>
          </p:nvPr>
        </p:nvSpPr>
        <p:spPr/>
        <p:txBody>
          <a:bodyPr/>
          <a:lstStyle/>
          <a:p>
            <a:r>
              <a:rPr lang="it-IT" dirty="0" err="1"/>
              <a:t>Thankfully</a:t>
            </a:r>
            <a:r>
              <a:rPr lang="it-IT" dirty="0"/>
              <a:t>…</a:t>
            </a:r>
          </a:p>
        </p:txBody>
      </p:sp>
      <p:sp>
        <p:nvSpPr>
          <p:cNvPr id="3" name="Content Placeholder 2">
            <a:extLst>
              <a:ext uri="{FF2B5EF4-FFF2-40B4-BE49-F238E27FC236}">
                <a16:creationId xmlns:a16="http://schemas.microsoft.com/office/drawing/2014/main" id="{11051DC5-6A52-A74B-ABD5-AF5729E99C35}"/>
              </a:ext>
            </a:extLst>
          </p:cNvPr>
          <p:cNvSpPr>
            <a:spLocks noGrp="1"/>
          </p:cNvSpPr>
          <p:nvPr>
            <p:ph idx="1"/>
          </p:nvPr>
        </p:nvSpPr>
        <p:spPr/>
        <p:txBody>
          <a:bodyPr/>
          <a:lstStyle/>
          <a:p>
            <a:r>
              <a:rPr lang="it-IT" dirty="0" err="1"/>
              <a:t>Thankfully</a:t>
            </a:r>
            <a:r>
              <a:rPr lang="it-IT" dirty="0"/>
              <a:t>, </a:t>
            </a:r>
            <a:r>
              <a:rPr lang="it-IT" dirty="0" err="1"/>
              <a:t>you</a:t>
            </a:r>
            <a:r>
              <a:rPr lang="it-IT" dirty="0"/>
              <a:t> </a:t>
            </a:r>
            <a:r>
              <a:rPr lang="it-IT" dirty="0" err="1"/>
              <a:t>don’t</a:t>
            </a:r>
            <a:r>
              <a:rPr lang="it-IT" dirty="0"/>
              <a:t> </a:t>
            </a:r>
            <a:r>
              <a:rPr lang="it-IT" dirty="0" err="1"/>
              <a:t>have</a:t>
            </a:r>
            <a:r>
              <a:rPr lang="it-IT" dirty="0"/>
              <a:t> to </a:t>
            </a:r>
            <a:r>
              <a:rPr lang="it-IT" dirty="0" err="1"/>
              <a:t>guess</a:t>
            </a:r>
            <a:r>
              <a:rPr lang="it-IT" dirty="0"/>
              <a:t>/derive the </a:t>
            </a:r>
            <a:r>
              <a:rPr lang="it-IT" dirty="0" err="1"/>
              <a:t>transformation</a:t>
            </a:r>
            <a:r>
              <a:rPr lang="it-IT" dirty="0"/>
              <a:t> </a:t>
            </a:r>
            <a:r>
              <a:rPr lang="it-IT" dirty="0" err="1"/>
              <a:t>every</a:t>
            </a:r>
            <a:r>
              <a:rPr lang="it-IT" dirty="0"/>
              <a:t> time for </a:t>
            </a:r>
            <a:r>
              <a:rPr lang="it-IT" dirty="0" err="1"/>
              <a:t>your</a:t>
            </a:r>
            <a:r>
              <a:rPr lang="it-IT" dirty="0"/>
              <a:t> data set…</a:t>
            </a:r>
          </a:p>
          <a:p>
            <a:endParaRPr lang="it-IT" dirty="0"/>
          </a:p>
          <a:p>
            <a:r>
              <a:rPr lang="it-IT" dirty="0" err="1"/>
              <a:t>There’s</a:t>
            </a:r>
            <a:r>
              <a:rPr lang="it-IT" dirty="0"/>
              <a:t> </a:t>
            </a:r>
            <a:r>
              <a:rPr lang="it-IT" dirty="0" err="1"/>
              <a:t>algorithms</a:t>
            </a:r>
            <a:r>
              <a:rPr lang="it-IT" dirty="0"/>
              <a:t> for </a:t>
            </a:r>
            <a:r>
              <a:rPr lang="it-IT" dirty="0" err="1"/>
              <a:t>that</a:t>
            </a:r>
            <a:r>
              <a:rPr lang="it-IT" dirty="0"/>
              <a:t>, and SVM </a:t>
            </a:r>
            <a:r>
              <a:rPr lang="it-IT" dirty="0" err="1"/>
              <a:t>uses</a:t>
            </a:r>
            <a:r>
              <a:rPr lang="it-IT" dirty="0"/>
              <a:t> </a:t>
            </a:r>
            <a:r>
              <a:rPr lang="it-IT" dirty="0" err="1"/>
              <a:t>them</a:t>
            </a:r>
            <a:r>
              <a:rPr lang="it-IT" dirty="0"/>
              <a:t>!</a:t>
            </a:r>
          </a:p>
          <a:p>
            <a:endParaRPr lang="it-IT" dirty="0"/>
          </a:p>
          <a:p>
            <a:r>
              <a:rPr lang="it-IT" dirty="0" err="1"/>
              <a:t>But</a:t>
            </a:r>
            <a:r>
              <a:rPr lang="it-IT" dirty="0"/>
              <a:t> </a:t>
            </a:r>
            <a:r>
              <a:rPr lang="it-IT" dirty="0" err="1"/>
              <a:t>they</a:t>
            </a:r>
            <a:r>
              <a:rPr lang="it-IT" dirty="0"/>
              <a:t> </a:t>
            </a:r>
            <a:r>
              <a:rPr lang="it-IT" dirty="0" err="1"/>
              <a:t>all</a:t>
            </a:r>
            <a:r>
              <a:rPr lang="it-IT" dirty="0"/>
              <a:t> </a:t>
            </a:r>
            <a:r>
              <a:rPr lang="it-IT" dirty="0" err="1"/>
              <a:t>amount</a:t>
            </a:r>
            <a:r>
              <a:rPr lang="it-IT" dirty="0"/>
              <a:t> to the </a:t>
            </a:r>
            <a:r>
              <a:rPr lang="it-IT" dirty="0" err="1"/>
              <a:t>same</a:t>
            </a:r>
            <a:r>
              <a:rPr lang="it-IT" dirty="0"/>
              <a:t> </a:t>
            </a:r>
            <a:r>
              <a:rPr lang="it-IT" dirty="0" err="1"/>
              <a:t>trick</a:t>
            </a:r>
            <a:r>
              <a:rPr lang="it-IT" dirty="0"/>
              <a:t>…</a:t>
            </a:r>
          </a:p>
        </p:txBody>
      </p:sp>
      <p:pic>
        <p:nvPicPr>
          <p:cNvPr id="75778" name="Picture 2" descr="Image result for trick">
            <a:extLst>
              <a:ext uri="{FF2B5EF4-FFF2-40B4-BE49-F238E27FC236}">
                <a16:creationId xmlns:a16="http://schemas.microsoft.com/office/drawing/2014/main" id="{A7021C58-B8E4-D14C-8D2D-D24157190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776" y="4254500"/>
            <a:ext cx="3654403"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30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B2C9-9C0E-2147-B299-DE4830539AF1}"/>
              </a:ext>
            </a:extLst>
          </p:cNvPr>
          <p:cNvSpPr>
            <a:spLocks noGrp="1"/>
          </p:cNvSpPr>
          <p:nvPr>
            <p:ph type="title"/>
          </p:nvPr>
        </p:nvSpPr>
        <p:spPr/>
        <p:txBody>
          <a:bodyPr/>
          <a:lstStyle/>
          <a:p>
            <a:r>
              <a:rPr lang="it-IT" dirty="0" err="1"/>
              <a:t>Thankfully</a:t>
            </a:r>
            <a:r>
              <a:rPr lang="it-IT" dirty="0"/>
              <a:t>… the </a:t>
            </a:r>
            <a:r>
              <a:rPr lang="it-IT" dirty="0" err="1"/>
              <a:t>trick</a:t>
            </a:r>
            <a:r>
              <a:rPr lang="it-IT" dirty="0"/>
              <a:t>!</a:t>
            </a:r>
          </a:p>
        </p:txBody>
      </p:sp>
      <p:sp>
        <p:nvSpPr>
          <p:cNvPr id="3" name="Content Placeholder 2">
            <a:extLst>
              <a:ext uri="{FF2B5EF4-FFF2-40B4-BE49-F238E27FC236}">
                <a16:creationId xmlns:a16="http://schemas.microsoft.com/office/drawing/2014/main" id="{11051DC5-6A52-A74B-ABD5-AF5729E99C35}"/>
              </a:ext>
            </a:extLst>
          </p:cNvPr>
          <p:cNvSpPr>
            <a:spLocks noGrp="1"/>
          </p:cNvSpPr>
          <p:nvPr>
            <p:ph idx="1"/>
          </p:nvPr>
        </p:nvSpPr>
        <p:spPr/>
        <p:txBody>
          <a:bodyPr/>
          <a:lstStyle/>
          <a:p>
            <a:pPr marL="0" indent="0">
              <a:buNone/>
            </a:pPr>
            <a:endParaRPr lang="it-IT" dirty="0"/>
          </a:p>
          <a:p>
            <a:r>
              <a:rPr lang="it-IT" b="1" dirty="0" err="1"/>
              <a:t>Incrementing</a:t>
            </a:r>
            <a:r>
              <a:rPr lang="it-IT" b="1" dirty="0"/>
              <a:t> the </a:t>
            </a:r>
            <a:r>
              <a:rPr lang="it-IT" b="1" dirty="0" err="1"/>
              <a:t>space</a:t>
            </a:r>
            <a:r>
              <a:rPr lang="it-IT" b="1" dirty="0"/>
              <a:t> </a:t>
            </a:r>
            <a:r>
              <a:rPr lang="it-IT" b="1" dirty="0" err="1"/>
              <a:t>order</a:t>
            </a:r>
            <a:r>
              <a:rPr lang="it-IT" b="1" dirty="0"/>
              <a:t> so </a:t>
            </a:r>
            <a:r>
              <a:rPr lang="it-IT" b="1" dirty="0" err="1"/>
              <a:t>that</a:t>
            </a:r>
            <a:r>
              <a:rPr lang="it-IT" b="1" dirty="0"/>
              <a:t> </a:t>
            </a:r>
            <a:r>
              <a:rPr lang="it-IT" b="1" dirty="0" err="1"/>
              <a:t>it</a:t>
            </a:r>
            <a:r>
              <a:rPr lang="it-IT" b="1" dirty="0"/>
              <a:t> </a:t>
            </a:r>
            <a:r>
              <a:rPr lang="it-IT" b="1" dirty="0" err="1"/>
              <a:t>is</a:t>
            </a:r>
            <a:r>
              <a:rPr lang="it-IT" b="1" dirty="0"/>
              <a:t> </a:t>
            </a:r>
            <a:r>
              <a:rPr lang="it-IT" b="1" dirty="0" err="1"/>
              <a:t>easier</a:t>
            </a:r>
            <a:r>
              <a:rPr lang="it-IT" b="1" dirty="0"/>
              <a:t> to </a:t>
            </a:r>
            <a:r>
              <a:rPr lang="it-IT" b="1" dirty="0" err="1"/>
              <a:t>find</a:t>
            </a:r>
            <a:r>
              <a:rPr lang="it-IT" b="1" dirty="0"/>
              <a:t> a </a:t>
            </a:r>
            <a:r>
              <a:rPr lang="it-IT" b="1" dirty="0" err="1"/>
              <a:t>separating</a:t>
            </a:r>
            <a:r>
              <a:rPr lang="it-IT" b="1" dirty="0"/>
              <a:t> </a:t>
            </a:r>
            <a:r>
              <a:rPr lang="it-IT" b="1" dirty="0" err="1"/>
              <a:t>function</a:t>
            </a:r>
            <a:r>
              <a:rPr lang="it-IT" b="1" dirty="0"/>
              <a:t>/</a:t>
            </a:r>
            <a:r>
              <a:rPr lang="it-IT" b="1" dirty="0" err="1"/>
              <a:t>hyperplane</a:t>
            </a:r>
            <a:endParaRPr lang="it-IT" b="1" dirty="0"/>
          </a:p>
        </p:txBody>
      </p:sp>
    </p:spTree>
    <p:extLst>
      <p:ext uri="{BB962C8B-B14F-4D97-AF65-F5344CB8AC3E}">
        <p14:creationId xmlns:p14="http://schemas.microsoft.com/office/powerpoint/2010/main" val="1262597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B2C9-9C0E-2147-B299-DE4830539AF1}"/>
              </a:ext>
            </a:extLst>
          </p:cNvPr>
          <p:cNvSpPr>
            <a:spLocks noGrp="1"/>
          </p:cNvSpPr>
          <p:nvPr>
            <p:ph type="title"/>
          </p:nvPr>
        </p:nvSpPr>
        <p:spPr/>
        <p:txBody>
          <a:bodyPr/>
          <a:lstStyle/>
          <a:p>
            <a:r>
              <a:rPr lang="it-IT" dirty="0" err="1"/>
              <a:t>Thankfully</a:t>
            </a:r>
            <a:r>
              <a:rPr lang="it-IT" dirty="0"/>
              <a:t>… the </a:t>
            </a:r>
            <a:r>
              <a:rPr lang="it-IT" dirty="0" err="1"/>
              <a:t>trick</a:t>
            </a:r>
            <a:r>
              <a:rPr lang="it-IT" dirty="0"/>
              <a:t>!</a:t>
            </a:r>
          </a:p>
        </p:txBody>
      </p:sp>
      <p:sp>
        <p:nvSpPr>
          <p:cNvPr id="3" name="Content Placeholder 2">
            <a:extLst>
              <a:ext uri="{FF2B5EF4-FFF2-40B4-BE49-F238E27FC236}">
                <a16:creationId xmlns:a16="http://schemas.microsoft.com/office/drawing/2014/main" id="{11051DC5-6A52-A74B-ABD5-AF5729E99C35}"/>
              </a:ext>
            </a:extLst>
          </p:cNvPr>
          <p:cNvSpPr>
            <a:spLocks noGrp="1"/>
          </p:cNvSpPr>
          <p:nvPr>
            <p:ph idx="1"/>
          </p:nvPr>
        </p:nvSpPr>
        <p:spPr/>
        <p:txBody>
          <a:bodyPr/>
          <a:lstStyle/>
          <a:p>
            <a:pPr marL="0" indent="0">
              <a:buNone/>
            </a:pPr>
            <a:endParaRPr lang="it-IT" dirty="0"/>
          </a:p>
          <a:p>
            <a:r>
              <a:rPr lang="it-IT" b="1" dirty="0" err="1"/>
              <a:t>Incrementing</a:t>
            </a:r>
            <a:r>
              <a:rPr lang="it-IT" b="1" dirty="0"/>
              <a:t> the </a:t>
            </a:r>
            <a:r>
              <a:rPr lang="it-IT" b="1" dirty="0" err="1"/>
              <a:t>space</a:t>
            </a:r>
            <a:r>
              <a:rPr lang="it-IT" b="1" dirty="0"/>
              <a:t> </a:t>
            </a:r>
            <a:r>
              <a:rPr lang="it-IT" b="1" dirty="0" err="1"/>
              <a:t>order</a:t>
            </a:r>
            <a:r>
              <a:rPr lang="it-IT" b="1" dirty="0"/>
              <a:t> so </a:t>
            </a:r>
            <a:r>
              <a:rPr lang="it-IT" b="1" dirty="0" err="1"/>
              <a:t>that</a:t>
            </a:r>
            <a:r>
              <a:rPr lang="it-IT" b="1" dirty="0"/>
              <a:t> </a:t>
            </a:r>
            <a:r>
              <a:rPr lang="it-IT" b="1" dirty="0" err="1"/>
              <a:t>it</a:t>
            </a:r>
            <a:r>
              <a:rPr lang="it-IT" b="1" dirty="0"/>
              <a:t> </a:t>
            </a:r>
            <a:r>
              <a:rPr lang="it-IT" b="1" dirty="0" err="1"/>
              <a:t>is</a:t>
            </a:r>
            <a:r>
              <a:rPr lang="it-IT" b="1" dirty="0"/>
              <a:t> </a:t>
            </a:r>
            <a:r>
              <a:rPr lang="it-IT" b="1" dirty="0" err="1"/>
              <a:t>easier</a:t>
            </a:r>
            <a:r>
              <a:rPr lang="it-IT" b="1" dirty="0"/>
              <a:t> to </a:t>
            </a:r>
            <a:r>
              <a:rPr lang="it-IT" b="1" dirty="0" err="1"/>
              <a:t>find</a:t>
            </a:r>
            <a:r>
              <a:rPr lang="it-IT" b="1" dirty="0"/>
              <a:t> a </a:t>
            </a:r>
            <a:r>
              <a:rPr lang="it-IT" b="1" dirty="0" err="1"/>
              <a:t>separating</a:t>
            </a:r>
            <a:r>
              <a:rPr lang="it-IT" b="1" dirty="0"/>
              <a:t> </a:t>
            </a:r>
            <a:r>
              <a:rPr lang="it-IT" b="1" dirty="0" err="1"/>
              <a:t>function</a:t>
            </a:r>
            <a:r>
              <a:rPr lang="it-IT" b="1" dirty="0"/>
              <a:t>/</a:t>
            </a:r>
            <a:r>
              <a:rPr lang="it-IT" b="1" dirty="0" err="1"/>
              <a:t>hyperplane</a:t>
            </a:r>
            <a:endParaRPr lang="it-IT" b="1" dirty="0"/>
          </a:p>
        </p:txBody>
      </p:sp>
      <p:sp>
        <p:nvSpPr>
          <p:cNvPr id="4" name="TextBox 3">
            <a:extLst>
              <a:ext uri="{FF2B5EF4-FFF2-40B4-BE49-F238E27FC236}">
                <a16:creationId xmlns:a16="http://schemas.microsoft.com/office/drawing/2014/main" id="{DDCDA841-8EAB-3444-A22E-B1F4E1F08691}"/>
              </a:ext>
            </a:extLst>
          </p:cNvPr>
          <p:cNvSpPr txBox="1"/>
          <p:nvPr/>
        </p:nvSpPr>
        <p:spPr>
          <a:xfrm>
            <a:off x="3915509" y="4489938"/>
            <a:ext cx="3807453" cy="369332"/>
          </a:xfrm>
          <a:prstGeom prst="rect">
            <a:avLst/>
          </a:prstGeom>
          <a:noFill/>
        </p:spPr>
        <p:txBody>
          <a:bodyPr wrap="none" rtlCol="0">
            <a:spAutoFit/>
          </a:bodyPr>
          <a:lstStyle/>
          <a:p>
            <a:r>
              <a:rPr lang="it-IT" b="1" dirty="0" err="1">
                <a:latin typeface="Trebuchet MS" panose="020B0703020202090204" pitchFamily="34" charset="0"/>
              </a:rPr>
              <a:t>This</a:t>
            </a:r>
            <a:r>
              <a:rPr lang="it-IT" b="1" dirty="0">
                <a:latin typeface="Trebuchet MS" panose="020B0703020202090204" pitchFamily="34" charset="0"/>
              </a:rPr>
              <a:t> </a:t>
            </a:r>
            <a:r>
              <a:rPr lang="it-IT" b="1" dirty="0" err="1">
                <a:latin typeface="Trebuchet MS" panose="020B0703020202090204" pitchFamily="34" charset="0"/>
              </a:rPr>
              <a:t>is</a:t>
            </a:r>
            <a:r>
              <a:rPr lang="it-IT" b="1" dirty="0">
                <a:latin typeface="Trebuchet MS" panose="020B0703020202090204" pitchFamily="34" charset="0"/>
              </a:rPr>
              <a:t> </a:t>
            </a:r>
            <a:r>
              <a:rPr lang="it-IT" b="1" dirty="0" err="1">
                <a:latin typeface="Trebuchet MS" panose="020B0703020202090204" pitchFamily="34" charset="0"/>
              </a:rPr>
              <a:t>known</a:t>
            </a:r>
            <a:r>
              <a:rPr lang="it-IT" b="1" dirty="0">
                <a:latin typeface="Trebuchet MS" panose="020B0703020202090204" pitchFamily="34" charset="0"/>
              </a:rPr>
              <a:t> </a:t>
            </a:r>
            <a:r>
              <a:rPr lang="it-IT" b="1" dirty="0" err="1">
                <a:latin typeface="Trebuchet MS" panose="020B0703020202090204" pitchFamily="34" charset="0"/>
              </a:rPr>
              <a:t>as</a:t>
            </a:r>
            <a:r>
              <a:rPr lang="it-IT" b="1" dirty="0">
                <a:latin typeface="Trebuchet MS" panose="020B0703020202090204" pitchFamily="34" charset="0"/>
              </a:rPr>
              <a:t> the </a:t>
            </a:r>
            <a:r>
              <a:rPr lang="it-IT" b="1" dirty="0" err="1">
                <a:solidFill>
                  <a:srgbClr val="FF0000"/>
                </a:solidFill>
                <a:latin typeface="Trebuchet MS" panose="020B0703020202090204" pitchFamily="34" charset="0"/>
              </a:rPr>
              <a:t>Kernel</a:t>
            </a:r>
            <a:r>
              <a:rPr lang="it-IT" b="1" dirty="0">
                <a:solidFill>
                  <a:srgbClr val="FF0000"/>
                </a:solidFill>
                <a:latin typeface="Trebuchet MS" panose="020B0703020202090204" pitchFamily="34" charset="0"/>
              </a:rPr>
              <a:t> </a:t>
            </a:r>
            <a:r>
              <a:rPr lang="it-IT" b="1" dirty="0" err="1">
                <a:solidFill>
                  <a:srgbClr val="FF0000"/>
                </a:solidFill>
                <a:latin typeface="Trebuchet MS" panose="020B0703020202090204" pitchFamily="34" charset="0"/>
              </a:rPr>
              <a:t>trick</a:t>
            </a:r>
            <a:r>
              <a:rPr lang="it-IT" b="1" dirty="0">
                <a:solidFill>
                  <a:srgbClr val="FF0000"/>
                </a:solidFill>
                <a:latin typeface="Trebuchet MS" panose="020B0703020202090204" pitchFamily="34" charset="0"/>
              </a:rPr>
              <a:t>!</a:t>
            </a:r>
          </a:p>
        </p:txBody>
      </p:sp>
      <p:sp>
        <p:nvSpPr>
          <p:cNvPr id="5" name="Rectangle 4">
            <a:extLst>
              <a:ext uri="{FF2B5EF4-FFF2-40B4-BE49-F238E27FC236}">
                <a16:creationId xmlns:a16="http://schemas.microsoft.com/office/drawing/2014/main" id="{5BBC96E1-B156-C744-A372-F4C111F174B8}"/>
              </a:ext>
            </a:extLst>
          </p:cNvPr>
          <p:cNvSpPr/>
          <p:nvPr/>
        </p:nvSpPr>
        <p:spPr bwMode="auto">
          <a:xfrm>
            <a:off x="838199" y="2154005"/>
            <a:ext cx="10515599" cy="1274995"/>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4029524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89</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SVM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41775287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C34-FF4D-7449-87A5-D5B40810A664}"/>
              </a:ext>
            </a:extLst>
          </p:cNvPr>
          <p:cNvSpPr>
            <a:spLocks noGrp="1"/>
          </p:cNvSpPr>
          <p:nvPr>
            <p:ph type="title"/>
          </p:nvPr>
        </p:nvSpPr>
        <p:spPr/>
        <p:txBody>
          <a:bodyPr/>
          <a:lstStyle/>
          <a:p>
            <a:r>
              <a:rPr lang="it-IT" dirty="0" err="1"/>
              <a:t>Let’s</a:t>
            </a:r>
            <a:r>
              <a:rPr lang="it-IT" dirty="0"/>
              <a:t> go </a:t>
            </a:r>
            <a:r>
              <a:rPr lang="it-IT" dirty="0" err="1"/>
              <a:t>step</a:t>
            </a:r>
            <a:r>
              <a:rPr lang="it-IT" dirty="0"/>
              <a:t> by </a:t>
            </a:r>
            <a:r>
              <a:rPr lang="it-IT" dirty="0" err="1"/>
              <a:t>step</a:t>
            </a:r>
            <a:r>
              <a:rPr lang="it-IT" dirty="0"/>
              <a:t>…</a:t>
            </a:r>
          </a:p>
        </p:txBody>
      </p:sp>
      <p:sp>
        <p:nvSpPr>
          <p:cNvPr id="3" name="TextBox 2">
            <a:extLst>
              <a:ext uri="{FF2B5EF4-FFF2-40B4-BE49-F238E27FC236}">
                <a16:creationId xmlns:a16="http://schemas.microsoft.com/office/drawing/2014/main" id="{BC8EEB5A-A789-1049-9A0D-F990D8EDA80D}"/>
              </a:ext>
            </a:extLst>
          </p:cNvPr>
          <p:cNvSpPr txBox="1"/>
          <p:nvPr/>
        </p:nvSpPr>
        <p:spPr>
          <a:xfrm>
            <a:off x="2314415" y="1394847"/>
            <a:ext cx="4885183" cy="369332"/>
          </a:xfrm>
          <a:prstGeom prst="rect">
            <a:avLst/>
          </a:prstGeom>
          <a:noFill/>
        </p:spPr>
        <p:txBody>
          <a:bodyPr wrap="none" rtlCol="0">
            <a:spAutoFit/>
          </a:bodyPr>
          <a:lstStyle/>
          <a:p>
            <a:r>
              <a:rPr lang="it-IT" dirty="0"/>
              <a:t>3. I can </a:t>
            </a:r>
            <a:r>
              <a:rPr lang="it-IT" dirty="0" err="1"/>
              <a:t>generalize</a:t>
            </a:r>
            <a:r>
              <a:rPr lang="it-IT" dirty="0"/>
              <a:t> </a:t>
            </a:r>
            <a:r>
              <a:rPr lang="it-IT" dirty="0" err="1"/>
              <a:t>this</a:t>
            </a:r>
            <a:r>
              <a:rPr lang="it-IT" dirty="0"/>
              <a:t> </a:t>
            </a:r>
            <a:r>
              <a:rPr lang="it-IT" dirty="0" err="1"/>
              <a:t>reduction</a:t>
            </a:r>
            <a:r>
              <a:rPr lang="it-IT" dirty="0"/>
              <a:t> per </a:t>
            </a:r>
            <a:r>
              <a:rPr lang="it-IT" dirty="0" err="1"/>
              <a:t>every</a:t>
            </a:r>
            <a:r>
              <a:rPr lang="it-IT" dirty="0"/>
              <a:t> </a:t>
            </a:r>
            <a:r>
              <a:rPr lang="it-IT" dirty="0" err="1"/>
              <a:t>feature</a:t>
            </a:r>
            <a:endParaRPr lang="it-IT" dirty="0"/>
          </a:p>
        </p:txBody>
      </p:sp>
      <p:sp>
        <p:nvSpPr>
          <p:cNvPr id="56" name="Line 38">
            <a:extLst>
              <a:ext uri="{FF2B5EF4-FFF2-40B4-BE49-F238E27FC236}">
                <a16:creationId xmlns:a16="http://schemas.microsoft.com/office/drawing/2014/main" id="{B5070409-669D-614A-930A-5D942E2418B4}"/>
              </a:ext>
            </a:extLst>
          </p:cNvPr>
          <p:cNvSpPr>
            <a:spLocks noChangeShapeType="1"/>
          </p:cNvSpPr>
          <p:nvPr/>
        </p:nvSpPr>
        <p:spPr bwMode="auto">
          <a:xfrm flipV="1">
            <a:off x="3962400" y="2057400"/>
            <a:ext cx="0" cy="3276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7" name="Line 39">
            <a:extLst>
              <a:ext uri="{FF2B5EF4-FFF2-40B4-BE49-F238E27FC236}">
                <a16:creationId xmlns:a16="http://schemas.microsoft.com/office/drawing/2014/main" id="{1BC57FE5-AA80-3F44-A5FD-1C4690ECBC19}"/>
              </a:ext>
            </a:extLst>
          </p:cNvPr>
          <p:cNvSpPr>
            <a:spLocks noChangeShapeType="1"/>
          </p:cNvSpPr>
          <p:nvPr/>
        </p:nvSpPr>
        <p:spPr bwMode="auto">
          <a:xfrm>
            <a:off x="3886200" y="5181600"/>
            <a:ext cx="403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8" name="Text Box 40">
            <a:extLst>
              <a:ext uri="{FF2B5EF4-FFF2-40B4-BE49-F238E27FC236}">
                <a16:creationId xmlns:a16="http://schemas.microsoft.com/office/drawing/2014/main" id="{77CE6999-7544-1241-A38C-72D6BEE04F4D}"/>
              </a:ext>
            </a:extLst>
          </p:cNvPr>
          <p:cNvSpPr txBox="1">
            <a:spLocks noChangeArrowheads="1"/>
          </p:cNvSpPr>
          <p:nvPr/>
        </p:nvSpPr>
        <p:spPr bwMode="auto">
          <a:xfrm>
            <a:off x="5013325" y="532765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dirty="0"/>
              <a:t>X</a:t>
            </a:r>
            <a:endParaRPr lang="sv-SE" altLang="it-IT" sz="2400" dirty="0"/>
          </a:p>
        </p:txBody>
      </p:sp>
      <p:sp>
        <p:nvSpPr>
          <p:cNvPr id="59" name="Text Box 41">
            <a:extLst>
              <a:ext uri="{FF2B5EF4-FFF2-40B4-BE49-F238E27FC236}">
                <a16:creationId xmlns:a16="http://schemas.microsoft.com/office/drawing/2014/main" id="{4DAA8D2B-EED0-7E4A-AA3A-402EE572EA53}"/>
              </a:ext>
            </a:extLst>
          </p:cNvPr>
          <p:cNvSpPr txBox="1">
            <a:spLocks noChangeArrowheads="1"/>
          </p:cNvSpPr>
          <p:nvPr/>
        </p:nvSpPr>
        <p:spPr bwMode="auto">
          <a:xfrm>
            <a:off x="2117725" y="3270251"/>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dirty="0"/>
              <a:t>Y</a:t>
            </a:r>
          </a:p>
        </p:txBody>
      </p:sp>
      <p:sp>
        <p:nvSpPr>
          <p:cNvPr id="60" name="Oval 42">
            <a:extLst>
              <a:ext uri="{FF2B5EF4-FFF2-40B4-BE49-F238E27FC236}">
                <a16:creationId xmlns:a16="http://schemas.microsoft.com/office/drawing/2014/main" id="{96DA8D5D-7A00-0D42-A528-17BCB86822FB}"/>
              </a:ext>
            </a:extLst>
          </p:cNvPr>
          <p:cNvSpPr>
            <a:spLocks noChangeArrowheads="1"/>
          </p:cNvSpPr>
          <p:nvPr/>
        </p:nvSpPr>
        <p:spPr bwMode="auto">
          <a:xfrm>
            <a:off x="4419601" y="23622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1" name="Oval 43">
            <a:extLst>
              <a:ext uri="{FF2B5EF4-FFF2-40B4-BE49-F238E27FC236}">
                <a16:creationId xmlns:a16="http://schemas.microsoft.com/office/drawing/2014/main" id="{3BAE7F95-D144-5348-998C-6E6B90B21D9D}"/>
              </a:ext>
            </a:extLst>
          </p:cNvPr>
          <p:cNvSpPr>
            <a:spLocks noChangeArrowheads="1"/>
          </p:cNvSpPr>
          <p:nvPr/>
        </p:nvSpPr>
        <p:spPr bwMode="auto">
          <a:xfrm>
            <a:off x="4648201" y="2895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2" name="Oval 44">
            <a:extLst>
              <a:ext uri="{FF2B5EF4-FFF2-40B4-BE49-F238E27FC236}">
                <a16:creationId xmlns:a16="http://schemas.microsoft.com/office/drawing/2014/main" id="{59512726-E336-234A-9E19-C91E34392F3A}"/>
              </a:ext>
            </a:extLst>
          </p:cNvPr>
          <p:cNvSpPr>
            <a:spLocks noChangeArrowheads="1"/>
          </p:cNvSpPr>
          <p:nvPr/>
        </p:nvSpPr>
        <p:spPr bwMode="auto">
          <a:xfrm>
            <a:off x="5029201" y="2895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3" name="Oval 45">
            <a:extLst>
              <a:ext uri="{FF2B5EF4-FFF2-40B4-BE49-F238E27FC236}">
                <a16:creationId xmlns:a16="http://schemas.microsoft.com/office/drawing/2014/main" id="{4250324F-5C11-F542-BFE7-603316FFD897}"/>
              </a:ext>
            </a:extLst>
          </p:cNvPr>
          <p:cNvSpPr>
            <a:spLocks noChangeArrowheads="1"/>
          </p:cNvSpPr>
          <p:nvPr/>
        </p:nvSpPr>
        <p:spPr bwMode="auto">
          <a:xfrm>
            <a:off x="7239001" y="32766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4" name="Oval 46">
            <a:extLst>
              <a:ext uri="{FF2B5EF4-FFF2-40B4-BE49-F238E27FC236}">
                <a16:creationId xmlns:a16="http://schemas.microsoft.com/office/drawing/2014/main" id="{622EAB33-EB96-124F-90E6-A2AFEB912501}"/>
              </a:ext>
            </a:extLst>
          </p:cNvPr>
          <p:cNvSpPr>
            <a:spLocks noChangeArrowheads="1"/>
          </p:cNvSpPr>
          <p:nvPr/>
        </p:nvSpPr>
        <p:spPr bwMode="auto">
          <a:xfrm>
            <a:off x="4495801" y="3276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5" name="Oval 47">
            <a:extLst>
              <a:ext uri="{FF2B5EF4-FFF2-40B4-BE49-F238E27FC236}">
                <a16:creationId xmlns:a16="http://schemas.microsoft.com/office/drawing/2014/main" id="{CBC421AC-686F-AD44-84DE-A9F768BAB653}"/>
              </a:ext>
            </a:extLst>
          </p:cNvPr>
          <p:cNvSpPr>
            <a:spLocks noChangeArrowheads="1"/>
          </p:cNvSpPr>
          <p:nvPr/>
        </p:nvSpPr>
        <p:spPr bwMode="auto">
          <a:xfrm>
            <a:off x="4191001" y="2971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6" name="Oval 48">
            <a:extLst>
              <a:ext uri="{FF2B5EF4-FFF2-40B4-BE49-F238E27FC236}">
                <a16:creationId xmlns:a16="http://schemas.microsoft.com/office/drawing/2014/main" id="{16200EDE-6C10-A348-A7A6-FF690A847144}"/>
              </a:ext>
            </a:extLst>
          </p:cNvPr>
          <p:cNvSpPr>
            <a:spLocks noChangeArrowheads="1"/>
          </p:cNvSpPr>
          <p:nvPr/>
        </p:nvSpPr>
        <p:spPr bwMode="auto">
          <a:xfrm>
            <a:off x="6858001" y="3124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7" name="Oval 49">
            <a:extLst>
              <a:ext uri="{FF2B5EF4-FFF2-40B4-BE49-F238E27FC236}">
                <a16:creationId xmlns:a16="http://schemas.microsoft.com/office/drawing/2014/main" id="{DED1B74B-5F3F-E044-BA9F-43398B709D22}"/>
              </a:ext>
            </a:extLst>
          </p:cNvPr>
          <p:cNvSpPr>
            <a:spLocks noChangeArrowheads="1"/>
          </p:cNvSpPr>
          <p:nvPr/>
        </p:nvSpPr>
        <p:spPr bwMode="auto">
          <a:xfrm>
            <a:off x="6477001" y="2743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8" name="Oval 50">
            <a:extLst>
              <a:ext uri="{FF2B5EF4-FFF2-40B4-BE49-F238E27FC236}">
                <a16:creationId xmlns:a16="http://schemas.microsoft.com/office/drawing/2014/main" id="{971FD328-4C96-DB43-AC18-380C5CD1FFE4}"/>
              </a:ext>
            </a:extLst>
          </p:cNvPr>
          <p:cNvSpPr>
            <a:spLocks noChangeArrowheads="1"/>
          </p:cNvSpPr>
          <p:nvPr/>
        </p:nvSpPr>
        <p:spPr bwMode="auto">
          <a:xfrm>
            <a:off x="6324601" y="22860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9" name="Oval 51">
            <a:extLst>
              <a:ext uri="{FF2B5EF4-FFF2-40B4-BE49-F238E27FC236}">
                <a16:creationId xmlns:a16="http://schemas.microsoft.com/office/drawing/2014/main" id="{D961D9A2-F6B2-8644-BD67-6E0EF49C46B5}"/>
              </a:ext>
            </a:extLst>
          </p:cNvPr>
          <p:cNvSpPr>
            <a:spLocks noChangeArrowheads="1"/>
          </p:cNvSpPr>
          <p:nvPr/>
        </p:nvSpPr>
        <p:spPr bwMode="auto">
          <a:xfrm>
            <a:off x="7010401" y="28194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0" name="Oval 52">
            <a:extLst>
              <a:ext uri="{FF2B5EF4-FFF2-40B4-BE49-F238E27FC236}">
                <a16:creationId xmlns:a16="http://schemas.microsoft.com/office/drawing/2014/main" id="{5A83624C-903B-D249-8456-44599B83AA53}"/>
              </a:ext>
            </a:extLst>
          </p:cNvPr>
          <p:cNvSpPr>
            <a:spLocks noChangeArrowheads="1"/>
          </p:cNvSpPr>
          <p:nvPr/>
        </p:nvSpPr>
        <p:spPr bwMode="auto">
          <a:xfrm>
            <a:off x="6858001" y="2362200"/>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 name="Oval 53">
            <a:extLst>
              <a:ext uri="{FF2B5EF4-FFF2-40B4-BE49-F238E27FC236}">
                <a16:creationId xmlns:a16="http://schemas.microsoft.com/office/drawing/2014/main" id="{47248CCF-0FBA-DA42-910F-97A30A78EAFF}"/>
              </a:ext>
            </a:extLst>
          </p:cNvPr>
          <p:cNvSpPr>
            <a:spLocks noChangeArrowheads="1"/>
          </p:cNvSpPr>
          <p:nvPr/>
        </p:nvSpPr>
        <p:spPr bwMode="auto">
          <a:xfrm>
            <a:off x="4419601" y="39624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 name="Oval 54">
            <a:extLst>
              <a:ext uri="{FF2B5EF4-FFF2-40B4-BE49-F238E27FC236}">
                <a16:creationId xmlns:a16="http://schemas.microsoft.com/office/drawing/2014/main" id="{B49C7C8F-7E6B-F24B-ADA5-7496C2FAC4DB}"/>
              </a:ext>
            </a:extLst>
          </p:cNvPr>
          <p:cNvSpPr>
            <a:spLocks noChangeArrowheads="1"/>
          </p:cNvSpPr>
          <p:nvPr/>
        </p:nvSpPr>
        <p:spPr bwMode="auto">
          <a:xfrm>
            <a:off x="4724401" y="4114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3" name="Oval 55">
            <a:extLst>
              <a:ext uri="{FF2B5EF4-FFF2-40B4-BE49-F238E27FC236}">
                <a16:creationId xmlns:a16="http://schemas.microsoft.com/office/drawing/2014/main" id="{741B16C5-015B-764A-B6FC-C342D486E389}"/>
              </a:ext>
            </a:extLst>
          </p:cNvPr>
          <p:cNvSpPr>
            <a:spLocks noChangeArrowheads="1"/>
          </p:cNvSpPr>
          <p:nvPr/>
        </p:nvSpPr>
        <p:spPr bwMode="auto">
          <a:xfrm>
            <a:off x="4191001" y="43434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4" name="Oval 56">
            <a:extLst>
              <a:ext uri="{FF2B5EF4-FFF2-40B4-BE49-F238E27FC236}">
                <a16:creationId xmlns:a16="http://schemas.microsoft.com/office/drawing/2014/main" id="{49A51766-6BCE-F949-9F0C-EF764FF1E880}"/>
              </a:ext>
            </a:extLst>
          </p:cNvPr>
          <p:cNvSpPr>
            <a:spLocks noChangeArrowheads="1"/>
          </p:cNvSpPr>
          <p:nvPr/>
        </p:nvSpPr>
        <p:spPr bwMode="auto">
          <a:xfrm>
            <a:off x="4876801" y="3657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5" name="Oval 57">
            <a:extLst>
              <a:ext uri="{FF2B5EF4-FFF2-40B4-BE49-F238E27FC236}">
                <a16:creationId xmlns:a16="http://schemas.microsoft.com/office/drawing/2014/main" id="{FB1F677A-D78D-1945-8F96-1B54F4F00433}"/>
              </a:ext>
            </a:extLst>
          </p:cNvPr>
          <p:cNvSpPr>
            <a:spLocks noChangeArrowheads="1"/>
          </p:cNvSpPr>
          <p:nvPr/>
        </p:nvSpPr>
        <p:spPr bwMode="auto">
          <a:xfrm>
            <a:off x="5181601" y="4419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6" name="Oval 58">
            <a:extLst>
              <a:ext uri="{FF2B5EF4-FFF2-40B4-BE49-F238E27FC236}">
                <a16:creationId xmlns:a16="http://schemas.microsoft.com/office/drawing/2014/main" id="{C87E07D2-837E-1444-AD60-A7ACADB34ACD}"/>
              </a:ext>
            </a:extLst>
          </p:cNvPr>
          <p:cNvSpPr>
            <a:spLocks noChangeArrowheads="1"/>
          </p:cNvSpPr>
          <p:nvPr/>
        </p:nvSpPr>
        <p:spPr bwMode="auto">
          <a:xfrm>
            <a:off x="6019801" y="46482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7" name="Oval 59">
            <a:extLst>
              <a:ext uri="{FF2B5EF4-FFF2-40B4-BE49-F238E27FC236}">
                <a16:creationId xmlns:a16="http://schemas.microsoft.com/office/drawing/2014/main" id="{010981CC-5E13-314D-8191-77754B71227F}"/>
              </a:ext>
            </a:extLst>
          </p:cNvPr>
          <p:cNvSpPr>
            <a:spLocks noChangeArrowheads="1"/>
          </p:cNvSpPr>
          <p:nvPr/>
        </p:nvSpPr>
        <p:spPr bwMode="auto">
          <a:xfrm>
            <a:off x="5638801" y="40386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8" name="Oval 60">
            <a:extLst>
              <a:ext uri="{FF2B5EF4-FFF2-40B4-BE49-F238E27FC236}">
                <a16:creationId xmlns:a16="http://schemas.microsoft.com/office/drawing/2014/main" id="{2CC25CCD-0F9D-8A48-87B3-2A78592A3331}"/>
              </a:ext>
            </a:extLst>
          </p:cNvPr>
          <p:cNvSpPr>
            <a:spLocks noChangeArrowheads="1"/>
          </p:cNvSpPr>
          <p:nvPr/>
        </p:nvSpPr>
        <p:spPr bwMode="auto">
          <a:xfrm>
            <a:off x="6477001" y="4495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9" name="Oval 61">
            <a:extLst>
              <a:ext uri="{FF2B5EF4-FFF2-40B4-BE49-F238E27FC236}">
                <a16:creationId xmlns:a16="http://schemas.microsoft.com/office/drawing/2014/main" id="{739D094A-5CFA-064B-A6C7-8F0573F46585}"/>
              </a:ext>
            </a:extLst>
          </p:cNvPr>
          <p:cNvSpPr>
            <a:spLocks noChangeArrowheads="1"/>
          </p:cNvSpPr>
          <p:nvPr/>
        </p:nvSpPr>
        <p:spPr bwMode="auto">
          <a:xfrm>
            <a:off x="6248401" y="4114800"/>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0" name="Line 62">
            <a:extLst>
              <a:ext uri="{FF2B5EF4-FFF2-40B4-BE49-F238E27FC236}">
                <a16:creationId xmlns:a16="http://schemas.microsoft.com/office/drawing/2014/main" id="{719414F7-561C-CA40-B7FD-5D6F232EB8B1}"/>
              </a:ext>
            </a:extLst>
          </p:cNvPr>
          <p:cNvSpPr>
            <a:spLocks noChangeShapeType="1"/>
          </p:cNvSpPr>
          <p:nvPr/>
        </p:nvSpPr>
        <p:spPr bwMode="auto">
          <a:xfrm>
            <a:off x="4876800" y="1905000"/>
            <a:ext cx="28956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 name="Oval 63">
            <a:extLst>
              <a:ext uri="{FF2B5EF4-FFF2-40B4-BE49-F238E27FC236}">
                <a16:creationId xmlns:a16="http://schemas.microsoft.com/office/drawing/2014/main" id="{E48DF069-59B6-094B-90B8-81FFAA0E1227}"/>
              </a:ext>
            </a:extLst>
          </p:cNvPr>
          <p:cNvSpPr>
            <a:spLocks noChangeArrowheads="1"/>
          </p:cNvSpPr>
          <p:nvPr/>
        </p:nvSpPr>
        <p:spPr bwMode="auto">
          <a:xfrm>
            <a:off x="7162801" y="5423118"/>
            <a:ext cx="155575"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2" name="Oval 64">
            <a:extLst>
              <a:ext uri="{FF2B5EF4-FFF2-40B4-BE49-F238E27FC236}">
                <a16:creationId xmlns:a16="http://schemas.microsoft.com/office/drawing/2014/main" id="{0242B986-AA6A-3B46-B2AF-384DDA8DDF76}"/>
              </a:ext>
            </a:extLst>
          </p:cNvPr>
          <p:cNvSpPr>
            <a:spLocks noChangeArrowheads="1"/>
          </p:cNvSpPr>
          <p:nvPr/>
        </p:nvSpPr>
        <p:spPr bwMode="auto">
          <a:xfrm>
            <a:off x="7178676" y="5886668"/>
            <a:ext cx="155575"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3" name="Text Box 65">
            <a:extLst>
              <a:ext uri="{FF2B5EF4-FFF2-40B4-BE49-F238E27FC236}">
                <a16:creationId xmlns:a16="http://schemas.microsoft.com/office/drawing/2014/main" id="{03A9D3A5-4EA2-6A4A-83A2-BA3153F701AF}"/>
              </a:ext>
            </a:extLst>
          </p:cNvPr>
          <p:cNvSpPr txBox="1">
            <a:spLocks noChangeArrowheads="1"/>
          </p:cNvSpPr>
          <p:nvPr/>
        </p:nvSpPr>
        <p:spPr bwMode="auto">
          <a:xfrm>
            <a:off x="7391400" y="5346919"/>
            <a:ext cx="2383986"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dirty="0"/>
              <a:t>= +1 (play tennis)</a:t>
            </a:r>
          </a:p>
        </p:txBody>
      </p:sp>
      <p:sp>
        <p:nvSpPr>
          <p:cNvPr id="84" name="Text Box 66">
            <a:extLst>
              <a:ext uri="{FF2B5EF4-FFF2-40B4-BE49-F238E27FC236}">
                <a16:creationId xmlns:a16="http://schemas.microsoft.com/office/drawing/2014/main" id="{1544AEF2-1AAC-C947-A010-741C1FE96A4F}"/>
              </a:ext>
            </a:extLst>
          </p:cNvPr>
          <p:cNvSpPr txBox="1">
            <a:spLocks noChangeArrowheads="1"/>
          </p:cNvSpPr>
          <p:nvPr/>
        </p:nvSpPr>
        <p:spPr bwMode="auto">
          <a:xfrm>
            <a:off x="7391401" y="5804119"/>
            <a:ext cx="3167855" cy="46166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it-IT" sz="2400" dirty="0"/>
              <a:t>= -1 (do not play tennis)</a:t>
            </a:r>
          </a:p>
        </p:txBody>
      </p:sp>
    </p:spTree>
    <p:extLst>
      <p:ext uri="{BB962C8B-B14F-4D97-AF65-F5344CB8AC3E}">
        <p14:creationId xmlns:p14="http://schemas.microsoft.com/office/powerpoint/2010/main" val="2000240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90</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r>
              <a:rPr lang="en-US" altLang="it-IT" sz="2000" dirty="0">
                <a:ea typeface="ＭＳ Ｐゴシック" panose="020B0600070205080204" pitchFamily="34" charset="-128"/>
              </a:rPr>
              <a:t>The linear SVM relies on an </a:t>
            </a:r>
            <a:r>
              <a:rPr lang="en-US" altLang="it-IT" sz="2000" b="1" dirty="0">
                <a:ea typeface="ＭＳ Ｐゴシック" panose="020B0600070205080204" pitchFamily="34" charset="-128"/>
              </a:rPr>
              <a:t>inner product </a:t>
            </a:r>
            <a:r>
              <a:rPr lang="en-US" altLang="it-IT" sz="2000" dirty="0">
                <a:ea typeface="ＭＳ Ｐゴシック" panose="020B0600070205080204" pitchFamily="34" charset="-128"/>
              </a:rPr>
              <a:t>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2" name="TextBox 1">
            <a:extLst>
              <a:ext uri="{FF2B5EF4-FFF2-40B4-BE49-F238E27FC236}">
                <a16:creationId xmlns:a16="http://schemas.microsoft.com/office/drawing/2014/main" id="{F687F8C5-ED42-FA48-9106-71BD43E1D3A8}"/>
              </a:ext>
            </a:extLst>
          </p:cNvPr>
          <p:cNvSpPr txBox="1"/>
          <p:nvPr/>
        </p:nvSpPr>
        <p:spPr>
          <a:xfrm>
            <a:off x="1961323" y="2305878"/>
            <a:ext cx="7971182" cy="1477328"/>
          </a:xfrm>
          <a:prstGeom prst="rect">
            <a:avLst/>
          </a:prstGeom>
          <a:noFill/>
        </p:spPr>
        <p:txBody>
          <a:bodyPr wrap="square" rtlCol="0">
            <a:spAutoFit/>
          </a:bodyPr>
          <a:lstStyle/>
          <a:p>
            <a:r>
              <a:rPr lang="it-IT" dirty="0">
                <a:latin typeface="Trebuchet MS" panose="020B0703020202090204" pitchFamily="34" charset="0"/>
              </a:rPr>
              <a:t>The </a:t>
            </a:r>
            <a:r>
              <a:rPr lang="it-IT" dirty="0" err="1">
                <a:latin typeface="Trebuchet MS" panose="020B0703020202090204" pitchFamily="34" charset="0"/>
              </a:rPr>
              <a:t>inner</a:t>
            </a:r>
            <a:r>
              <a:rPr lang="it-IT" dirty="0">
                <a:latin typeface="Trebuchet MS" panose="020B0703020202090204" pitchFamily="34" charset="0"/>
              </a:rPr>
              <a:t> </a:t>
            </a:r>
            <a:r>
              <a:rPr lang="it-IT" dirty="0" err="1">
                <a:latin typeface="Trebuchet MS" panose="020B0703020202090204" pitchFamily="34" charset="0"/>
              </a:rPr>
              <a:t>product</a:t>
            </a:r>
            <a:r>
              <a:rPr lang="it-IT" dirty="0">
                <a:latin typeface="Trebuchet MS" panose="020B0703020202090204" pitchFamily="34" charset="0"/>
              </a:rPr>
              <a:t> </a:t>
            </a:r>
            <a:r>
              <a:rPr lang="it-IT" dirty="0" err="1">
                <a:latin typeface="Trebuchet MS" panose="020B0703020202090204" pitchFamily="34" charset="0"/>
              </a:rPr>
              <a:t>is</a:t>
            </a:r>
            <a:r>
              <a:rPr lang="it-IT" dirty="0">
                <a:latin typeface="Trebuchet MS" panose="020B0703020202090204" pitchFamily="34" charset="0"/>
              </a:rPr>
              <a:t> «just» the </a:t>
            </a:r>
            <a:r>
              <a:rPr lang="it-IT" dirty="0" err="1">
                <a:latin typeface="Trebuchet MS" panose="020B0703020202090204" pitchFamily="34" charset="0"/>
              </a:rPr>
              <a:t>product</a:t>
            </a:r>
            <a:r>
              <a:rPr lang="it-IT" dirty="0">
                <a:latin typeface="Trebuchet MS" panose="020B0703020202090204" pitchFamily="34" charset="0"/>
              </a:rPr>
              <a:t> </a:t>
            </a:r>
            <a:r>
              <a:rPr lang="it-IT" dirty="0" err="1">
                <a:latin typeface="Trebuchet MS" panose="020B0703020202090204" pitchFamily="34" charset="0"/>
              </a:rPr>
              <a:t>operation</a:t>
            </a:r>
            <a:r>
              <a:rPr lang="it-IT" dirty="0">
                <a:latin typeface="Trebuchet MS" panose="020B0703020202090204" pitchFamily="34" charset="0"/>
              </a:rPr>
              <a:t> in a </a:t>
            </a:r>
            <a:r>
              <a:rPr lang="it-IT" dirty="0" err="1">
                <a:latin typeface="Trebuchet MS" panose="020B0703020202090204" pitchFamily="34" charset="0"/>
              </a:rPr>
              <a:t>space</a:t>
            </a:r>
            <a:r>
              <a:rPr lang="it-IT" dirty="0">
                <a:latin typeface="Trebuchet MS" panose="020B0703020202090204" pitchFamily="34" charset="0"/>
              </a:rPr>
              <a:t> </a:t>
            </a:r>
            <a:r>
              <a:rPr lang="it-IT" dirty="0" err="1">
                <a:latin typeface="Trebuchet MS" panose="020B0703020202090204" pitchFamily="34" charset="0"/>
              </a:rPr>
              <a:t>that</a:t>
            </a:r>
            <a:r>
              <a:rPr lang="it-IT" dirty="0">
                <a:latin typeface="Trebuchet MS" panose="020B0703020202090204" pitchFamily="34" charset="0"/>
              </a:rPr>
              <a:t> </a:t>
            </a:r>
            <a:r>
              <a:rPr lang="it-IT" dirty="0" err="1">
                <a:latin typeface="Trebuchet MS" panose="020B0703020202090204" pitchFamily="34" charset="0"/>
              </a:rPr>
              <a:t>generalises</a:t>
            </a:r>
            <a:r>
              <a:rPr lang="it-IT" dirty="0">
                <a:latin typeface="Trebuchet MS" panose="020B0703020202090204" pitchFamily="34" charset="0"/>
              </a:rPr>
              <a:t> the </a:t>
            </a:r>
            <a:r>
              <a:rPr lang="it-IT" dirty="0" err="1">
                <a:latin typeface="Trebuchet MS" panose="020B0703020202090204" pitchFamily="34" charset="0"/>
              </a:rPr>
              <a:t>euclidean</a:t>
            </a:r>
            <a:r>
              <a:rPr lang="it-IT" dirty="0">
                <a:latin typeface="Trebuchet MS" panose="020B0703020202090204" pitchFamily="34" charset="0"/>
              </a:rPr>
              <a:t> </a:t>
            </a:r>
            <a:r>
              <a:rPr lang="it-IT" dirty="0" err="1">
                <a:latin typeface="Trebuchet MS" panose="020B0703020202090204" pitchFamily="34" charset="0"/>
              </a:rPr>
              <a:t>space</a:t>
            </a:r>
            <a:r>
              <a:rPr lang="it-IT" dirty="0">
                <a:latin typeface="Trebuchet MS" panose="020B0703020202090204" pitchFamily="34" charset="0"/>
              </a:rPr>
              <a:t> (</a:t>
            </a:r>
            <a:r>
              <a:rPr lang="it-IT" dirty="0" err="1">
                <a:latin typeface="Trebuchet MS" panose="020B0703020202090204" pitchFamily="34" charset="0"/>
              </a:rPr>
              <a:t>our</a:t>
            </a:r>
            <a:r>
              <a:rPr lang="it-IT" dirty="0">
                <a:latin typeface="Trebuchet MS" panose="020B0703020202090204" pitchFamily="34" charset="0"/>
              </a:rPr>
              <a:t> 3D </a:t>
            </a:r>
            <a:r>
              <a:rPr lang="it-IT" dirty="0" err="1">
                <a:latin typeface="Trebuchet MS" panose="020B0703020202090204" pitchFamily="34" charset="0"/>
              </a:rPr>
              <a:t>space</a:t>
            </a:r>
            <a:r>
              <a:rPr lang="it-IT" dirty="0">
                <a:latin typeface="Trebuchet MS" panose="020B0703020202090204" pitchFamily="34" charset="0"/>
              </a:rPr>
              <a:t>) to </a:t>
            </a:r>
            <a:r>
              <a:rPr lang="it-IT" dirty="0" err="1">
                <a:latin typeface="Trebuchet MS" panose="020B0703020202090204" pitchFamily="34" charset="0"/>
              </a:rPr>
              <a:t>vector</a:t>
            </a:r>
            <a:r>
              <a:rPr lang="it-IT" dirty="0">
                <a:latin typeface="Trebuchet MS" panose="020B0703020202090204" pitchFamily="34" charset="0"/>
              </a:rPr>
              <a:t> </a:t>
            </a:r>
            <a:r>
              <a:rPr lang="it-IT" dirty="0" err="1">
                <a:latin typeface="Trebuchet MS" panose="020B0703020202090204" pitchFamily="34" charset="0"/>
              </a:rPr>
              <a:t>spaces</a:t>
            </a:r>
            <a:r>
              <a:rPr lang="it-IT" dirty="0">
                <a:latin typeface="Trebuchet MS" panose="020B0703020202090204" pitchFamily="34" charset="0"/>
              </a:rPr>
              <a:t> of </a:t>
            </a:r>
            <a:r>
              <a:rPr lang="it-IT" dirty="0" err="1">
                <a:latin typeface="Trebuchet MS" panose="020B0703020202090204" pitchFamily="34" charset="0"/>
              </a:rPr>
              <a:t>any</a:t>
            </a:r>
            <a:r>
              <a:rPr lang="it-IT" dirty="0">
                <a:latin typeface="Trebuchet MS" panose="020B0703020202090204" pitchFamily="34" charset="0"/>
              </a:rPr>
              <a:t> (</a:t>
            </a:r>
            <a:r>
              <a:rPr lang="it-IT" dirty="0" err="1">
                <a:latin typeface="Trebuchet MS" panose="020B0703020202090204" pitchFamily="34" charset="0"/>
              </a:rPr>
              <a:t>possibly</a:t>
            </a:r>
            <a:r>
              <a:rPr lang="it-IT" dirty="0">
                <a:latin typeface="Trebuchet MS" panose="020B0703020202090204" pitchFamily="34" charset="0"/>
              </a:rPr>
              <a:t> infinite) </a:t>
            </a:r>
            <a:r>
              <a:rPr lang="it-IT" dirty="0" err="1">
                <a:latin typeface="Trebuchet MS" panose="020B0703020202090204" pitchFamily="34" charset="0"/>
              </a:rPr>
              <a:t>dimension</a:t>
            </a:r>
            <a:r>
              <a:rPr lang="it-IT" dirty="0">
                <a:latin typeface="Trebuchet MS" panose="020B0703020202090204" pitchFamily="34" charset="0"/>
              </a:rPr>
              <a:t>.</a:t>
            </a:r>
          </a:p>
          <a:p>
            <a:endParaRPr lang="it-IT" dirty="0">
              <a:latin typeface="Trebuchet MS" panose="020B0703020202090204" pitchFamily="34" charset="0"/>
            </a:endParaRPr>
          </a:p>
          <a:p>
            <a:endParaRPr lang="it-IT" dirty="0">
              <a:latin typeface="Trebuchet MS" panose="020B0703020202090204" pitchFamily="34" charset="0"/>
            </a:endParaRPr>
          </a:p>
        </p:txBody>
      </p:sp>
    </p:spTree>
    <p:extLst>
      <p:ext uri="{BB962C8B-B14F-4D97-AF65-F5344CB8AC3E}">
        <p14:creationId xmlns:p14="http://schemas.microsoft.com/office/powerpoint/2010/main" val="375381317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91</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r>
              <a:rPr lang="en-US" altLang="it-IT" sz="2000" dirty="0">
                <a:ea typeface="ＭＳ Ｐゴシック" panose="020B0600070205080204" pitchFamily="34" charset="-128"/>
              </a:rPr>
              <a:t>The linear SVM relies on an </a:t>
            </a:r>
            <a:r>
              <a:rPr lang="en-US" altLang="it-IT" sz="2000" b="1" dirty="0">
                <a:ea typeface="ＭＳ Ｐゴシック" panose="020B0600070205080204" pitchFamily="34" charset="-128"/>
              </a:rPr>
              <a:t>inner product </a:t>
            </a:r>
            <a:r>
              <a:rPr lang="en-US" altLang="it-IT" sz="2000" dirty="0">
                <a:ea typeface="ＭＳ Ｐゴシック" panose="020B0600070205080204" pitchFamily="34" charset="-128"/>
              </a:rPr>
              <a:t>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2" name="TextBox 1">
            <a:extLst>
              <a:ext uri="{FF2B5EF4-FFF2-40B4-BE49-F238E27FC236}">
                <a16:creationId xmlns:a16="http://schemas.microsoft.com/office/drawing/2014/main" id="{F687F8C5-ED42-FA48-9106-71BD43E1D3A8}"/>
              </a:ext>
            </a:extLst>
          </p:cNvPr>
          <p:cNvSpPr txBox="1"/>
          <p:nvPr/>
        </p:nvSpPr>
        <p:spPr>
          <a:xfrm>
            <a:off x="1961323" y="2305878"/>
            <a:ext cx="7971182" cy="2308324"/>
          </a:xfrm>
          <a:prstGeom prst="rect">
            <a:avLst/>
          </a:prstGeom>
          <a:noFill/>
        </p:spPr>
        <p:txBody>
          <a:bodyPr wrap="square" rtlCol="0">
            <a:spAutoFit/>
          </a:bodyPr>
          <a:lstStyle/>
          <a:p>
            <a:r>
              <a:rPr lang="it-IT" dirty="0">
                <a:latin typeface="Trebuchet MS" panose="020B0703020202090204" pitchFamily="34" charset="0"/>
              </a:rPr>
              <a:t>The </a:t>
            </a:r>
            <a:r>
              <a:rPr lang="it-IT" dirty="0" err="1">
                <a:latin typeface="Trebuchet MS" panose="020B0703020202090204" pitchFamily="34" charset="0"/>
              </a:rPr>
              <a:t>inner</a:t>
            </a:r>
            <a:r>
              <a:rPr lang="it-IT" dirty="0">
                <a:latin typeface="Trebuchet MS" panose="020B0703020202090204" pitchFamily="34" charset="0"/>
              </a:rPr>
              <a:t> </a:t>
            </a:r>
            <a:r>
              <a:rPr lang="it-IT" dirty="0" err="1">
                <a:latin typeface="Trebuchet MS" panose="020B0703020202090204" pitchFamily="34" charset="0"/>
              </a:rPr>
              <a:t>product</a:t>
            </a:r>
            <a:r>
              <a:rPr lang="it-IT" dirty="0">
                <a:latin typeface="Trebuchet MS" panose="020B0703020202090204" pitchFamily="34" charset="0"/>
              </a:rPr>
              <a:t> </a:t>
            </a:r>
            <a:r>
              <a:rPr lang="it-IT" dirty="0" err="1">
                <a:latin typeface="Trebuchet MS" panose="020B0703020202090204" pitchFamily="34" charset="0"/>
              </a:rPr>
              <a:t>is</a:t>
            </a:r>
            <a:r>
              <a:rPr lang="it-IT" dirty="0">
                <a:latin typeface="Trebuchet MS" panose="020B0703020202090204" pitchFamily="34" charset="0"/>
              </a:rPr>
              <a:t> «just» the </a:t>
            </a:r>
            <a:r>
              <a:rPr lang="it-IT" dirty="0" err="1">
                <a:latin typeface="Trebuchet MS" panose="020B0703020202090204" pitchFamily="34" charset="0"/>
              </a:rPr>
              <a:t>product</a:t>
            </a:r>
            <a:r>
              <a:rPr lang="it-IT" dirty="0">
                <a:latin typeface="Trebuchet MS" panose="020B0703020202090204" pitchFamily="34" charset="0"/>
              </a:rPr>
              <a:t> </a:t>
            </a:r>
            <a:r>
              <a:rPr lang="it-IT" dirty="0" err="1">
                <a:latin typeface="Trebuchet MS" panose="020B0703020202090204" pitchFamily="34" charset="0"/>
              </a:rPr>
              <a:t>operation</a:t>
            </a:r>
            <a:r>
              <a:rPr lang="it-IT" dirty="0">
                <a:latin typeface="Trebuchet MS" panose="020B0703020202090204" pitchFamily="34" charset="0"/>
              </a:rPr>
              <a:t> in a </a:t>
            </a:r>
            <a:r>
              <a:rPr lang="it-IT" dirty="0" err="1">
                <a:latin typeface="Trebuchet MS" panose="020B0703020202090204" pitchFamily="34" charset="0"/>
              </a:rPr>
              <a:t>space</a:t>
            </a:r>
            <a:r>
              <a:rPr lang="it-IT" dirty="0">
                <a:latin typeface="Trebuchet MS" panose="020B0703020202090204" pitchFamily="34" charset="0"/>
              </a:rPr>
              <a:t> </a:t>
            </a:r>
            <a:r>
              <a:rPr lang="it-IT" dirty="0" err="1">
                <a:latin typeface="Trebuchet MS" panose="020B0703020202090204" pitchFamily="34" charset="0"/>
              </a:rPr>
              <a:t>that</a:t>
            </a:r>
            <a:r>
              <a:rPr lang="it-IT" dirty="0">
                <a:latin typeface="Trebuchet MS" panose="020B0703020202090204" pitchFamily="34" charset="0"/>
              </a:rPr>
              <a:t> </a:t>
            </a:r>
            <a:r>
              <a:rPr lang="it-IT" dirty="0" err="1">
                <a:latin typeface="Trebuchet MS" panose="020B0703020202090204" pitchFamily="34" charset="0"/>
              </a:rPr>
              <a:t>generalises</a:t>
            </a:r>
            <a:r>
              <a:rPr lang="it-IT" dirty="0">
                <a:latin typeface="Trebuchet MS" panose="020B0703020202090204" pitchFamily="34" charset="0"/>
              </a:rPr>
              <a:t> the </a:t>
            </a:r>
            <a:r>
              <a:rPr lang="it-IT" dirty="0" err="1">
                <a:latin typeface="Trebuchet MS" panose="020B0703020202090204" pitchFamily="34" charset="0"/>
              </a:rPr>
              <a:t>euclidean</a:t>
            </a:r>
            <a:r>
              <a:rPr lang="it-IT" dirty="0">
                <a:latin typeface="Trebuchet MS" panose="020B0703020202090204" pitchFamily="34" charset="0"/>
              </a:rPr>
              <a:t> </a:t>
            </a:r>
            <a:r>
              <a:rPr lang="it-IT" dirty="0" err="1">
                <a:latin typeface="Trebuchet MS" panose="020B0703020202090204" pitchFamily="34" charset="0"/>
              </a:rPr>
              <a:t>space</a:t>
            </a:r>
            <a:r>
              <a:rPr lang="it-IT" dirty="0">
                <a:latin typeface="Trebuchet MS" panose="020B0703020202090204" pitchFamily="34" charset="0"/>
              </a:rPr>
              <a:t> (</a:t>
            </a:r>
            <a:r>
              <a:rPr lang="it-IT" dirty="0" err="1">
                <a:latin typeface="Trebuchet MS" panose="020B0703020202090204" pitchFamily="34" charset="0"/>
              </a:rPr>
              <a:t>our</a:t>
            </a:r>
            <a:r>
              <a:rPr lang="it-IT" dirty="0">
                <a:latin typeface="Trebuchet MS" panose="020B0703020202090204" pitchFamily="34" charset="0"/>
              </a:rPr>
              <a:t> 3D </a:t>
            </a:r>
            <a:r>
              <a:rPr lang="it-IT" dirty="0" err="1">
                <a:latin typeface="Trebuchet MS" panose="020B0703020202090204" pitchFamily="34" charset="0"/>
              </a:rPr>
              <a:t>space</a:t>
            </a:r>
            <a:r>
              <a:rPr lang="it-IT" dirty="0">
                <a:latin typeface="Trebuchet MS" panose="020B0703020202090204" pitchFamily="34" charset="0"/>
              </a:rPr>
              <a:t>) to </a:t>
            </a:r>
            <a:r>
              <a:rPr lang="it-IT" dirty="0" err="1">
                <a:latin typeface="Trebuchet MS" panose="020B0703020202090204" pitchFamily="34" charset="0"/>
              </a:rPr>
              <a:t>vector</a:t>
            </a:r>
            <a:r>
              <a:rPr lang="it-IT" dirty="0">
                <a:latin typeface="Trebuchet MS" panose="020B0703020202090204" pitchFamily="34" charset="0"/>
              </a:rPr>
              <a:t> </a:t>
            </a:r>
            <a:r>
              <a:rPr lang="it-IT" dirty="0" err="1">
                <a:latin typeface="Trebuchet MS" panose="020B0703020202090204" pitchFamily="34" charset="0"/>
              </a:rPr>
              <a:t>spaces</a:t>
            </a:r>
            <a:r>
              <a:rPr lang="it-IT" dirty="0">
                <a:latin typeface="Trebuchet MS" panose="020B0703020202090204" pitchFamily="34" charset="0"/>
              </a:rPr>
              <a:t> of </a:t>
            </a:r>
            <a:r>
              <a:rPr lang="it-IT" dirty="0" err="1">
                <a:latin typeface="Trebuchet MS" panose="020B0703020202090204" pitchFamily="34" charset="0"/>
              </a:rPr>
              <a:t>any</a:t>
            </a:r>
            <a:r>
              <a:rPr lang="it-IT" dirty="0">
                <a:latin typeface="Trebuchet MS" panose="020B0703020202090204" pitchFamily="34" charset="0"/>
              </a:rPr>
              <a:t> (</a:t>
            </a:r>
            <a:r>
              <a:rPr lang="it-IT" dirty="0" err="1">
                <a:latin typeface="Trebuchet MS" panose="020B0703020202090204" pitchFamily="34" charset="0"/>
              </a:rPr>
              <a:t>possibly</a:t>
            </a:r>
            <a:r>
              <a:rPr lang="it-IT" dirty="0">
                <a:latin typeface="Trebuchet MS" panose="020B0703020202090204" pitchFamily="34" charset="0"/>
              </a:rPr>
              <a:t> infinite) </a:t>
            </a:r>
            <a:r>
              <a:rPr lang="it-IT" dirty="0" err="1">
                <a:latin typeface="Trebuchet MS" panose="020B0703020202090204" pitchFamily="34" charset="0"/>
              </a:rPr>
              <a:t>dimension</a:t>
            </a:r>
            <a:r>
              <a:rPr lang="it-IT" dirty="0">
                <a:latin typeface="Trebuchet MS" panose="020B0703020202090204" pitchFamily="34" charset="0"/>
              </a:rPr>
              <a:t>.</a:t>
            </a:r>
          </a:p>
          <a:p>
            <a:endParaRPr lang="it-IT" dirty="0">
              <a:latin typeface="Trebuchet MS" panose="020B0703020202090204" pitchFamily="34" charset="0"/>
            </a:endParaRPr>
          </a:p>
          <a:p>
            <a:r>
              <a:rPr lang="it-IT" i="1" dirty="0">
                <a:latin typeface="Trebuchet MS" panose="020B0703020202090204" pitchFamily="34" charset="0"/>
              </a:rPr>
              <a:t>So… the </a:t>
            </a:r>
            <a:r>
              <a:rPr lang="it-IT" i="1" dirty="0" err="1">
                <a:latin typeface="Trebuchet MS" panose="020B0703020202090204" pitchFamily="34" charset="0"/>
              </a:rPr>
              <a:t>inner</a:t>
            </a:r>
            <a:r>
              <a:rPr lang="it-IT" i="1" dirty="0">
                <a:latin typeface="Trebuchet MS" panose="020B0703020202090204" pitchFamily="34" charset="0"/>
              </a:rPr>
              <a:t> </a:t>
            </a:r>
            <a:r>
              <a:rPr lang="it-IT" i="1" dirty="0" err="1">
                <a:latin typeface="Trebuchet MS" panose="020B0703020202090204" pitchFamily="34" charset="0"/>
              </a:rPr>
              <a:t>product</a:t>
            </a:r>
            <a:r>
              <a:rPr lang="it-IT" i="1" dirty="0">
                <a:latin typeface="Trebuchet MS" panose="020B0703020202090204" pitchFamily="34" charset="0"/>
              </a:rPr>
              <a:t> for the </a:t>
            </a:r>
            <a:r>
              <a:rPr lang="it-IT" i="1" dirty="0" err="1">
                <a:latin typeface="Trebuchet MS" panose="020B0703020202090204" pitchFamily="34" charset="0"/>
              </a:rPr>
              <a:t>euclidean</a:t>
            </a:r>
            <a:r>
              <a:rPr lang="it-IT" i="1" dirty="0">
                <a:latin typeface="Trebuchet MS" panose="020B0703020202090204" pitchFamily="34" charset="0"/>
              </a:rPr>
              <a:t> </a:t>
            </a:r>
            <a:r>
              <a:rPr lang="it-IT" i="1" dirty="0" err="1">
                <a:latin typeface="Trebuchet MS" panose="020B0703020202090204" pitchFamily="34" charset="0"/>
              </a:rPr>
              <a:t>plane</a:t>
            </a:r>
            <a:r>
              <a:rPr lang="it-IT" i="1" dirty="0">
                <a:latin typeface="Trebuchet MS" panose="020B0703020202090204" pitchFamily="34" charset="0"/>
              </a:rPr>
              <a:t> </a:t>
            </a:r>
            <a:r>
              <a:rPr lang="it-IT" i="1" dirty="0" err="1">
                <a:latin typeface="Trebuchet MS" panose="020B0703020202090204" pitchFamily="34" charset="0"/>
              </a:rPr>
              <a:t>is</a:t>
            </a:r>
            <a:r>
              <a:rPr lang="it-IT" i="1" dirty="0">
                <a:latin typeface="Trebuchet MS" panose="020B0703020202090204" pitchFamily="34" charset="0"/>
              </a:rPr>
              <a:t> </a:t>
            </a:r>
            <a:r>
              <a:rPr lang="it-IT" i="1" dirty="0" err="1">
                <a:latin typeface="Trebuchet MS" panose="020B0703020202090204" pitchFamily="34" charset="0"/>
              </a:rPr>
              <a:t>our</a:t>
            </a:r>
            <a:r>
              <a:rPr lang="it-IT" i="1" dirty="0">
                <a:latin typeface="Trebuchet MS" panose="020B0703020202090204" pitchFamily="34" charset="0"/>
              </a:rPr>
              <a:t> regular </a:t>
            </a:r>
            <a:r>
              <a:rPr lang="it-IT" i="1" dirty="0" err="1">
                <a:latin typeface="Trebuchet MS" panose="020B0703020202090204" pitchFamily="34" charset="0"/>
              </a:rPr>
              <a:t>product</a:t>
            </a:r>
            <a:r>
              <a:rPr lang="it-IT" i="1" dirty="0">
                <a:latin typeface="Trebuchet MS" panose="020B0703020202090204" pitchFamily="34" charset="0"/>
              </a:rPr>
              <a:t>, i.e., </a:t>
            </a:r>
            <a:r>
              <a:rPr lang="it-IT" b="1" i="1" dirty="0">
                <a:latin typeface="Trebuchet MS" panose="020B0703020202090204" pitchFamily="34" charset="0"/>
              </a:rPr>
              <a:t>the scalar </a:t>
            </a:r>
            <a:r>
              <a:rPr lang="it-IT" b="1" i="1" dirty="0" err="1">
                <a:latin typeface="Trebuchet MS" panose="020B0703020202090204" pitchFamily="34" charset="0"/>
              </a:rPr>
              <a:t>product</a:t>
            </a:r>
            <a:r>
              <a:rPr lang="it-IT" b="1" i="1" dirty="0">
                <a:latin typeface="Trebuchet MS" panose="020B0703020202090204" pitchFamily="34" charset="0"/>
              </a:rPr>
              <a:t>.</a:t>
            </a:r>
          </a:p>
          <a:p>
            <a:endParaRPr lang="it-IT" dirty="0">
              <a:latin typeface="Trebuchet MS" panose="020B0703020202090204" pitchFamily="34" charset="0"/>
            </a:endParaRPr>
          </a:p>
          <a:p>
            <a:endParaRPr lang="it-IT" dirty="0">
              <a:latin typeface="Trebuchet MS" panose="020B0703020202090204" pitchFamily="34" charset="0"/>
            </a:endParaRPr>
          </a:p>
        </p:txBody>
      </p:sp>
    </p:spTree>
    <p:extLst>
      <p:ext uri="{BB962C8B-B14F-4D97-AF65-F5344CB8AC3E}">
        <p14:creationId xmlns:p14="http://schemas.microsoft.com/office/powerpoint/2010/main" val="1176637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92</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r>
              <a:rPr lang="en-US" altLang="it-IT" sz="2000" dirty="0">
                <a:ea typeface="ＭＳ Ｐゴシック" panose="020B0600070205080204" pitchFamily="34" charset="-128"/>
              </a:rPr>
              <a:t>The linear SVM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marL="0" indent="0">
              <a:buNone/>
            </a:pP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178750545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93</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r>
              <a:rPr lang="en-US" altLang="it-IT" sz="2000" dirty="0">
                <a:ea typeface="ＭＳ Ｐゴシック" panose="020B0600070205080204" pitchFamily="34" charset="-128"/>
              </a:rPr>
              <a:t>The linear SVM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marL="0" indent="0">
              <a:buNone/>
            </a:pP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algn="ctr" eaLnBrk="1" hangingPunct="1">
              <a:buFont typeface="Wingdings" pitchFamily="2" charset="2"/>
              <a:buNone/>
            </a:pPr>
            <a:endParaRPr lang="en-US" altLang="it-IT" sz="2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marL="0" indent="0">
              <a:buNone/>
            </a:pP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238659525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94</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r>
              <a:rPr lang="en-US" altLang="it-IT" sz="2000" dirty="0">
                <a:ea typeface="ＭＳ Ｐゴシック" panose="020B0600070205080204" pitchFamily="34" charset="-128"/>
              </a:rPr>
              <a:t>The linear SVM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b="1" baseline="30000" dirty="0">
                <a:ea typeface="ＭＳ Ｐゴシック" panose="020B0600070205080204" pitchFamily="34" charset="-128"/>
              </a:rPr>
              <a:t>.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marL="0" indent="0">
              <a:buNone/>
            </a:pP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algn="ctr" eaLnBrk="1" hangingPunct="1">
              <a:buFont typeface="Wingdings" pitchFamily="2" charset="2"/>
              <a:buNone/>
            </a:pPr>
            <a:endParaRPr lang="en-US" altLang="it-IT" sz="2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a:t>
            </a:r>
            <a:r>
              <a:rPr lang="en-US" altLang="it-IT" sz="2000" b="1" dirty="0">
                <a:ea typeface="ＭＳ Ｐゴシック" panose="020B0600070205080204" pitchFamily="34" charset="-128"/>
              </a:rPr>
              <a:t>expanded</a:t>
            </a:r>
            <a:r>
              <a:rPr lang="en-US" altLang="it-IT" sz="2000" dirty="0">
                <a:ea typeface="ＭＳ Ｐゴシック" panose="020B0600070205080204" pitchFamily="34" charset="-128"/>
              </a:rPr>
              <a:t> feature space.</a:t>
            </a:r>
          </a:p>
          <a:p>
            <a:pPr marL="0" indent="0">
              <a:buNone/>
            </a:pP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2" name="TextBox 1">
            <a:extLst>
              <a:ext uri="{FF2B5EF4-FFF2-40B4-BE49-F238E27FC236}">
                <a16:creationId xmlns:a16="http://schemas.microsoft.com/office/drawing/2014/main" id="{123F38D3-7261-CD4B-A6AD-444E671BCEF5}"/>
              </a:ext>
            </a:extLst>
          </p:cNvPr>
          <p:cNvSpPr txBox="1"/>
          <p:nvPr/>
        </p:nvSpPr>
        <p:spPr>
          <a:xfrm>
            <a:off x="3066321" y="4253949"/>
            <a:ext cx="7098744" cy="646331"/>
          </a:xfrm>
          <a:prstGeom prst="rect">
            <a:avLst/>
          </a:prstGeom>
          <a:noFill/>
        </p:spPr>
        <p:txBody>
          <a:bodyPr wrap="square" rtlCol="0">
            <a:spAutoFit/>
          </a:bodyPr>
          <a:lstStyle/>
          <a:p>
            <a:r>
              <a:rPr lang="it-IT" b="1" dirty="0" err="1">
                <a:latin typeface="Trebuchet MS" panose="020B0703020202090204" pitchFamily="34" charset="0"/>
              </a:rPr>
              <a:t>Expanded</a:t>
            </a:r>
            <a:r>
              <a:rPr lang="it-IT" dirty="0">
                <a:latin typeface="Trebuchet MS" panose="020B0703020202090204" pitchFamily="34" charset="0"/>
              </a:rPr>
              <a:t>, </a:t>
            </a:r>
            <a:r>
              <a:rPr lang="it-IT" dirty="0" err="1">
                <a:latin typeface="Trebuchet MS" panose="020B0703020202090204" pitchFamily="34" charset="0"/>
              </a:rPr>
              <a:t>meaning</a:t>
            </a:r>
            <a:r>
              <a:rPr lang="it-IT" dirty="0">
                <a:latin typeface="Trebuchet MS" panose="020B0703020202090204" pitchFamily="34" charset="0"/>
              </a:rPr>
              <a:t> </a:t>
            </a:r>
            <a:r>
              <a:rPr lang="it-IT" dirty="0" err="1">
                <a:latin typeface="Trebuchet MS" panose="020B0703020202090204" pitchFamily="34" charset="0"/>
              </a:rPr>
              <a:t>it’s</a:t>
            </a:r>
            <a:r>
              <a:rPr lang="it-IT" dirty="0">
                <a:latin typeface="Trebuchet MS" panose="020B0703020202090204" pitchFamily="34" charset="0"/>
              </a:rPr>
              <a:t> a </a:t>
            </a:r>
            <a:r>
              <a:rPr lang="it-IT" dirty="0" err="1">
                <a:latin typeface="Trebuchet MS" panose="020B0703020202090204" pitchFamily="34" charset="0"/>
              </a:rPr>
              <a:t>higher-order</a:t>
            </a:r>
            <a:r>
              <a:rPr lang="it-IT" dirty="0">
                <a:latin typeface="Trebuchet MS" panose="020B0703020202090204" pitchFamily="34" charset="0"/>
              </a:rPr>
              <a:t> </a:t>
            </a:r>
            <a:r>
              <a:rPr lang="it-IT" dirty="0" err="1">
                <a:latin typeface="Trebuchet MS" panose="020B0703020202090204" pitchFamily="34" charset="0"/>
              </a:rPr>
              <a:t>dimensional</a:t>
            </a:r>
            <a:r>
              <a:rPr lang="it-IT" dirty="0">
                <a:latin typeface="Trebuchet MS" panose="020B0703020202090204" pitchFamily="34" charset="0"/>
              </a:rPr>
              <a:t> </a:t>
            </a:r>
            <a:r>
              <a:rPr lang="it-IT" dirty="0" err="1">
                <a:latin typeface="Trebuchet MS" panose="020B0703020202090204" pitchFamily="34" charset="0"/>
              </a:rPr>
              <a:t>space</a:t>
            </a:r>
            <a:r>
              <a:rPr lang="it-IT" dirty="0">
                <a:latin typeface="Trebuchet MS" panose="020B0703020202090204" pitchFamily="34" charset="0"/>
              </a:rPr>
              <a:t> </a:t>
            </a:r>
            <a:r>
              <a:rPr lang="it-IT" dirty="0" err="1">
                <a:latin typeface="Trebuchet MS" panose="020B0703020202090204" pitchFamily="34" charset="0"/>
              </a:rPr>
              <a:t>w.r.t</a:t>
            </a:r>
            <a:r>
              <a:rPr lang="it-IT" dirty="0">
                <a:latin typeface="Trebuchet MS" panose="020B0703020202090204" pitchFamily="34" charset="0"/>
              </a:rPr>
              <a:t>. the data!</a:t>
            </a:r>
          </a:p>
        </p:txBody>
      </p:sp>
      <p:pic>
        <p:nvPicPr>
          <p:cNvPr id="7" name="Picture 2" descr="Image result for higher plane of existence">
            <a:extLst>
              <a:ext uri="{FF2B5EF4-FFF2-40B4-BE49-F238E27FC236}">
                <a16:creationId xmlns:a16="http://schemas.microsoft.com/office/drawing/2014/main" id="{B1BA0182-CC3B-F549-865D-A06D397CF3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6" t="11335" r="7271" b="8334"/>
          <a:stretch/>
        </p:blipFill>
        <p:spPr bwMode="auto">
          <a:xfrm>
            <a:off x="9982200" y="3915230"/>
            <a:ext cx="2107347" cy="216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19363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2873-D3CB-B64B-A3C8-D6D3AF8A62BD}"/>
              </a:ext>
            </a:extLst>
          </p:cNvPr>
          <p:cNvSpPr>
            <a:spLocks noGrp="1"/>
          </p:cNvSpPr>
          <p:nvPr>
            <p:ph type="title"/>
          </p:nvPr>
        </p:nvSpPr>
        <p:spPr>
          <a:xfrm>
            <a:off x="74428" y="0"/>
            <a:ext cx="12117572" cy="1325563"/>
          </a:xfrm>
        </p:spPr>
        <p:txBody>
          <a:bodyPr/>
          <a:lstStyle/>
          <a:p>
            <a:r>
              <a:rPr lang="it-IT" dirty="0"/>
              <a:t>The </a:t>
            </a:r>
            <a:r>
              <a:rPr lang="it-IT" dirty="0" err="1"/>
              <a:t>kernel</a:t>
            </a:r>
            <a:r>
              <a:rPr lang="it-IT" dirty="0"/>
              <a:t> </a:t>
            </a:r>
            <a:r>
              <a:rPr lang="it-IT" dirty="0" err="1"/>
              <a:t>Trick</a:t>
            </a:r>
            <a:r>
              <a:rPr lang="it-IT" dirty="0"/>
              <a:t>, </a:t>
            </a:r>
            <a:r>
              <a:rPr lang="it-IT" dirty="0" err="1"/>
              <a:t>example</a:t>
            </a:r>
            <a:r>
              <a:rPr lang="it-IT" dirty="0"/>
              <a:t> from </a:t>
            </a:r>
            <a:r>
              <a:rPr lang="it-IT" dirty="0" err="1"/>
              <a:t>before</a:t>
            </a:r>
            <a:r>
              <a:rPr lang="it-IT" dirty="0"/>
              <a:t>… </a:t>
            </a:r>
            <a:r>
              <a:rPr lang="it-IT" dirty="0" err="1"/>
              <a:t>but</a:t>
            </a:r>
            <a:r>
              <a:rPr lang="it-IT" dirty="0"/>
              <a:t> </a:t>
            </a:r>
            <a:r>
              <a:rPr lang="it-IT" dirty="0" err="1"/>
              <a:t>better</a:t>
            </a:r>
            <a:r>
              <a:rPr lang="it-IT" dirty="0"/>
              <a:t> </a:t>
            </a:r>
            <a:r>
              <a:rPr lang="it-IT" dirty="0">
                <a:sym typeface="Wingdings" pitchFamily="2" charset="2"/>
              </a:rPr>
              <a:t></a:t>
            </a:r>
            <a:endParaRPr lang="it-IT" dirty="0"/>
          </a:p>
        </p:txBody>
      </p:sp>
      <p:pic>
        <p:nvPicPr>
          <p:cNvPr id="5" name="Picture 4">
            <a:extLst>
              <a:ext uri="{FF2B5EF4-FFF2-40B4-BE49-F238E27FC236}">
                <a16:creationId xmlns:a16="http://schemas.microsoft.com/office/drawing/2014/main" id="{766BBA7B-F1FC-444B-BC47-689E72C5203A}"/>
              </a:ext>
            </a:extLst>
          </p:cNvPr>
          <p:cNvPicPr>
            <a:picLocks noChangeAspect="1"/>
          </p:cNvPicPr>
          <p:nvPr/>
        </p:nvPicPr>
        <p:blipFill rotWithShape="1">
          <a:blip r:embed="rId2"/>
          <a:srcRect t="3073"/>
          <a:stretch/>
        </p:blipFill>
        <p:spPr>
          <a:xfrm>
            <a:off x="1524000" y="1138687"/>
            <a:ext cx="9144000" cy="4186915"/>
          </a:xfrm>
          <a:prstGeom prst="rect">
            <a:avLst/>
          </a:prstGeom>
        </p:spPr>
      </p:pic>
      <p:sp>
        <p:nvSpPr>
          <p:cNvPr id="6" name="Rectangle 5">
            <a:extLst>
              <a:ext uri="{FF2B5EF4-FFF2-40B4-BE49-F238E27FC236}">
                <a16:creationId xmlns:a16="http://schemas.microsoft.com/office/drawing/2014/main" id="{373FF11F-F9FF-1B44-BD43-304B960DDFD6}"/>
              </a:ext>
            </a:extLst>
          </p:cNvPr>
          <p:cNvSpPr/>
          <p:nvPr/>
        </p:nvSpPr>
        <p:spPr>
          <a:xfrm>
            <a:off x="1782792" y="5295130"/>
            <a:ext cx="8885208" cy="1015663"/>
          </a:xfrm>
          <a:prstGeom prst="rect">
            <a:avLst/>
          </a:prstGeom>
        </p:spPr>
        <p:txBody>
          <a:bodyPr wrap="square">
            <a:spAutoFit/>
          </a:bodyPr>
          <a:lstStyle/>
          <a:p>
            <a:r>
              <a:rPr lang="it-IT" sz="2000" dirty="0">
                <a:latin typeface="Arial" panose="020B0604020202020204" pitchFamily="34" charset="0"/>
                <a:cs typeface="Arial" panose="020B0604020202020204" pitchFamily="34" charset="0"/>
              </a:rPr>
              <a:t>SVM with </a:t>
            </a:r>
            <a:r>
              <a:rPr lang="it-IT" sz="2000" dirty="0" err="1">
                <a:latin typeface="Arial" panose="020B0604020202020204" pitchFamily="34" charset="0"/>
                <a:cs typeface="Arial" panose="020B0604020202020204" pitchFamily="34" charset="0"/>
              </a:rPr>
              <a:t>kernel</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given</a:t>
            </a:r>
            <a:r>
              <a:rPr lang="it-IT" sz="2000" dirty="0">
                <a:latin typeface="Arial" panose="020B0604020202020204" pitchFamily="34" charset="0"/>
                <a:cs typeface="Arial" panose="020B0604020202020204" pitchFamily="34" charset="0"/>
              </a:rPr>
              <a:t> by </a:t>
            </a:r>
            <a:r>
              <a:rPr lang="el-GR" sz="2000" dirty="0">
                <a:latin typeface="Arial" panose="020B0604020202020204" pitchFamily="34" charset="0"/>
                <a:cs typeface="Arial" panose="020B0604020202020204" pitchFamily="34" charset="0"/>
              </a:rPr>
              <a:t>φ((</a:t>
            </a:r>
            <a:r>
              <a:rPr lang="it-IT" sz="2000" i="1" dirty="0">
                <a:latin typeface="Arial" panose="020B0604020202020204" pitchFamily="34" charset="0"/>
                <a:cs typeface="Arial" panose="020B0604020202020204" pitchFamily="34" charset="0"/>
              </a:rPr>
              <a:t>a</a:t>
            </a:r>
            <a:r>
              <a:rPr lang="it-IT" sz="2000" dirty="0">
                <a:latin typeface="Arial" panose="020B0604020202020204" pitchFamily="34" charset="0"/>
                <a:cs typeface="Arial" panose="020B0604020202020204" pitchFamily="34" charset="0"/>
              </a:rPr>
              <a:t>, </a:t>
            </a:r>
            <a:r>
              <a:rPr lang="it-IT" sz="2000" i="1" dirty="0">
                <a:latin typeface="Arial" panose="020B0604020202020204" pitchFamily="34" charset="0"/>
                <a:cs typeface="Arial" panose="020B0604020202020204" pitchFamily="34" charset="0"/>
              </a:rPr>
              <a:t>b</a:t>
            </a:r>
            <a:r>
              <a:rPr lang="it-IT" sz="2000" dirty="0">
                <a:latin typeface="Arial" panose="020B0604020202020204" pitchFamily="34" charset="0"/>
                <a:cs typeface="Arial" panose="020B0604020202020204" pitchFamily="34" charset="0"/>
              </a:rPr>
              <a:t>)) = (</a:t>
            </a:r>
            <a:r>
              <a:rPr lang="it-IT" sz="2000" i="1" dirty="0">
                <a:latin typeface="Arial" panose="020B0604020202020204" pitchFamily="34" charset="0"/>
                <a:cs typeface="Arial" panose="020B0604020202020204" pitchFamily="34" charset="0"/>
              </a:rPr>
              <a:t>a</a:t>
            </a:r>
            <a:r>
              <a:rPr lang="it-IT" sz="2000" dirty="0">
                <a:latin typeface="Arial" panose="020B0604020202020204" pitchFamily="34" charset="0"/>
                <a:cs typeface="Arial" panose="020B0604020202020204" pitchFamily="34" charset="0"/>
              </a:rPr>
              <a:t>, </a:t>
            </a:r>
            <a:r>
              <a:rPr lang="it-IT" sz="2000" i="1" dirty="0">
                <a:latin typeface="Arial" panose="020B0604020202020204" pitchFamily="34" charset="0"/>
                <a:cs typeface="Arial" panose="020B0604020202020204" pitchFamily="34" charset="0"/>
              </a:rPr>
              <a:t>b</a:t>
            </a:r>
            <a:r>
              <a:rPr lang="it-IT" sz="2000" dirty="0">
                <a:latin typeface="Arial" panose="020B0604020202020204" pitchFamily="34" charset="0"/>
                <a:cs typeface="Arial" panose="020B0604020202020204" pitchFamily="34" charset="0"/>
              </a:rPr>
              <a:t>, </a:t>
            </a:r>
            <a:r>
              <a:rPr lang="it-IT" sz="2000" i="1" dirty="0">
                <a:latin typeface="Arial" panose="020B0604020202020204" pitchFamily="34" charset="0"/>
                <a:cs typeface="Arial" panose="020B0604020202020204" pitchFamily="34" charset="0"/>
              </a:rPr>
              <a:t>a</a:t>
            </a:r>
            <a:r>
              <a:rPr lang="it-IT" sz="2000" baseline="30000" dirty="0">
                <a:latin typeface="Arial" panose="020B0604020202020204" pitchFamily="34" charset="0"/>
                <a:cs typeface="Arial" panose="020B0604020202020204" pitchFamily="34" charset="0"/>
              </a:rPr>
              <a:t>2</a:t>
            </a:r>
            <a:r>
              <a:rPr lang="it-IT" sz="2000" dirty="0">
                <a:latin typeface="Arial" panose="020B0604020202020204" pitchFamily="34" charset="0"/>
                <a:cs typeface="Arial" panose="020B0604020202020204" pitchFamily="34" charset="0"/>
              </a:rPr>
              <a:t> + </a:t>
            </a:r>
            <a:r>
              <a:rPr lang="it-IT" sz="2000" i="1" dirty="0">
                <a:latin typeface="Arial" panose="020B0604020202020204" pitchFamily="34" charset="0"/>
                <a:cs typeface="Arial" panose="020B0604020202020204" pitchFamily="34" charset="0"/>
              </a:rPr>
              <a:t>b</a:t>
            </a:r>
            <a:r>
              <a:rPr lang="it-IT" sz="2000" baseline="30000" dirty="0">
                <a:latin typeface="Arial" panose="020B0604020202020204" pitchFamily="34" charset="0"/>
                <a:cs typeface="Arial" panose="020B0604020202020204" pitchFamily="34" charset="0"/>
              </a:rPr>
              <a:t>2</a:t>
            </a:r>
            <a:r>
              <a:rPr lang="it-IT" sz="2000" dirty="0">
                <a:latin typeface="Arial" panose="020B0604020202020204" pitchFamily="34" charset="0"/>
                <a:cs typeface="Arial" panose="020B0604020202020204" pitchFamily="34" charset="0"/>
              </a:rPr>
              <a:t>) and </a:t>
            </a:r>
            <a:r>
              <a:rPr lang="it-IT" sz="2000" dirty="0" err="1">
                <a:latin typeface="Arial" panose="020B0604020202020204" pitchFamily="34" charset="0"/>
                <a:cs typeface="Arial" panose="020B0604020202020204" pitchFamily="34" charset="0"/>
              </a:rPr>
              <a:t>thus</a:t>
            </a:r>
            <a:r>
              <a:rPr lang="it-IT" sz="2000" dirty="0">
                <a:latin typeface="Arial" panose="020B0604020202020204" pitchFamily="34" charset="0"/>
                <a:cs typeface="Arial" panose="020B0604020202020204" pitchFamily="34" charset="0"/>
              </a:rPr>
              <a:t> </a:t>
            </a:r>
            <a:r>
              <a:rPr lang="it-IT" sz="2000" i="1" dirty="0">
                <a:latin typeface="Arial" panose="020B0604020202020204" pitchFamily="34" charset="0"/>
                <a:cs typeface="Arial" panose="020B0604020202020204" pitchFamily="34" charset="0"/>
              </a:rPr>
              <a:t>K</a:t>
            </a:r>
            <a:r>
              <a:rPr lang="it-IT" sz="2000" dirty="0">
                <a:latin typeface="Arial" panose="020B0604020202020204" pitchFamily="34" charset="0"/>
                <a:cs typeface="Arial" panose="020B0604020202020204" pitchFamily="34" charset="0"/>
              </a:rPr>
              <a:t>(</a:t>
            </a:r>
            <a:r>
              <a:rPr lang="it-IT" sz="2000" b="1" dirty="0">
                <a:latin typeface="Arial" panose="020B0604020202020204" pitchFamily="34" charset="0"/>
                <a:cs typeface="Arial" panose="020B0604020202020204" pitchFamily="34" charset="0"/>
              </a:rPr>
              <a:t>x</a:t>
            </a:r>
            <a:r>
              <a:rPr lang="it-IT" sz="2000" dirty="0">
                <a:latin typeface="Arial" panose="020B0604020202020204" pitchFamily="34" charset="0"/>
                <a:cs typeface="Arial" panose="020B0604020202020204" pitchFamily="34" charset="0"/>
              </a:rPr>
              <a:t>, </a:t>
            </a:r>
            <a:r>
              <a:rPr lang="it-IT" sz="2000" b="1" dirty="0">
                <a:latin typeface="Arial" panose="020B0604020202020204" pitchFamily="34" charset="0"/>
                <a:cs typeface="Arial" panose="020B0604020202020204" pitchFamily="34" charset="0"/>
              </a:rPr>
              <a:t>y</a:t>
            </a:r>
            <a:r>
              <a:rPr lang="it-IT" sz="2000" dirty="0">
                <a:latin typeface="Arial" panose="020B0604020202020204" pitchFamily="34" charset="0"/>
                <a:cs typeface="Arial" panose="020B0604020202020204" pitchFamily="34" charset="0"/>
              </a:rPr>
              <a:t>) = </a:t>
            </a:r>
            <a:r>
              <a:rPr lang="it-IT" sz="2000" b="1" dirty="0" err="1">
                <a:latin typeface="Arial" panose="020B0604020202020204" pitchFamily="34" charset="0"/>
                <a:cs typeface="Arial" panose="020B0604020202020204" pitchFamily="34" charset="0"/>
              </a:rPr>
              <a:t>x</a:t>
            </a:r>
            <a:r>
              <a:rPr lang="it-IT" sz="2000" dirty="0" err="1">
                <a:latin typeface="Arial" panose="020B0604020202020204" pitchFamily="34" charset="0"/>
                <a:cs typeface="Arial" panose="020B0604020202020204" pitchFamily="34" charset="0"/>
              </a:rPr>
              <a:t>•</a:t>
            </a:r>
            <a:r>
              <a:rPr lang="it-IT" sz="2000" b="1" dirty="0" err="1">
                <a:latin typeface="Arial" panose="020B0604020202020204" pitchFamily="34" charset="0"/>
                <a:cs typeface="Arial" panose="020B0604020202020204" pitchFamily="34" charset="0"/>
              </a:rPr>
              <a:t>y</a:t>
            </a:r>
            <a:r>
              <a:rPr lang="it-IT" sz="2000" dirty="0">
                <a:latin typeface="Arial" panose="020B0604020202020204" pitchFamily="34" charset="0"/>
                <a:cs typeface="Arial" panose="020B0604020202020204" pitchFamily="34" charset="0"/>
              </a:rPr>
              <a:t> + </a:t>
            </a:r>
            <a:r>
              <a:rPr lang="it-IT" sz="2000" b="1" dirty="0">
                <a:latin typeface="Arial" panose="020B0604020202020204" pitchFamily="34" charset="0"/>
                <a:cs typeface="Arial" panose="020B0604020202020204" pitchFamily="34" charset="0"/>
              </a:rPr>
              <a:t>x</a:t>
            </a:r>
            <a:r>
              <a:rPr lang="it-IT" sz="2000" baseline="30000" dirty="0">
                <a:latin typeface="Arial" panose="020B0604020202020204" pitchFamily="34" charset="0"/>
                <a:cs typeface="Arial" panose="020B0604020202020204" pitchFamily="34" charset="0"/>
              </a:rPr>
              <a:t>2</a:t>
            </a:r>
            <a:r>
              <a:rPr lang="it-IT" sz="2000" dirty="0">
                <a:latin typeface="Arial" panose="020B0604020202020204" pitchFamily="34" charset="0"/>
                <a:cs typeface="Arial" panose="020B0604020202020204" pitchFamily="34" charset="0"/>
              </a:rPr>
              <a:t> </a:t>
            </a:r>
            <a:r>
              <a:rPr lang="it-IT" sz="2000" b="1" dirty="0">
                <a:latin typeface="Arial" panose="020B0604020202020204" pitchFamily="34" charset="0"/>
                <a:cs typeface="Arial" panose="020B0604020202020204" pitchFamily="34" charset="0"/>
              </a:rPr>
              <a:t>y</a:t>
            </a:r>
            <a:r>
              <a:rPr lang="it-IT" sz="2000" baseline="30000" dirty="0">
                <a:latin typeface="Arial" panose="020B0604020202020204" pitchFamily="34" charset="0"/>
                <a:cs typeface="Arial" panose="020B0604020202020204" pitchFamily="34" charset="0"/>
              </a:rPr>
              <a:t>2</a:t>
            </a:r>
            <a:r>
              <a:rPr lang="it-IT" sz="2000" dirty="0">
                <a:latin typeface="Arial" panose="020B0604020202020204" pitchFamily="34" charset="0"/>
                <a:cs typeface="Arial" panose="020B0604020202020204" pitchFamily="34" charset="0"/>
              </a:rPr>
              <a:t>. The training </a:t>
            </a:r>
            <a:r>
              <a:rPr lang="it-IT" sz="2000" dirty="0" err="1">
                <a:latin typeface="Arial" panose="020B0604020202020204" pitchFamily="34" charset="0"/>
                <a:cs typeface="Arial" panose="020B0604020202020204" pitchFamily="34" charset="0"/>
              </a:rPr>
              <a:t>points</a:t>
            </a:r>
            <a:r>
              <a:rPr lang="it-IT" sz="2000" dirty="0">
                <a:latin typeface="Arial" panose="020B0604020202020204" pitchFamily="34" charset="0"/>
                <a:cs typeface="Arial" panose="020B0604020202020204" pitchFamily="34" charset="0"/>
              </a:rPr>
              <a:t> are </a:t>
            </a:r>
            <a:r>
              <a:rPr lang="it-IT" sz="2000" dirty="0" err="1">
                <a:latin typeface="Arial" panose="020B0604020202020204" pitchFamily="34" charset="0"/>
                <a:cs typeface="Arial" panose="020B0604020202020204" pitchFamily="34" charset="0"/>
              </a:rPr>
              <a:t>mapped</a:t>
            </a:r>
            <a:r>
              <a:rPr lang="it-IT" sz="2000" dirty="0">
                <a:latin typeface="Arial" panose="020B0604020202020204" pitchFamily="34" charset="0"/>
                <a:cs typeface="Arial" panose="020B0604020202020204" pitchFamily="34" charset="0"/>
              </a:rPr>
              <a:t> to a 3-dimensional </a:t>
            </a:r>
            <a:r>
              <a:rPr lang="it-IT" sz="2000" dirty="0" err="1">
                <a:latin typeface="Arial" panose="020B0604020202020204" pitchFamily="34" charset="0"/>
                <a:cs typeface="Arial" panose="020B0604020202020204" pitchFamily="34" charset="0"/>
              </a:rPr>
              <a:t>space</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where</a:t>
            </a:r>
            <a:r>
              <a:rPr lang="it-IT" sz="2000" dirty="0">
                <a:latin typeface="Arial" panose="020B0604020202020204" pitchFamily="34" charset="0"/>
                <a:cs typeface="Arial" panose="020B0604020202020204" pitchFamily="34" charset="0"/>
              </a:rPr>
              <a:t> a </a:t>
            </a:r>
            <a:r>
              <a:rPr lang="it-IT" sz="2000" dirty="0" err="1">
                <a:latin typeface="Arial" panose="020B0604020202020204" pitchFamily="34" charset="0"/>
                <a:cs typeface="Arial" panose="020B0604020202020204" pitchFamily="34" charset="0"/>
              </a:rPr>
              <a:t>separating</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hyperplane</a:t>
            </a:r>
            <a:r>
              <a:rPr lang="it-IT" sz="2000" dirty="0">
                <a:latin typeface="Arial" panose="020B0604020202020204" pitchFamily="34" charset="0"/>
                <a:cs typeface="Arial" panose="020B0604020202020204" pitchFamily="34" charset="0"/>
              </a:rPr>
              <a:t> can be </a:t>
            </a:r>
            <a:r>
              <a:rPr lang="it-IT" sz="2000" dirty="0" err="1">
                <a:latin typeface="Arial" panose="020B0604020202020204" pitchFamily="34" charset="0"/>
                <a:cs typeface="Arial" panose="020B0604020202020204" pitchFamily="34" charset="0"/>
              </a:rPr>
              <a:t>easily</a:t>
            </a:r>
            <a:r>
              <a:rPr lang="it-IT" sz="2000" dirty="0">
                <a:latin typeface="Arial" panose="020B0604020202020204" pitchFamily="34" charset="0"/>
                <a:cs typeface="Arial" panose="020B0604020202020204" pitchFamily="34" charset="0"/>
              </a:rPr>
              <a:t> </a:t>
            </a:r>
            <a:r>
              <a:rPr lang="it-IT" sz="2000" dirty="0" err="1">
                <a:latin typeface="Arial" panose="020B0604020202020204" pitchFamily="34" charset="0"/>
                <a:cs typeface="Arial" panose="020B0604020202020204" pitchFamily="34" charset="0"/>
              </a:rPr>
              <a:t>found</a:t>
            </a:r>
            <a:endParaRPr lang="it-IT"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073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96</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eaLnBrk="1" hangingPunct="1"/>
            <a:r>
              <a:rPr lang="en-US" altLang="it-IT" sz="2000" b="1" dirty="0">
                <a:ea typeface="ＭＳ Ｐゴシック" panose="020B0600070205080204" pitchFamily="34" charset="-128"/>
              </a:rPr>
              <a:t>For example…</a:t>
            </a:r>
          </a:p>
          <a:p>
            <a:pPr eaLnBrk="1" hangingPunct="1">
              <a:buFont typeface="Wingdings" pitchFamily="2" charset="2"/>
              <a:buNone/>
            </a:pPr>
            <a:r>
              <a:rPr lang="en-US" altLang="it-IT" sz="2000" dirty="0">
                <a:ea typeface="ＭＳ Ｐゴシック" panose="020B0600070205080204" pitchFamily="34" charset="-128"/>
              </a:rPr>
              <a:t>	2-dimensional vectors </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2</a:t>
            </a:r>
            <a:r>
              <a:rPr lang="en-US" altLang="it-IT" sz="2000" dirty="0">
                <a:ea typeface="ＭＳ Ｐゴシック" panose="020B0600070205080204" pitchFamily="34" charset="-128"/>
              </a:rPr>
              <a:t>];  let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endParaRPr lang="en-US" altLang="it-IT" sz="2000" dirty="0">
              <a:ea typeface="ＭＳ Ｐゴシック" panose="020B0600070205080204" pitchFamily="34" charset="-128"/>
            </a:endParaRPr>
          </a:p>
          <a:p>
            <a:pPr eaLnBrk="1" hangingPunct="1">
              <a:buFont typeface="Wingdings" pitchFamily="2" charset="2"/>
              <a:buNone/>
            </a:pPr>
            <a:r>
              <a:rPr lang="en-US" altLang="it-IT" sz="2000" dirty="0">
                <a:ea typeface="ＭＳ Ｐゴシック" panose="020B0600070205080204" pitchFamily="34" charset="-128"/>
              </a:rPr>
              <a:t>	Need to show that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lnSpc>
                <a:spcPct val="125000"/>
              </a:lnSpc>
              <a:buFont typeface="Wingdings" pitchFamily="2" charset="2"/>
              <a:buNone/>
            </a:pPr>
            <a:r>
              <a:rPr lang="en-US" altLang="it-IT" sz="2000" dirty="0">
                <a:ea typeface="ＭＳ Ｐゴシック" panose="020B0600070205080204" pitchFamily="34" charset="-128"/>
              </a:rPr>
              <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 </a:t>
            </a:r>
            <a:r>
              <a:rPr lang="en-US" altLang="it-IT" sz="2000" dirty="0">
                <a:ea typeface="ＭＳ Ｐゴシック" panose="020B0600070205080204" pitchFamily="34" charset="-128"/>
              </a:rPr>
              <a:t>= 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dirty="0">
                <a:ea typeface="ＭＳ Ｐゴシック" panose="020B0600070205080204" pitchFamily="34" charset="-128"/>
              </a:rPr>
              <a:t>+ 2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 </a:t>
            </a:r>
            <a:r>
              <a:rPr lang="en-US" altLang="it-IT" sz="2000" i="1" dirty="0">
                <a:ea typeface="ＭＳ Ｐゴシック" panose="020B0600070205080204" pitchFamily="34" charset="-128"/>
              </a:rPr>
              <a:t>+ […] =</a:t>
            </a:r>
          </a:p>
          <a:p>
            <a:pPr eaLnBrk="1" hangingPunct="1">
              <a:lnSpc>
                <a:spcPct val="125000"/>
              </a:lnSpc>
              <a:buFont typeface="Wingdings" pitchFamily="2" charset="2"/>
              <a:buNone/>
            </a:pPr>
            <a:r>
              <a:rPr lang="en-US" altLang="it-IT" sz="2000" i="1" dirty="0">
                <a:ea typeface="ＭＳ Ｐゴシック" panose="020B0600070205080204" pitchFamily="34" charset="-128"/>
              </a:rPr>
              <a:t>	</a:t>
            </a: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Tree>
    <p:extLst>
      <p:ext uri="{BB962C8B-B14F-4D97-AF65-F5344CB8AC3E}">
        <p14:creationId xmlns:p14="http://schemas.microsoft.com/office/powerpoint/2010/main" val="234494815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97</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eaLnBrk="1" hangingPunct="1"/>
            <a:r>
              <a:rPr lang="en-US" altLang="it-IT" sz="2000" b="1" dirty="0">
                <a:ea typeface="ＭＳ Ｐゴシック" panose="020B0600070205080204" pitchFamily="34" charset="-128"/>
              </a:rPr>
              <a:t>For example…</a:t>
            </a:r>
          </a:p>
          <a:p>
            <a:pPr eaLnBrk="1" hangingPunct="1">
              <a:buFont typeface="Wingdings" pitchFamily="2" charset="2"/>
              <a:buNone/>
            </a:pPr>
            <a:r>
              <a:rPr lang="en-US" altLang="it-IT" sz="2000" dirty="0">
                <a:ea typeface="ＭＳ Ｐゴシック" panose="020B0600070205080204" pitchFamily="34" charset="-128"/>
              </a:rPr>
              <a:t>	2-dimensional vectors </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2</a:t>
            </a:r>
            <a:r>
              <a:rPr lang="en-US" altLang="it-IT" sz="2000" dirty="0">
                <a:ea typeface="ＭＳ Ｐゴシック" panose="020B0600070205080204" pitchFamily="34" charset="-128"/>
              </a:rPr>
              <a:t>];  let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endParaRPr lang="en-US" altLang="it-IT" sz="2000" dirty="0">
              <a:ea typeface="ＭＳ Ｐゴシック" panose="020B0600070205080204" pitchFamily="34" charset="-128"/>
            </a:endParaRPr>
          </a:p>
          <a:p>
            <a:pPr eaLnBrk="1" hangingPunct="1">
              <a:buFont typeface="Wingdings" pitchFamily="2" charset="2"/>
              <a:buNone/>
            </a:pPr>
            <a:r>
              <a:rPr lang="en-US" altLang="it-IT" sz="2000" dirty="0">
                <a:ea typeface="ＭＳ Ｐゴシック" panose="020B0600070205080204" pitchFamily="34" charset="-128"/>
              </a:rPr>
              <a:t>	Need to show that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lnSpc>
                <a:spcPct val="125000"/>
              </a:lnSpc>
              <a:buFont typeface="Wingdings" pitchFamily="2" charset="2"/>
              <a:buNone/>
            </a:pPr>
            <a:r>
              <a:rPr lang="en-US" altLang="it-IT" sz="2000" dirty="0">
                <a:ea typeface="ＭＳ Ｐゴシック" panose="020B0600070205080204" pitchFamily="34" charset="-128"/>
              </a:rPr>
              <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 </a:t>
            </a:r>
            <a:r>
              <a:rPr lang="en-US" altLang="it-IT" sz="2000" dirty="0">
                <a:ea typeface="ＭＳ Ｐゴシック" panose="020B0600070205080204" pitchFamily="34" charset="-128"/>
              </a:rPr>
              <a:t>= 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dirty="0">
                <a:ea typeface="ＭＳ Ｐゴシック" panose="020B0600070205080204" pitchFamily="34" charset="-128"/>
              </a:rPr>
              <a:t>+ 2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 </a:t>
            </a:r>
            <a:r>
              <a:rPr lang="en-US" altLang="it-IT" sz="2000" i="1" dirty="0">
                <a:ea typeface="ＭＳ Ｐゴシック" panose="020B0600070205080204" pitchFamily="34" charset="-128"/>
              </a:rPr>
              <a:t>+ […] =</a:t>
            </a:r>
          </a:p>
          <a:p>
            <a:pPr eaLnBrk="1" hangingPunct="1">
              <a:lnSpc>
                <a:spcPct val="125000"/>
              </a:lnSpc>
              <a:buFont typeface="Wingdings" pitchFamily="2" charset="2"/>
              <a:buNone/>
            </a:pPr>
            <a:r>
              <a:rPr lang="en-US" altLang="it-IT" sz="2000" i="1" dirty="0">
                <a:ea typeface="ＭＳ Ｐゴシック" panose="020B0600070205080204" pitchFamily="34" charset="-128"/>
              </a:rPr>
              <a:t>	</a:t>
            </a: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2" name="Rectangle 1">
            <a:extLst>
              <a:ext uri="{FF2B5EF4-FFF2-40B4-BE49-F238E27FC236}">
                <a16:creationId xmlns:a16="http://schemas.microsoft.com/office/drawing/2014/main" id="{51C7FFBC-2EED-5747-B1BC-6407B0128A19}"/>
              </a:ext>
            </a:extLst>
          </p:cNvPr>
          <p:cNvSpPr/>
          <p:nvPr/>
        </p:nvSpPr>
        <p:spPr bwMode="auto">
          <a:xfrm>
            <a:off x="2153920" y="5090160"/>
            <a:ext cx="477520" cy="518160"/>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3" name="TextBox 2">
            <a:extLst>
              <a:ext uri="{FF2B5EF4-FFF2-40B4-BE49-F238E27FC236}">
                <a16:creationId xmlns:a16="http://schemas.microsoft.com/office/drawing/2014/main" id="{7D8F70A9-F19F-0B48-A1B8-2A97316FD819}"/>
              </a:ext>
            </a:extLst>
          </p:cNvPr>
          <p:cNvSpPr txBox="1"/>
          <p:nvPr/>
        </p:nvSpPr>
        <p:spPr>
          <a:xfrm>
            <a:off x="2529841" y="5629483"/>
            <a:ext cx="1155509" cy="369332"/>
          </a:xfrm>
          <a:prstGeom prst="rect">
            <a:avLst/>
          </a:prstGeom>
          <a:noFill/>
        </p:spPr>
        <p:txBody>
          <a:bodyPr wrap="none" rtlCol="0">
            <a:spAutoFit/>
          </a:bodyPr>
          <a:lstStyle/>
          <a:p>
            <a:r>
              <a:rPr lang="it-IT" b="1" dirty="0">
                <a:solidFill>
                  <a:srgbClr val="FF0000"/>
                </a:solidFill>
                <a:latin typeface="Trebuchet MS" panose="020B0703020202090204" pitchFamily="34" charset="0"/>
              </a:rPr>
              <a:t>For </a:t>
            </a:r>
            <a:r>
              <a:rPr lang="it-IT" b="1" dirty="0" err="1">
                <a:solidFill>
                  <a:srgbClr val="FF0000"/>
                </a:solidFill>
                <a:latin typeface="Trebuchet MS" panose="020B0703020202090204" pitchFamily="34" charset="0"/>
              </a:rPr>
              <a:t>all</a:t>
            </a:r>
            <a:r>
              <a:rPr lang="it-IT" b="1" dirty="0">
                <a:solidFill>
                  <a:srgbClr val="FF0000"/>
                </a:solidFill>
                <a:latin typeface="Trebuchet MS" panose="020B0703020202090204" pitchFamily="34" charset="0"/>
              </a:rPr>
              <a:t> T!</a:t>
            </a:r>
          </a:p>
        </p:txBody>
      </p:sp>
    </p:spTree>
    <p:extLst>
      <p:ext uri="{BB962C8B-B14F-4D97-AF65-F5344CB8AC3E}">
        <p14:creationId xmlns:p14="http://schemas.microsoft.com/office/powerpoint/2010/main" val="44779423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98</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eaLnBrk="1" hangingPunct="1"/>
            <a:r>
              <a:rPr lang="en-US" altLang="it-IT" sz="2000" dirty="0">
                <a:ea typeface="ＭＳ Ｐゴシック" panose="020B0600070205080204" pitchFamily="34" charset="-128"/>
              </a:rPr>
              <a:t>Example: </a:t>
            </a:r>
          </a:p>
          <a:p>
            <a:pPr eaLnBrk="1" hangingPunct="1">
              <a:buFont typeface="Wingdings" pitchFamily="2" charset="2"/>
              <a:buNone/>
            </a:pPr>
            <a:r>
              <a:rPr lang="en-US" altLang="it-IT" sz="2000" dirty="0">
                <a:ea typeface="ＭＳ Ｐゴシック" panose="020B0600070205080204" pitchFamily="34" charset="-128"/>
              </a:rPr>
              <a:t>	2-dimensional vectors </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2</a:t>
            </a:r>
            <a:r>
              <a:rPr lang="en-US" altLang="it-IT" sz="2000" dirty="0">
                <a:ea typeface="ＭＳ Ｐゴシック" panose="020B0600070205080204" pitchFamily="34" charset="-128"/>
              </a:rPr>
              <a:t>];  let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endParaRPr lang="en-US" altLang="it-IT" sz="2000" dirty="0">
              <a:ea typeface="ＭＳ Ｐゴシック" panose="020B0600070205080204" pitchFamily="34" charset="-128"/>
            </a:endParaRPr>
          </a:p>
          <a:p>
            <a:pPr eaLnBrk="1" hangingPunct="1">
              <a:buFont typeface="Wingdings" pitchFamily="2" charset="2"/>
              <a:buNone/>
            </a:pPr>
            <a:r>
              <a:rPr lang="en-US" altLang="it-IT" sz="2000" dirty="0">
                <a:ea typeface="ＭＳ Ｐゴシック" panose="020B0600070205080204" pitchFamily="34" charset="-128"/>
              </a:rPr>
              <a:t>	Need to show that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lnSpc>
                <a:spcPct val="125000"/>
              </a:lnSpc>
              <a:buFont typeface="Wingdings" pitchFamily="2" charset="2"/>
              <a:buNone/>
            </a:pPr>
            <a:r>
              <a:rPr lang="en-US" altLang="it-IT" sz="2000" dirty="0">
                <a:ea typeface="ＭＳ Ｐゴシック" panose="020B0600070205080204" pitchFamily="34" charset="-128"/>
              </a:rPr>
              <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 </a:t>
            </a:r>
            <a:r>
              <a:rPr lang="en-US" altLang="it-IT" sz="2000" dirty="0">
                <a:ea typeface="ＭＳ Ｐゴシック" panose="020B0600070205080204" pitchFamily="34" charset="-128"/>
              </a:rPr>
              <a:t>= 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dirty="0">
                <a:ea typeface="ＭＳ Ｐゴシック" panose="020B0600070205080204" pitchFamily="34" charset="-128"/>
              </a:rPr>
              <a:t>+ 2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a:t>
            </a:r>
          </a:p>
          <a:p>
            <a:pPr eaLnBrk="1" hangingPunct="1">
              <a:lnSpc>
                <a:spcPct val="125000"/>
              </a:lnSpc>
              <a:buFont typeface="Wingdings" pitchFamily="2" charset="2"/>
              <a:buNone/>
            </a:pPr>
            <a:r>
              <a:rPr lang="en-US" altLang="it-IT" sz="2000" i="1" dirty="0">
                <a:ea typeface="ＭＳ Ｐゴシック" panose="020B0600070205080204" pitchFamily="34" charset="-128"/>
              </a:rPr>
              <a:t>	      =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dirty="0">
                <a:ea typeface="ＭＳ Ｐゴシック" panose="020B0600070205080204" pitchFamily="34" charset="-128"/>
              </a:rPr>
              <a:t>] </a:t>
            </a:r>
          </a:p>
          <a:p>
            <a:pPr eaLnBrk="1" hangingPunct="1">
              <a:lnSpc>
                <a:spcPct val="125000"/>
              </a:lnSpc>
              <a:buFont typeface="Wingdings" pitchFamily="2" charset="2"/>
              <a:buNone/>
            </a:pPr>
            <a:r>
              <a:rPr lang="en-US" altLang="it-IT" sz="2000" dirty="0">
                <a:ea typeface="ＭＳ Ｐゴシック" panose="020B0600070205080204" pitchFamily="34" charset="-128"/>
              </a:rPr>
              <a:t>	</a:t>
            </a: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6" name="Rectangle 5">
            <a:extLst>
              <a:ext uri="{FF2B5EF4-FFF2-40B4-BE49-F238E27FC236}">
                <a16:creationId xmlns:a16="http://schemas.microsoft.com/office/drawing/2014/main" id="{BC65AC06-2956-A44A-9E31-85C8AF04F747}"/>
              </a:ext>
            </a:extLst>
          </p:cNvPr>
          <p:cNvSpPr/>
          <p:nvPr/>
        </p:nvSpPr>
        <p:spPr bwMode="auto">
          <a:xfrm>
            <a:off x="6578600" y="5192043"/>
            <a:ext cx="3859213" cy="518160"/>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
        <p:nvSpPr>
          <p:cNvPr id="7" name="TextBox 6">
            <a:extLst>
              <a:ext uri="{FF2B5EF4-FFF2-40B4-BE49-F238E27FC236}">
                <a16:creationId xmlns:a16="http://schemas.microsoft.com/office/drawing/2014/main" id="{B00F59B9-AE1D-AB43-B680-593D189E6835}"/>
              </a:ext>
            </a:extLst>
          </p:cNvPr>
          <p:cNvSpPr txBox="1"/>
          <p:nvPr/>
        </p:nvSpPr>
        <p:spPr>
          <a:xfrm>
            <a:off x="4138246" y="5731366"/>
            <a:ext cx="6400800" cy="369332"/>
          </a:xfrm>
          <a:prstGeom prst="rect">
            <a:avLst/>
          </a:prstGeom>
          <a:noFill/>
        </p:spPr>
        <p:txBody>
          <a:bodyPr wrap="square" rtlCol="0">
            <a:spAutoFit/>
          </a:bodyPr>
          <a:lstStyle/>
          <a:p>
            <a:r>
              <a:rPr lang="it-IT" b="1" dirty="0" err="1">
                <a:solidFill>
                  <a:srgbClr val="FF0000"/>
                </a:solidFill>
                <a:latin typeface="Trebuchet MS" panose="020B0703020202090204" pitchFamily="34" charset="0"/>
              </a:rPr>
              <a:t>I’m</a:t>
            </a:r>
            <a:r>
              <a:rPr lang="it-IT" b="1" dirty="0">
                <a:solidFill>
                  <a:srgbClr val="FF0000"/>
                </a:solidFill>
                <a:latin typeface="Trebuchet MS" panose="020B0703020202090204" pitchFamily="34" charset="0"/>
              </a:rPr>
              <a:t> just </a:t>
            </a:r>
            <a:r>
              <a:rPr lang="it-IT" b="1" dirty="0" err="1">
                <a:solidFill>
                  <a:srgbClr val="FF0000"/>
                </a:solidFill>
                <a:latin typeface="Trebuchet MS" panose="020B0703020202090204" pitchFamily="34" charset="0"/>
              </a:rPr>
              <a:t>putting</a:t>
            </a:r>
            <a:r>
              <a:rPr lang="it-IT" b="1" dirty="0">
                <a:solidFill>
                  <a:srgbClr val="FF0000"/>
                </a:solidFill>
                <a:latin typeface="Trebuchet MS" panose="020B0703020202090204" pitchFamily="34" charset="0"/>
              </a:rPr>
              <a:t> in </a:t>
            </a:r>
            <a:r>
              <a:rPr lang="it-IT" b="1" dirty="0" err="1">
                <a:solidFill>
                  <a:srgbClr val="FF0000"/>
                </a:solidFill>
                <a:latin typeface="Trebuchet MS" panose="020B0703020202090204" pitchFamily="34" charset="0"/>
              </a:rPr>
              <a:t>evidence</a:t>
            </a:r>
            <a:r>
              <a:rPr lang="it-IT" b="1" dirty="0">
                <a:solidFill>
                  <a:srgbClr val="FF0000"/>
                </a:solidFill>
                <a:latin typeface="Trebuchet MS" panose="020B0703020202090204" pitchFamily="34" charset="0"/>
              </a:rPr>
              <a:t> </a:t>
            </a:r>
            <a:r>
              <a:rPr lang="it-IT" b="1" dirty="0" err="1">
                <a:solidFill>
                  <a:srgbClr val="FF0000"/>
                </a:solidFill>
                <a:latin typeface="Trebuchet MS" panose="020B0703020202090204" pitchFamily="34" charset="0"/>
              </a:rPr>
              <a:t>this</a:t>
            </a:r>
            <a:r>
              <a:rPr lang="it-IT" b="1" dirty="0">
                <a:solidFill>
                  <a:srgbClr val="FF0000"/>
                </a:solidFill>
                <a:latin typeface="Trebuchet MS" panose="020B0703020202090204" pitchFamily="34" charset="0"/>
              </a:rPr>
              <a:t> </a:t>
            </a:r>
            <a:r>
              <a:rPr lang="it-IT" b="1" dirty="0" err="1">
                <a:solidFill>
                  <a:srgbClr val="FF0000"/>
                </a:solidFill>
                <a:latin typeface="Trebuchet MS" panose="020B0703020202090204" pitchFamily="34" charset="0"/>
              </a:rPr>
              <a:t>quantity</a:t>
            </a:r>
            <a:r>
              <a:rPr lang="it-IT" b="1" dirty="0">
                <a:solidFill>
                  <a:srgbClr val="FF0000"/>
                </a:solidFill>
                <a:latin typeface="Trebuchet MS" panose="020B0703020202090204" pitchFamily="34" charset="0"/>
              </a:rPr>
              <a:t>…</a:t>
            </a:r>
          </a:p>
        </p:txBody>
      </p:sp>
    </p:spTree>
    <p:extLst>
      <p:ext uri="{BB962C8B-B14F-4D97-AF65-F5344CB8AC3E}">
        <p14:creationId xmlns:p14="http://schemas.microsoft.com/office/powerpoint/2010/main" val="8921065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865B4480-CEDB-9442-8593-7751B69AB7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fld id="{FBA17B45-81C6-4C4C-8AFC-D786142FC954}" type="slidenum">
              <a:rPr lang="en-US" altLang="it-IT" sz="1200">
                <a:solidFill>
                  <a:srgbClr val="898989"/>
                </a:solidFill>
                <a:latin typeface="Calibri" panose="020F0502020204030204" pitchFamily="34" charset="0"/>
              </a:rPr>
              <a:pPr eaLnBrk="1" hangingPunct="1"/>
              <a:t>99</a:t>
            </a:fld>
            <a:endParaRPr lang="en-US" altLang="it-IT" sz="1200">
              <a:solidFill>
                <a:srgbClr val="898989"/>
              </a:solidFill>
              <a:latin typeface="Calibri" panose="020F0502020204030204" pitchFamily="34" charset="0"/>
            </a:endParaRPr>
          </a:p>
        </p:txBody>
      </p:sp>
      <p:sp>
        <p:nvSpPr>
          <p:cNvPr id="44034" name="Rectangle 2">
            <a:extLst>
              <a:ext uri="{FF2B5EF4-FFF2-40B4-BE49-F238E27FC236}">
                <a16:creationId xmlns:a16="http://schemas.microsoft.com/office/drawing/2014/main" id="{6816E898-493D-304C-AE13-6394BB06282E}"/>
              </a:ext>
            </a:extLst>
          </p:cNvPr>
          <p:cNvSpPr>
            <a:spLocks noGrp="1" noChangeArrowheads="1"/>
          </p:cNvSpPr>
          <p:nvPr>
            <p:ph type="title"/>
          </p:nvPr>
        </p:nvSpPr>
        <p:spPr/>
        <p:txBody>
          <a:bodyPr/>
          <a:lstStyle/>
          <a:p>
            <a:pPr eaLnBrk="1" hangingPunct="1"/>
            <a:r>
              <a:rPr lang="en-US" altLang="it-IT" dirty="0">
                <a:ea typeface="ＭＳ Ｐゴシック" panose="020B0600070205080204" pitchFamily="34" charset="-128"/>
              </a:rPr>
              <a:t>The </a:t>
            </a:r>
            <a:r>
              <a:rPr lang="en-US" altLang="en-US" dirty="0">
                <a:ea typeface="ＭＳ Ｐゴシック" panose="020B0600070205080204" pitchFamily="34" charset="-128"/>
              </a:rPr>
              <a:t>“</a:t>
            </a:r>
            <a:r>
              <a:rPr lang="en-US" altLang="it-IT" dirty="0">
                <a:ea typeface="ＭＳ Ｐゴシック" panose="020B0600070205080204" pitchFamily="34" charset="-128"/>
              </a:rPr>
              <a:t>Kernel Trick</a:t>
            </a:r>
            <a:r>
              <a:rPr lang="en-US" altLang="en-US" dirty="0">
                <a:ea typeface="ＭＳ Ｐゴシック" panose="020B0600070205080204" pitchFamily="34" charset="-128"/>
              </a:rPr>
              <a:t>” Explained!</a:t>
            </a:r>
            <a:endParaRPr lang="en-US" altLang="it-IT" dirty="0">
              <a:ea typeface="ＭＳ Ｐゴシック" panose="020B0600070205080204" pitchFamily="34" charset="-128"/>
            </a:endParaRPr>
          </a:p>
        </p:txBody>
      </p:sp>
      <p:sp>
        <p:nvSpPr>
          <p:cNvPr id="44035" name="Rectangle 3">
            <a:extLst>
              <a:ext uri="{FF2B5EF4-FFF2-40B4-BE49-F238E27FC236}">
                <a16:creationId xmlns:a16="http://schemas.microsoft.com/office/drawing/2014/main" id="{719EA01E-7393-9447-BEF6-5781148CBC0A}"/>
              </a:ext>
            </a:extLst>
          </p:cNvPr>
          <p:cNvSpPr>
            <a:spLocks noGrp="1" noChangeArrowheads="1"/>
          </p:cNvSpPr>
          <p:nvPr>
            <p:ph type="body" idx="1"/>
          </p:nvPr>
        </p:nvSpPr>
        <p:spPr>
          <a:xfrm>
            <a:off x="1762540" y="1207294"/>
            <a:ext cx="8905460" cy="4876800"/>
          </a:xfrm>
        </p:spPr>
        <p:txBody>
          <a:bodyPr/>
          <a:lstStyle/>
          <a:p>
            <a:pPr eaLnBrk="1" hangingPunct="1"/>
            <a:r>
              <a:rPr lang="en-US" altLang="it-IT" sz="2000" dirty="0">
                <a:ea typeface="ＭＳ Ｐゴシック" panose="020B0600070205080204" pitchFamily="34" charset="-128"/>
              </a:rPr>
              <a:t>The linear classifier relies on an inner product between vectors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endParaRPr lang="en-US" altLang="it-IT" sz="2000" b="1" baseline="-25000" dirty="0">
              <a:ea typeface="ＭＳ Ｐゴシック" panose="020B0600070205080204" pitchFamily="34" charset="-128"/>
            </a:endParaRPr>
          </a:p>
          <a:p>
            <a:pPr eaLnBrk="1" hangingPunct="1"/>
            <a:r>
              <a:rPr lang="en-US" altLang="it-IT" sz="2000" dirty="0">
                <a:ea typeface="ＭＳ Ｐゴシック" panose="020B0600070205080204" pitchFamily="34" charset="-128"/>
              </a:rPr>
              <a:t>If every </a:t>
            </a:r>
            <a:r>
              <a:rPr lang="en-US" altLang="it-IT" sz="2000" dirty="0" err="1">
                <a:ea typeface="ＭＳ Ｐゴシック" panose="020B0600070205080204" pitchFamily="34" charset="-128"/>
              </a:rPr>
              <a:t>datapoint</a:t>
            </a:r>
            <a:r>
              <a:rPr lang="en-US" altLang="it-IT" sz="2000" dirty="0">
                <a:ea typeface="ＭＳ Ｐゴシック" panose="020B0600070205080204" pitchFamily="34" charset="-128"/>
              </a:rPr>
              <a:t> is mapped into high-dimensional space via some transformation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  </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 </a:t>
            </a:r>
            <a:r>
              <a:rPr lang="en-US" altLang="it-IT" sz="2000" b="1" dirty="0">
                <a:ea typeface="ＭＳ Ｐゴシック" panose="020B0600070205080204" pitchFamily="34" charset="-128"/>
              </a:rPr>
              <a:t>→</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 the inner product becomes:</a:t>
            </a:r>
          </a:p>
          <a:p>
            <a:pPr algn="ctr" eaLnBrk="1" hangingPunct="1">
              <a:buFont typeface="Wingdings" pitchFamily="2" charset="2"/>
              <a:buNone/>
            </a:pP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r>
              <a:rPr lang="en-US" altLang="it-IT" sz="2000" dirty="0">
                <a:ea typeface="ＭＳ Ｐゴシック" panose="020B0600070205080204" pitchFamily="34" charset="-128"/>
              </a:rPr>
              <a:t>A </a:t>
            </a:r>
            <a:r>
              <a:rPr lang="en-US" altLang="it-IT" sz="2000" i="1" dirty="0">
                <a:ea typeface="ＭＳ Ｐゴシック" panose="020B0600070205080204" pitchFamily="34" charset="-128"/>
              </a:rPr>
              <a:t>kernel function</a:t>
            </a:r>
            <a:r>
              <a:rPr lang="en-US" altLang="it-IT" sz="2000" dirty="0">
                <a:ea typeface="ＭＳ Ｐゴシック" panose="020B0600070205080204" pitchFamily="34" charset="-128"/>
              </a:rPr>
              <a:t> is some function that corresponds to an inner product in some expanded feature space.</a:t>
            </a:r>
          </a:p>
          <a:p>
            <a:pPr eaLnBrk="1" hangingPunct="1"/>
            <a:r>
              <a:rPr lang="en-US" altLang="it-IT" sz="2000" dirty="0">
                <a:ea typeface="ＭＳ Ｐゴシック" panose="020B0600070205080204" pitchFamily="34" charset="-128"/>
              </a:rPr>
              <a:t>Example: </a:t>
            </a:r>
          </a:p>
          <a:p>
            <a:pPr eaLnBrk="1" hangingPunct="1">
              <a:buFont typeface="Wingdings" pitchFamily="2" charset="2"/>
              <a:buNone/>
            </a:pPr>
            <a:r>
              <a:rPr lang="en-US" altLang="it-IT" sz="2000" dirty="0">
                <a:ea typeface="ＭＳ Ｐゴシック" panose="020B0600070205080204" pitchFamily="34" charset="-128"/>
              </a:rPr>
              <a:t>	2-dimensional vectors </a:t>
            </a:r>
            <a:r>
              <a:rPr lang="en-US" altLang="it-IT" sz="2000" b="1" dirty="0">
                <a:ea typeface="ＭＳ Ｐゴシック" panose="020B0600070205080204" pitchFamily="34" charset="-128"/>
              </a:rPr>
              <a:t>x</a:t>
            </a:r>
            <a:r>
              <a:rPr lang="en-US" altLang="it-IT" sz="2000" dirty="0">
                <a:ea typeface="ＭＳ Ｐゴシック" panose="020B0600070205080204" pitchFamily="34" charset="-128"/>
              </a:rPr>
              <a:t>=[</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2</a:t>
            </a:r>
            <a:r>
              <a:rPr lang="en-US" altLang="it-IT" sz="2000" dirty="0">
                <a:ea typeface="ＭＳ Ｐゴシック" panose="020B0600070205080204" pitchFamily="34" charset="-128"/>
              </a:rPr>
              <a:t>];  let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endParaRPr lang="en-US" altLang="it-IT" sz="2000" dirty="0">
              <a:ea typeface="ＭＳ Ｐゴシック" panose="020B0600070205080204" pitchFamily="34" charset="-128"/>
            </a:endParaRPr>
          </a:p>
          <a:p>
            <a:pPr eaLnBrk="1" hangingPunct="1">
              <a:buFont typeface="Wingdings" pitchFamily="2" charset="2"/>
              <a:buNone/>
            </a:pPr>
            <a:r>
              <a:rPr lang="en-US" altLang="it-IT" sz="2000" dirty="0">
                <a:ea typeface="ＭＳ Ｐゴシック" panose="020B0600070205080204" pitchFamily="34" charset="-128"/>
              </a:rPr>
              <a:t>	Need to show that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p>
          <a:p>
            <a:pPr eaLnBrk="1" hangingPunct="1">
              <a:lnSpc>
                <a:spcPct val="125000"/>
              </a:lnSpc>
              <a:buFont typeface="Wingdings" pitchFamily="2" charset="2"/>
              <a:buNone/>
            </a:pPr>
            <a:r>
              <a:rPr lang="en-US" altLang="it-IT" sz="2000" dirty="0">
                <a:ea typeface="ＭＳ Ｐゴシック" panose="020B0600070205080204" pitchFamily="34" charset="-128"/>
              </a:rPr>
              <a:t>	</a:t>
            </a:r>
            <a:r>
              <a:rPr lang="en-US" altLang="it-IT" sz="2000" i="1" dirty="0">
                <a:ea typeface="ＭＳ Ｐゴシック" panose="020B0600070205080204" pitchFamily="34" charset="-128"/>
              </a:rPr>
              <a:t>K</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dirty="0" err="1">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)=(1 + </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i</a:t>
            </a:r>
            <a:r>
              <a:rPr lang="en-US" altLang="it-IT" sz="2000" b="1" baseline="30000" dirty="0" err="1">
                <a:ea typeface="ＭＳ Ｐゴシック" panose="020B0600070205080204" pitchFamily="34" charset="-128"/>
              </a:rPr>
              <a:t>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r>
              <a:rPr lang="en-US" altLang="it-IT" sz="2000" baseline="30000" dirty="0">
                <a:ea typeface="ＭＳ Ｐゴシック" panose="020B0600070205080204" pitchFamily="34" charset="-128"/>
              </a:rPr>
              <a:t>2</a:t>
            </a:r>
            <a:r>
              <a:rPr lang="en-US" altLang="it-IT" sz="2000" baseline="-25000" dirty="0">
                <a:ea typeface="ＭＳ Ｐゴシック" panose="020B0600070205080204" pitchFamily="34" charset="-128"/>
              </a:rPr>
              <a:t>,</a:t>
            </a:r>
            <a:r>
              <a:rPr lang="en-US" altLang="it-IT" sz="2000" dirty="0">
                <a:ea typeface="ＭＳ Ｐゴシック" panose="020B0600070205080204" pitchFamily="34" charset="-128"/>
              </a:rPr>
              <a:t>= 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dirty="0">
                <a:ea typeface="ＭＳ Ｐゴシック" panose="020B0600070205080204" pitchFamily="34" charset="-128"/>
              </a:rPr>
              <a:t>+ 2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 </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i="1" dirty="0">
                <a:ea typeface="ＭＳ Ｐゴシック" panose="020B0600070205080204" pitchFamily="34" charset="-128"/>
              </a:rPr>
              <a:t>=</a:t>
            </a:r>
          </a:p>
          <a:p>
            <a:pPr eaLnBrk="1" hangingPunct="1">
              <a:lnSpc>
                <a:spcPct val="125000"/>
              </a:lnSpc>
              <a:buFont typeface="Wingdings" pitchFamily="2" charset="2"/>
              <a:buNone/>
            </a:pPr>
            <a:r>
              <a:rPr lang="en-US" altLang="it-IT" sz="2000" i="1" dirty="0">
                <a:ea typeface="ＭＳ Ｐゴシック" panose="020B0600070205080204" pitchFamily="34" charset="-128"/>
              </a:rPr>
              <a:t>	      =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i2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i2</a:t>
            </a:r>
            <a:r>
              <a:rPr lang="en-US" altLang="it-IT" sz="2000" dirty="0">
                <a:ea typeface="ＭＳ Ｐゴシック" panose="020B0600070205080204" pitchFamily="34" charset="-128"/>
              </a:rPr>
              <a:t>]</a:t>
            </a:r>
            <a:r>
              <a:rPr lang="en-US" altLang="it-IT" sz="2000" b="1" baseline="30000" dirty="0">
                <a:ea typeface="ＭＳ Ｐゴシック" panose="020B0600070205080204" pitchFamily="34" charset="-128"/>
              </a:rPr>
              <a:t>T </a:t>
            </a:r>
            <a:r>
              <a:rPr lang="en-US" altLang="it-IT" sz="2000" dirty="0">
                <a:ea typeface="ＭＳ Ｐゴシック" panose="020B0600070205080204" pitchFamily="34" charset="-128"/>
              </a:rPr>
              <a:t>[1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 </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  </a:t>
            </a:r>
            <a:r>
              <a:rPr lang="en-US" altLang="it-IT" sz="2000" i="1" dirty="0">
                <a:ea typeface="ＭＳ Ｐゴシック" panose="020B0600070205080204" pitchFamily="34" charset="-128"/>
              </a:rPr>
              <a:t> x</a:t>
            </a:r>
            <a:r>
              <a:rPr lang="en-US" altLang="it-IT" sz="2000" i="1" baseline="-25000" dirty="0">
                <a:ea typeface="ＭＳ Ｐゴシック" panose="020B0600070205080204" pitchFamily="34" charset="-128"/>
              </a:rPr>
              <a:t>j2</a:t>
            </a:r>
            <a:r>
              <a:rPr lang="en-US" altLang="it-IT" sz="2000" i="1" baseline="30000" dirty="0">
                <a:ea typeface="ＭＳ Ｐゴシック" panose="020B0600070205080204" pitchFamily="34" charset="-128"/>
              </a:rPr>
              <a:t>2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j1  </a:t>
            </a:r>
            <a:r>
              <a:rPr lang="en-US" altLang="it-IT" sz="2000" i="1" dirty="0">
                <a:ea typeface="ＭＳ Ｐゴシック" panose="020B0600070205080204" pitchFamily="34" charset="-128"/>
              </a:rPr>
              <a:t>√</a:t>
            </a:r>
            <a:r>
              <a:rPr lang="en-US" altLang="it-IT" sz="2000" dirty="0">
                <a:ea typeface="ＭＳ Ｐゴシック" panose="020B0600070205080204" pitchFamily="34" charset="-128"/>
              </a:rPr>
              <a:t>2</a:t>
            </a:r>
            <a:r>
              <a:rPr lang="en-US" altLang="it-IT" sz="2000" i="1" dirty="0">
                <a:ea typeface="ＭＳ Ｐゴシック" panose="020B0600070205080204" pitchFamily="34" charset="-128"/>
              </a:rPr>
              <a:t>x</a:t>
            </a:r>
            <a:r>
              <a:rPr lang="en-US" altLang="it-IT" sz="2000" i="1" baseline="-25000" dirty="0">
                <a:ea typeface="ＭＳ Ｐゴシック" panose="020B0600070205080204" pitchFamily="34" charset="-128"/>
              </a:rPr>
              <a:t>j2</a:t>
            </a:r>
            <a:r>
              <a:rPr lang="en-US" altLang="it-IT" sz="2000" dirty="0">
                <a:ea typeface="ＭＳ Ｐゴシック" panose="020B0600070205080204" pitchFamily="34" charset="-128"/>
              </a:rPr>
              <a:t>] </a:t>
            </a:r>
          </a:p>
          <a:p>
            <a:pPr eaLnBrk="1" hangingPunct="1">
              <a:lnSpc>
                <a:spcPct val="125000"/>
              </a:lnSpc>
              <a:buFont typeface="Wingdings" pitchFamily="2" charset="2"/>
              <a:buNone/>
            </a:pPr>
            <a:r>
              <a:rPr lang="en-US" altLang="it-IT" sz="2000" dirty="0">
                <a:ea typeface="ＭＳ Ｐゴシック" panose="020B0600070205080204" pitchFamily="34" charset="-128"/>
              </a:rPr>
              <a:t>	      = </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a:ea typeface="ＭＳ Ｐゴシック" panose="020B0600070205080204" pitchFamily="34" charset="-128"/>
              </a:rPr>
              <a:t>x</a:t>
            </a:r>
            <a:r>
              <a:rPr lang="en-US" altLang="it-IT" sz="2000" b="1" baseline="-25000" dirty="0">
                <a:ea typeface="ＭＳ Ｐゴシック" panose="020B0600070205080204" pitchFamily="34" charset="-128"/>
              </a:rPr>
              <a:t>i</a:t>
            </a:r>
            <a:r>
              <a:rPr lang="en-US" altLang="it-IT" sz="2000" dirty="0">
                <a:ea typeface="ＭＳ Ｐゴシック" panose="020B0600070205080204" pitchFamily="34" charset="-128"/>
              </a:rPr>
              <a:t>)</a:t>
            </a:r>
            <a:r>
              <a:rPr lang="en-US" altLang="it-IT" sz="2000" b="1" baseline="-25000" dirty="0">
                <a:ea typeface="ＭＳ Ｐゴシック" panose="020B0600070205080204" pitchFamily="34" charset="-128"/>
              </a:rPr>
              <a:t> </a:t>
            </a:r>
            <a:r>
              <a:rPr lang="en-US" altLang="it-IT" sz="2000" b="1" baseline="30000" dirty="0">
                <a:ea typeface="ＭＳ Ｐゴシック" panose="020B0600070205080204" pitchFamily="34" charset="-128"/>
              </a:rPr>
              <a:t>T</a:t>
            </a:r>
            <a:r>
              <a:rPr lang="el-GR" altLang="it-IT" sz="2000" dirty="0">
                <a:ea typeface="ＭＳ Ｐゴシック" panose="020B0600070205080204" pitchFamily="34" charset="-128"/>
              </a:rPr>
              <a:t>φ</a:t>
            </a:r>
            <a:r>
              <a:rPr lang="en-US" altLang="it-IT" sz="2000" dirty="0">
                <a:ea typeface="ＭＳ Ｐゴシック" panose="020B0600070205080204" pitchFamily="34" charset="-128"/>
              </a:rPr>
              <a:t>(</a:t>
            </a:r>
            <a:r>
              <a:rPr lang="en-US" altLang="it-IT" sz="2000" b="1" dirty="0" err="1">
                <a:ea typeface="ＭＳ Ｐゴシック" panose="020B0600070205080204" pitchFamily="34" charset="-128"/>
              </a:rPr>
              <a:t>x</a:t>
            </a:r>
            <a:r>
              <a:rPr lang="en-US" altLang="it-IT" sz="2000" b="1" baseline="-25000" dirty="0" err="1">
                <a:ea typeface="ＭＳ Ｐゴシック" panose="020B0600070205080204" pitchFamily="34" charset="-128"/>
              </a:rPr>
              <a:t>j</a:t>
            </a:r>
            <a:r>
              <a:rPr lang="en-US" altLang="it-IT" sz="2000" dirty="0">
                <a:ea typeface="ＭＳ Ｐゴシック" panose="020B0600070205080204" pitchFamily="34" charset="-128"/>
              </a:rPr>
              <a:t>)</a:t>
            </a:r>
            <a:endParaRPr lang="el-GR" altLang="it-IT" sz="2000" dirty="0">
              <a:ea typeface="ＭＳ Ｐゴシック" panose="020B0600070205080204" pitchFamily="34" charset="-128"/>
            </a:endParaRPr>
          </a:p>
        </p:txBody>
      </p:sp>
      <p:sp>
        <p:nvSpPr>
          <p:cNvPr id="44036" name="TextBox 4">
            <a:extLst>
              <a:ext uri="{FF2B5EF4-FFF2-40B4-BE49-F238E27FC236}">
                <a16:creationId xmlns:a16="http://schemas.microsoft.com/office/drawing/2014/main" id="{704F35E8-B080-2D40-9530-7D20265600B7}"/>
              </a:ext>
            </a:extLst>
          </p:cNvPr>
          <p:cNvSpPr txBox="1">
            <a:spLocks noChangeArrowheads="1"/>
          </p:cNvSpPr>
          <p:nvPr/>
        </p:nvSpPr>
        <p:spPr bwMode="auto">
          <a:xfrm>
            <a:off x="9144001"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it-IT" sz="1600">
                <a:solidFill>
                  <a:srgbClr val="FBFCFF"/>
                </a:solidFill>
              </a:rPr>
              <a:t>Sec. 15.2.3</a:t>
            </a:r>
          </a:p>
        </p:txBody>
      </p:sp>
      <p:sp>
        <p:nvSpPr>
          <p:cNvPr id="6" name="TextBox 5">
            <a:extLst>
              <a:ext uri="{FF2B5EF4-FFF2-40B4-BE49-F238E27FC236}">
                <a16:creationId xmlns:a16="http://schemas.microsoft.com/office/drawing/2014/main" id="{962A531A-3646-F64F-9B13-0C0EA8933F38}"/>
              </a:ext>
            </a:extLst>
          </p:cNvPr>
          <p:cNvSpPr txBox="1"/>
          <p:nvPr/>
        </p:nvSpPr>
        <p:spPr>
          <a:xfrm>
            <a:off x="4138246" y="5731366"/>
            <a:ext cx="6400800" cy="369332"/>
          </a:xfrm>
          <a:prstGeom prst="rect">
            <a:avLst/>
          </a:prstGeom>
          <a:noFill/>
        </p:spPr>
        <p:txBody>
          <a:bodyPr wrap="square" rtlCol="0">
            <a:spAutoFit/>
          </a:bodyPr>
          <a:lstStyle/>
          <a:p>
            <a:r>
              <a:rPr lang="it-IT" b="1" dirty="0">
                <a:solidFill>
                  <a:srgbClr val="FF0000"/>
                </a:solidFill>
                <a:latin typeface="Trebuchet MS" panose="020B0703020202090204" pitchFamily="34" charset="0"/>
              </a:rPr>
              <a:t>	So I can impose </a:t>
            </a:r>
            <a:r>
              <a:rPr lang="it-IT" b="1" dirty="0" err="1">
                <a:solidFill>
                  <a:srgbClr val="FF0000"/>
                </a:solidFill>
                <a:latin typeface="Trebuchet MS" panose="020B0703020202090204" pitchFamily="34" charset="0"/>
              </a:rPr>
              <a:t>this</a:t>
            </a:r>
            <a:r>
              <a:rPr lang="it-IT" b="1" dirty="0">
                <a:solidFill>
                  <a:srgbClr val="FF0000"/>
                </a:solidFill>
                <a:latin typeface="Trebuchet MS" panose="020B0703020202090204" pitchFamily="34" charset="0"/>
              </a:rPr>
              <a:t>!</a:t>
            </a:r>
          </a:p>
        </p:txBody>
      </p:sp>
      <p:sp>
        <p:nvSpPr>
          <p:cNvPr id="7" name="Rectangle 6">
            <a:extLst>
              <a:ext uri="{FF2B5EF4-FFF2-40B4-BE49-F238E27FC236}">
                <a16:creationId xmlns:a16="http://schemas.microsoft.com/office/drawing/2014/main" id="{D59E1971-618A-AF45-AA92-F841E867854E}"/>
              </a:ext>
            </a:extLst>
          </p:cNvPr>
          <p:cNvSpPr/>
          <p:nvPr/>
        </p:nvSpPr>
        <p:spPr bwMode="auto">
          <a:xfrm>
            <a:off x="2827216" y="5564715"/>
            <a:ext cx="1311031" cy="518160"/>
          </a:xfrm>
          <a:prstGeom prst="rect">
            <a:avLst/>
          </a:prstGeom>
          <a:solidFill>
            <a:schemeClr val="accent1">
              <a:alpha val="19000"/>
            </a:schemeClr>
          </a:solidFill>
          <a:ln w="25400"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it-IT" sz="2400" dirty="0">
              <a:latin typeface="Times New Roman" charset="0"/>
              <a:ea typeface="ＭＳ Ｐゴシック" charset="0"/>
            </a:endParaRPr>
          </a:p>
        </p:txBody>
      </p:sp>
    </p:spTree>
    <p:extLst>
      <p:ext uri="{BB962C8B-B14F-4D97-AF65-F5344CB8AC3E}">
        <p14:creationId xmlns:p14="http://schemas.microsoft.com/office/powerpoint/2010/main" val="160072219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6033</TotalTime>
  <Words>7646</Words>
  <Application>Microsoft Macintosh PowerPoint</Application>
  <PresentationFormat>Widescreen</PresentationFormat>
  <Paragraphs>1066</Paragraphs>
  <Slides>127</Slides>
  <Notes>23</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42" baseType="lpstr">
      <vt:lpstr>ＭＳ Ｐゴシック</vt:lpstr>
      <vt:lpstr>新細明體</vt:lpstr>
      <vt:lpstr>宋体</vt:lpstr>
      <vt:lpstr>Aptos</vt:lpstr>
      <vt:lpstr>Arial</vt:lpstr>
      <vt:lpstr>Calibri</vt:lpstr>
      <vt:lpstr>Calibri Light</vt:lpstr>
      <vt:lpstr>Comic Sans MS</vt:lpstr>
      <vt:lpstr>Symbol</vt:lpstr>
      <vt:lpstr>Tahoma</vt:lpstr>
      <vt:lpstr>Times New Roman</vt:lpstr>
      <vt:lpstr>Trebuchet MS</vt:lpstr>
      <vt:lpstr>Wingdings</vt:lpstr>
      <vt:lpstr>Office Theme</vt:lpstr>
      <vt:lpstr>Equation</vt:lpstr>
      <vt:lpstr>Support Vector Learning*</vt:lpstr>
      <vt:lpstr>What will you learn today?</vt:lpstr>
      <vt:lpstr>History of SVM</vt:lpstr>
      <vt:lpstr>Back in our ANN times…</vt:lpstr>
      <vt:lpstr>Back in our ANN times…</vt:lpstr>
      <vt:lpstr>Back in our ANN times…</vt:lpstr>
      <vt:lpstr>Let’s go step by step…</vt:lpstr>
      <vt:lpstr>Let’s go step by step…</vt:lpstr>
      <vt:lpstr>Let’s go step by step…</vt:lpstr>
      <vt:lpstr>Let’s go step by step…</vt:lpstr>
      <vt:lpstr>Let’s go step by step…</vt:lpstr>
      <vt:lpstr>Let’s go step by step…</vt:lpstr>
      <vt:lpstr>Let’s go step by step…</vt:lpstr>
      <vt:lpstr>Let’s go step by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hyperplane?</vt:lpstr>
      <vt:lpstr>How do we find the right hyperplane?</vt:lpstr>
      <vt:lpstr>Linear SVM Mathematically</vt:lpstr>
      <vt:lpstr>Linear SVM Mathematically</vt:lpstr>
      <vt:lpstr>Linear SVM Mathematically</vt:lpstr>
      <vt:lpstr>Linear SVM Mathematically</vt:lpstr>
      <vt:lpstr>Linear SVM Mathematically</vt:lpstr>
      <vt:lpstr>Linear SVM Mathematically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Euclidean Geometry Intermezzo</vt:lpstr>
      <vt:lpstr>Euclidean Geometry Intermezzo</vt:lpstr>
      <vt:lpstr>Euclidean Geometry Intermezzo</vt:lpstr>
      <vt:lpstr>Euclidean Geometry Intermezzo</vt:lpstr>
      <vt:lpstr>Euclidean Geometry Intermezzo</vt:lpstr>
      <vt:lpstr>PowerPoint Presentation</vt:lpstr>
      <vt:lpstr>PowerPoint Presentation</vt:lpstr>
      <vt:lpstr>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 Margin Classification</vt:lpstr>
      <vt:lpstr>Soft Margin Classification</vt:lpstr>
      <vt:lpstr>Parameter C, an example</vt:lpstr>
      <vt:lpstr>Linear SVMs: Overview</vt:lpstr>
      <vt:lpstr>Linear SVMs: Overview</vt:lpstr>
      <vt:lpstr>PowerPoint Presentation</vt:lpstr>
      <vt:lpstr>PowerPoint Presentation</vt:lpstr>
      <vt:lpstr>PowerPoint Presentation</vt:lpstr>
      <vt:lpstr>PowerPoint Presentation</vt:lpstr>
      <vt:lpstr>PowerPoint Presentation</vt:lpstr>
      <vt:lpstr>PowerPoint Presentation</vt:lpstr>
      <vt:lpstr>A higher plane of existence…</vt:lpstr>
      <vt:lpstr>PowerPoint Presentation</vt:lpstr>
      <vt:lpstr>PowerPoint Presentation</vt:lpstr>
      <vt:lpstr>PowerPoint Presentation</vt:lpstr>
      <vt:lpstr>PowerPoint Presentation</vt:lpstr>
      <vt:lpstr>So what happens when there is no clear hyperplane?</vt:lpstr>
      <vt:lpstr> </vt:lpstr>
      <vt:lpstr>Thankfully…</vt:lpstr>
      <vt:lpstr>Thankfully…</vt:lpstr>
      <vt:lpstr>Thankfully… the trick!</vt:lpstr>
      <vt:lpstr>Thankfully… the trick!</vt:lpstr>
      <vt:lpstr>The “Kernel Trick” Explained!</vt:lpstr>
      <vt:lpstr>The “Kernel Trick” Explained!</vt:lpstr>
      <vt:lpstr>The “Kernel Trick” Explained!</vt:lpstr>
      <vt:lpstr>The “Kernel Trick” Explained!</vt:lpstr>
      <vt:lpstr>The “Kernel Trick” Explained!</vt:lpstr>
      <vt:lpstr>The “Kernel Trick” Explained!</vt:lpstr>
      <vt:lpstr>The kernel Trick, example from before… but better </vt:lpstr>
      <vt:lpstr>The “Kernel Trick” Explained!</vt:lpstr>
      <vt:lpstr>The “Kernel Trick” Explained!</vt:lpstr>
      <vt:lpstr>The “Kernel Trick” Explained!</vt:lpstr>
      <vt:lpstr>The “Kernel Trick” Explained!</vt:lpstr>
      <vt:lpstr>The “Kernel Trick” Explained!</vt:lpstr>
      <vt:lpstr>The “Kernel Trick” Explained!</vt:lpstr>
      <vt:lpstr>PowerPoint Presentation</vt:lpstr>
      <vt:lpstr>Nonlinear SVMs, essentially…</vt:lpstr>
      <vt:lpstr>PowerPoint Presentation</vt:lpstr>
      <vt:lpstr>PowerPoint Presentation</vt:lpstr>
      <vt:lpstr>PowerPoint Presentation</vt:lpstr>
      <vt:lpstr>PowerPoint Presentation</vt:lpstr>
      <vt:lpstr>PowerPoint Presentation</vt:lpstr>
      <vt:lpstr>For example…</vt:lpstr>
      <vt:lpstr>For example…</vt:lpstr>
      <vt:lpstr>For example…</vt:lpstr>
      <vt:lpstr>For example…</vt:lpstr>
      <vt:lpstr>For example…</vt:lpstr>
      <vt:lpstr>For example…</vt:lpstr>
      <vt:lpstr>For example…</vt:lpstr>
      <vt:lpstr>So essentially…</vt:lpstr>
      <vt:lpstr>PowerPoint Presentation</vt:lpstr>
      <vt:lpstr>PowerPoint Presentation</vt:lpstr>
      <vt:lpstr>PowerPoint Presentation</vt:lpstr>
      <vt:lpstr>Text Categorization using SVM</vt:lpstr>
      <vt:lpstr>SVMs vs. Regression Modelling*</vt:lpstr>
      <vt:lpstr>So, essentially…</vt:lpstr>
      <vt:lpstr>What are their functioning principles? &amp; When do I use them?</vt:lpstr>
      <vt:lpstr>Typical Issues</vt:lpstr>
      <vt:lpstr>Questions?</vt:lpstr>
      <vt:lpstr>Software</vt:lpstr>
      <vt:lpstr>Other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Instance Based Learning</dc:title>
  <dc:creator>Geoff Hulten</dc:creator>
  <cp:lastModifiedBy>Damian Andrew Tamburri</cp:lastModifiedBy>
  <cp:revision>99</cp:revision>
  <dcterms:created xsi:type="dcterms:W3CDTF">2018-10-22T01:43:14Z</dcterms:created>
  <dcterms:modified xsi:type="dcterms:W3CDTF">2025-05-15T07:16:37Z</dcterms:modified>
</cp:coreProperties>
</file>